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57" r:id="rId4"/>
    <p:sldId id="258" r:id="rId5"/>
    <p:sldId id="275" r:id="rId6"/>
    <p:sldId id="259" r:id="rId7"/>
    <p:sldId id="261" r:id="rId8"/>
    <p:sldId id="276" r:id="rId9"/>
    <p:sldId id="263" r:id="rId10"/>
    <p:sldId id="264" r:id="rId11"/>
    <p:sldId id="265" r:id="rId12"/>
    <p:sldId id="267" r:id="rId13"/>
    <p:sldId id="268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E94C0-AACF-4FCC-8567-2FD52119DE5F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F9C3-A8BD-4EFF-9EE5-7450246329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5600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E94C0-AACF-4FCC-8567-2FD52119DE5F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F9C3-A8BD-4EFF-9EE5-7450246329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5923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E94C0-AACF-4FCC-8567-2FD52119DE5F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F9C3-A8BD-4EFF-9EE5-7450246329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3174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E94C0-AACF-4FCC-8567-2FD52119DE5F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F9C3-A8BD-4EFF-9EE5-7450246329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4007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E94C0-AACF-4FCC-8567-2FD52119DE5F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F9C3-A8BD-4EFF-9EE5-7450246329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179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E94C0-AACF-4FCC-8567-2FD52119DE5F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F9C3-A8BD-4EFF-9EE5-7450246329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4392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E94C0-AACF-4FCC-8567-2FD52119DE5F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F9C3-A8BD-4EFF-9EE5-7450246329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6048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E94C0-AACF-4FCC-8567-2FD52119DE5F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F9C3-A8BD-4EFF-9EE5-7450246329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2029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E94C0-AACF-4FCC-8567-2FD52119DE5F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F9C3-A8BD-4EFF-9EE5-7450246329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9638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E94C0-AACF-4FCC-8567-2FD52119DE5F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F9C3-A8BD-4EFF-9EE5-7450246329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918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E94C0-AACF-4FCC-8567-2FD52119DE5F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F9C3-A8BD-4EFF-9EE5-7450246329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5053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5E94C0-AACF-4FCC-8567-2FD52119DE5F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44F9C3-A8BD-4EFF-9EE5-7450246329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5620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186876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Рисунок 3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541291"/>
          </a:xfrm>
        </p:spPr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1792288" y="4437112"/>
            <a:ext cx="5486400" cy="1735088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ПРАВИЛА ПРЕБЫВАНИЯ ИНОСТРАННЫХ СТУДЕНТОВ В ИРНИТУ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48680"/>
            <a:ext cx="3605386" cy="3605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088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Если получил новые документы</a:t>
            </a:r>
            <a:endParaRPr lang="ru-RU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сообщить в Центр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международных сервисов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течение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суток (1 день) 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 дня выдачи: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разрешение на временное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проживание</a:t>
            </a: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паспорт Российской Федерации </a:t>
            </a: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новый паспорт</a:t>
            </a: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 получении нового паспорта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(для визовых стран) следует сообщить в </a:t>
            </a:r>
            <a:r>
              <a:rPr lang="ru-RU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течение </a:t>
            </a:r>
            <a:r>
              <a:rPr lang="ru-RU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дня.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074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Медицинская страховка:</a:t>
            </a:r>
            <a:endParaRPr lang="ru-RU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Иностранный </a:t>
            </a:r>
            <a:r>
              <a:rPr lang="ru-RU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студент,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приехавший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учиться, </a:t>
            </a:r>
            <a:r>
              <a:rPr lang="ru-RU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должен иметь полис добровольного медицинского </a:t>
            </a:r>
            <a:r>
              <a:rPr lang="ru-RU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страхования </a:t>
            </a:r>
          </a:p>
          <a:p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Если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полис не был куплен в своей стране, его можно оформить в страховой компании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помощью сотрудника ЦМС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51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Студент должен</a:t>
            </a:r>
            <a:endParaRPr lang="ru-RU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42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выполнять договор </a:t>
            </a:r>
            <a:r>
              <a:rPr lang="ru-RU" sz="4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найма комнаты, заключенный с общежитием </a:t>
            </a:r>
          </a:p>
          <a:p>
            <a:pPr marL="0" indent="0">
              <a:buNone/>
            </a:pPr>
            <a:endParaRPr lang="ru-RU" sz="3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ru-RU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строго </a:t>
            </a:r>
            <a:r>
              <a:rPr lang="ru-RU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соблюдать </a:t>
            </a:r>
            <a:r>
              <a:rPr lang="ru-RU" sz="36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правила</a:t>
            </a:r>
            <a:endParaRPr lang="ru-RU" sz="3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</a:t>
            </a:r>
            <a:r>
              <a:rPr lang="ru-RU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роживания</a:t>
            </a:r>
          </a:p>
          <a:p>
            <a:r>
              <a:rPr lang="ru-RU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техники безопасности</a:t>
            </a:r>
          </a:p>
          <a:p>
            <a:r>
              <a:rPr lang="ru-RU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пожарной </a:t>
            </a:r>
            <a:r>
              <a:rPr lang="ru-RU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общественной </a:t>
            </a:r>
            <a:r>
              <a:rPr lang="ru-RU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безопасности</a:t>
            </a:r>
            <a:endParaRPr lang="ru-RU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19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Беречь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b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</a:t>
            </a:r>
            <a:r>
              <a:rPr lang="ru-RU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омещения и оборудование студенческого общежития </a:t>
            </a:r>
          </a:p>
          <a:p>
            <a:r>
              <a:rPr lang="ru-RU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места </a:t>
            </a:r>
            <a:r>
              <a:rPr lang="ru-RU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общего </a:t>
            </a:r>
            <a:r>
              <a:rPr lang="ru-RU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пользования </a:t>
            </a:r>
          </a:p>
          <a:p>
            <a:r>
              <a:rPr lang="ru-RU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ежедневно </a:t>
            </a:r>
            <a:r>
              <a:rPr lang="ru-RU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производить уборку в своих </a:t>
            </a:r>
            <a:r>
              <a:rPr lang="ru-RU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комнатах, туалетах, кухнях</a:t>
            </a:r>
          </a:p>
          <a:p>
            <a:r>
              <a:rPr lang="ru-RU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выносить бытовой мусор</a:t>
            </a:r>
          </a:p>
          <a:p>
            <a:r>
              <a:rPr lang="ru-RU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</a:t>
            </a:r>
            <a:r>
              <a:rPr lang="ru-RU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ранить продукты в холодильниках /шкафах</a:t>
            </a:r>
            <a:endParaRPr lang="ru-RU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21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cap="all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оплатить</a:t>
            </a:r>
            <a:endParaRPr lang="ru-RU" cap="all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материальный </a:t>
            </a:r>
            <a:r>
              <a:rPr lang="ru-RU" sz="4000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ущерб </a:t>
            </a:r>
            <a:endParaRPr lang="ru-RU" sz="4000" dirty="0" smtClean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ru-RU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имуществу общежития </a:t>
            </a:r>
          </a:p>
          <a:p>
            <a:pPr marL="0" indent="0">
              <a:buNone/>
            </a:pPr>
            <a:r>
              <a:rPr lang="ru-RU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соответствии с  </a:t>
            </a:r>
            <a:r>
              <a:rPr lang="ru-RU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законодательством </a:t>
            </a:r>
            <a:r>
              <a:rPr lang="ru-RU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РФ и </a:t>
            </a:r>
            <a:r>
              <a:rPr lang="ru-RU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договором </a:t>
            </a:r>
            <a:r>
              <a:rPr lang="ru-RU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 найме </a:t>
            </a:r>
            <a:r>
              <a:rPr lang="ru-RU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комнаты</a:t>
            </a:r>
            <a:endParaRPr lang="ru-RU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190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Студентам </a:t>
            </a:r>
            <a:r>
              <a:rPr lang="ru-RU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запрещается</a:t>
            </a:r>
            <a:endParaRPr lang="ru-RU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sz="4000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самостоятельно</a:t>
            </a:r>
            <a:r>
              <a:rPr lang="ru-RU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переселяться из одной комнаты в </a:t>
            </a:r>
            <a:r>
              <a:rPr lang="ru-RU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другую</a:t>
            </a:r>
            <a:endParaRPr lang="ru-RU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осуществлять </a:t>
            </a:r>
            <a:r>
              <a:rPr lang="ru-RU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перепланировку комнат, </a:t>
            </a:r>
            <a:r>
              <a:rPr lang="ru-RU" sz="4000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разборку</a:t>
            </a:r>
            <a:r>
              <a:rPr lang="ru-RU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комнатных </a:t>
            </a:r>
            <a:r>
              <a:rPr lang="ru-RU" sz="40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шкафов</a:t>
            </a:r>
            <a:endParaRPr lang="ru-RU" sz="4000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089" y="1608262"/>
            <a:ext cx="2176391" cy="2900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861048"/>
            <a:ext cx="3462536" cy="2596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081448"/>
            <a:ext cx="2389955" cy="1792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362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cap="all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нельзя</a:t>
            </a:r>
            <a:endParaRPr lang="ru-RU" cap="all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оставлять гостей на ночлег без </a:t>
            </a:r>
            <a:r>
              <a:rPr lang="ru-RU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разрешения </a:t>
            </a:r>
            <a:r>
              <a:rPr lang="ru-RU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зав. </a:t>
            </a:r>
            <a:r>
              <a:rPr lang="ru-RU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общежитием</a:t>
            </a:r>
            <a:endParaRPr lang="ru-RU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наклеивать </a:t>
            </a:r>
            <a:r>
              <a:rPr lang="ru-RU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стены </a:t>
            </a:r>
            <a:r>
              <a:rPr lang="ru-RU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объявления</a:t>
            </a:r>
            <a:r>
              <a:rPr lang="ru-RU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расписания, репродукции </a:t>
            </a:r>
          </a:p>
          <a:p>
            <a:r>
              <a:rPr lang="ru-RU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заниматься </a:t>
            </a:r>
            <a:r>
              <a:rPr lang="ru-RU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коммерческой деятельностью в помещениях </a:t>
            </a:r>
            <a:r>
              <a:rPr lang="ru-RU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общежития</a:t>
            </a:r>
            <a:endParaRPr lang="ru-RU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824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Правила пожарной безопасности запрещают</a:t>
            </a:r>
            <a:endParaRPr lang="ru-RU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урить сигареты, электронные сигареты, кальян </a:t>
            </a:r>
          </a:p>
          <a:p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использовать электрочайники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электроплитки,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рисоварки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электросковородки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пароварки, тостеры </a:t>
            </a:r>
            <a:r>
              <a:rPr lang="ru-RU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комнатах</a:t>
            </a:r>
          </a:p>
          <a:p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пользоваться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ковровыми и синтетическими покрытиями на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полу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682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cap="all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нельзя</a:t>
            </a:r>
            <a:endParaRPr lang="ru-RU" cap="all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находиться в общежитии в  </a:t>
            </a:r>
            <a:r>
              <a:rPr lang="ru-RU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состоянии алкогольного/ наркотического опьянения</a:t>
            </a:r>
          </a:p>
          <a:p>
            <a:r>
              <a:rPr lang="ru-RU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хранить</a:t>
            </a:r>
            <a:r>
              <a:rPr lang="ru-RU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употреблять и проносить спиртные  напитки, в том </a:t>
            </a:r>
            <a:r>
              <a:rPr lang="ru-RU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числе пиво</a:t>
            </a:r>
            <a:endParaRPr lang="ru-RU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628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Правовые основания</a:t>
            </a:r>
            <a:endParaRPr lang="ru-RU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b="1" dirty="0">
                <a:solidFill>
                  <a:schemeClr val="tx2"/>
                </a:solidFill>
              </a:rPr>
              <a:t>ФЕДЕРАЛЬНЫЙ </a:t>
            </a:r>
            <a:r>
              <a:rPr lang="ru-RU" b="1" dirty="0" smtClean="0">
                <a:solidFill>
                  <a:schemeClr val="tx2"/>
                </a:solidFill>
              </a:rPr>
              <a:t>ЗАКОН </a:t>
            </a:r>
            <a:r>
              <a:rPr lang="en-US" b="1" dirty="0">
                <a:solidFill>
                  <a:schemeClr val="tx2"/>
                </a:solidFill>
              </a:rPr>
              <a:t> N 115-</a:t>
            </a:r>
            <a:r>
              <a:rPr lang="ru-RU" b="1" dirty="0" smtClean="0">
                <a:solidFill>
                  <a:schemeClr val="tx2"/>
                </a:solidFill>
              </a:rPr>
              <a:t>ФЗ О </a:t>
            </a:r>
            <a:r>
              <a:rPr lang="ru-RU" b="1" dirty="0">
                <a:solidFill>
                  <a:schemeClr val="tx2"/>
                </a:solidFill>
              </a:rPr>
              <a:t>ПРАВОВОМ ПОЛОЖЕНИИ ИНОСТРАННЫХ </a:t>
            </a:r>
            <a:r>
              <a:rPr lang="ru-RU" b="1" dirty="0" smtClean="0">
                <a:solidFill>
                  <a:schemeClr val="tx2"/>
                </a:solidFill>
              </a:rPr>
              <a:t>ГРАЖДАН В РФ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smtClean="0"/>
              <a:t>от 25.07.2019г.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№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109-ФЗ «О миграционном учете иностранных граждан и лиц без гражданства в Российской  Федерации» от 18.07.2006г.; ред. №18 от 28.12.2013г.</a:t>
            </a:r>
          </a:p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№110-ФЗ "О внесении изменений в Федеральный закон «О правовом положении иностранных граждан в РФ» от 18.07.2006г.; ред. №4 от 28.12.2013г.</a:t>
            </a:r>
          </a:p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№9-Постановление Правительства РФ «О порядке осуществления миграционного учета иностранных граждан и лиц без гражданства в РФ» от 15.01.2007г.; в ред. №9 от 29.05.2014г.</a:t>
            </a:r>
          </a:p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Статья 18 Федерального закона от 30 декабря 2001г. №195-ФЗ «Кодекс Российской Федерации об административных правонарушениях»; ред. №262 от 24.11.2014г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Устав ИРНИТУ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53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Центр международных сервисов</a:t>
            </a:r>
            <a:endParaRPr lang="ru-RU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И203, И208 - оформление </a:t>
            </a:r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миграционного учета 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(паспорт + миграционная карта)</a:t>
            </a:r>
          </a:p>
          <a:p>
            <a:pPr marL="0" indent="0">
              <a:buNone/>
            </a:pP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оформление документов, заявления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место в общежитии,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необходимые сведения об университете, институте, общежитии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952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Миграционный учет</a:t>
            </a:r>
            <a:endParaRPr lang="ru-RU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Иностранный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студент,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прибывший в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ИРНИТУ,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обязан </a:t>
            </a:r>
            <a:r>
              <a:rPr lang="ru-RU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течение 24 часов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предоставить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заграничный паспорт, визу, миграционную карту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ЦМС для постановки на миграционный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учет</a:t>
            </a:r>
          </a:p>
          <a:p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Получить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течение семи дней бланк уведомления о прибытии (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регистрацию)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558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584176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Необходимо прийти в И203 и подать документы на миграционный учет, если:</a:t>
            </a:r>
            <a:endParaRPr lang="ru-RU" sz="32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Вы приехали учиться</a:t>
            </a:r>
          </a:p>
          <a:p>
            <a:r>
              <a:rPr lang="ru-RU" dirty="0"/>
              <a:t>В</a:t>
            </a:r>
            <a:r>
              <a:rPr lang="ru-RU" dirty="0" smtClean="0"/>
              <a:t>ыезжали на каникулы </a:t>
            </a:r>
          </a:p>
          <a:p>
            <a:r>
              <a:rPr lang="ru-RU" dirty="0" smtClean="0"/>
              <a:t>Уезжали домой по другим причинам в течение учебного года,  </a:t>
            </a:r>
          </a:p>
          <a:p>
            <a:r>
              <a:rPr lang="ru-RU" dirty="0" smtClean="0"/>
              <a:t>Сменили место жительства,</a:t>
            </a:r>
          </a:p>
          <a:p>
            <a:r>
              <a:rPr lang="ru-RU" dirty="0" smtClean="0"/>
              <a:t>Лечились в больнице, </a:t>
            </a:r>
          </a:p>
          <a:p>
            <a:r>
              <a:rPr lang="ru-RU" dirty="0" smtClean="0"/>
              <a:t>Провели выходные в гостинице,  </a:t>
            </a:r>
          </a:p>
          <a:p>
            <a:r>
              <a:rPr lang="ru-RU" dirty="0" smtClean="0"/>
              <a:t>Были в другом городе в гостях,  </a:t>
            </a:r>
          </a:p>
          <a:p>
            <a:r>
              <a:rPr lang="ru-RU" dirty="0" smtClean="0"/>
              <a:t>Путешествовали, в том числе,  по Иркутской области (пос. Листвянка, о. Ольхон)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495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all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виза</a:t>
            </a:r>
            <a:endParaRPr lang="ru-RU" b="1" cap="all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Срок пребывания иностранного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студента определяется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сроком действия визы, загранпаспорта (до 6 месяцев до окончания) и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сроком миграционного учета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(регистрация). </a:t>
            </a:r>
            <a:endParaRPr lang="ru-RU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Срок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временного пребывания в ИРНИТУ студента по обмену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обозначен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приказе о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приеме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31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Продление визы</a:t>
            </a:r>
            <a:endParaRPr lang="ru-RU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45 дней до окончания срока визы: сдать документы </a:t>
            </a:r>
          </a:p>
          <a:p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паспорт, </a:t>
            </a:r>
          </a:p>
          <a:p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миграционная карта, </a:t>
            </a:r>
          </a:p>
          <a:p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квитанция об оплате государственной пошлины, </a:t>
            </a:r>
          </a:p>
          <a:p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фото, </a:t>
            </a:r>
          </a:p>
          <a:p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бланк регистрации</a:t>
            </a:r>
          </a:p>
          <a:p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Договор на обучение/ направление </a:t>
            </a:r>
          </a:p>
        </p:txBody>
      </p:sp>
    </p:spTree>
    <p:extLst>
      <p:ext uri="{BB962C8B-B14F-4D97-AF65-F5344CB8AC3E}">
        <p14:creationId xmlns:p14="http://schemas.microsoft.com/office/powerpoint/2010/main" val="239633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Каждый иностранный гражданин обязан </a:t>
            </a:r>
            <a:r>
              <a:rPr lang="ru-RU" sz="3600" b="1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сам</a:t>
            </a:r>
            <a:r>
              <a:rPr lang="ru-RU" sz="36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0" indent="0">
              <a:buNone/>
            </a:pPr>
            <a:r>
              <a:rPr lang="ru-RU" sz="36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следить за своими документами и знать сроки своей визы, </a:t>
            </a:r>
          </a:p>
          <a:p>
            <a:pPr marL="0" indent="0">
              <a:buNone/>
            </a:pPr>
            <a:r>
              <a:rPr lang="ru-RU" sz="36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сроки окончания паспорта и миграционного учета</a:t>
            </a:r>
          </a:p>
          <a:p>
            <a:endParaRPr lang="ru-RU" sz="3600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69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Если студент потерял документы</a:t>
            </a:r>
            <a:endParaRPr lang="ru-RU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заграничный паспорт: </a:t>
            </a:r>
          </a:p>
          <a:p>
            <a:pPr marL="0" indent="0">
              <a:buNone/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сообщить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Центр международных сервисов  (И 208), и в органы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внутренних дел (полиция) по адресу: ул. Лермонтова 102-А. </a:t>
            </a:r>
            <a:endParaRPr lang="ru-RU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визу, миграционную карту, талон регистрации: </a:t>
            </a:r>
          </a:p>
          <a:p>
            <a:pPr marL="0" indent="0">
              <a:buNone/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сообщить в Центр международных сервисов  (И 208) 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80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529</Words>
  <Application>Microsoft Office PowerPoint</Application>
  <PresentationFormat>Экран (4:3)</PresentationFormat>
  <Paragraphs>84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   </vt:lpstr>
      <vt:lpstr>Правовые основания</vt:lpstr>
      <vt:lpstr>Центр международных сервисов</vt:lpstr>
      <vt:lpstr>Миграционный учет</vt:lpstr>
      <vt:lpstr>Необходимо прийти в И203 и подать документы на миграционный учет, если:</vt:lpstr>
      <vt:lpstr>виза</vt:lpstr>
      <vt:lpstr>Продление визы</vt:lpstr>
      <vt:lpstr>Презентация PowerPoint</vt:lpstr>
      <vt:lpstr>Если студент потерял документы</vt:lpstr>
      <vt:lpstr>Если получил новые документы</vt:lpstr>
      <vt:lpstr>Медицинская страховка:</vt:lpstr>
      <vt:lpstr>Студент должен</vt:lpstr>
      <vt:lpstr>Беречь  </vt:lpstr>
      <vt:lpstr>оплатить</vt:lpstr>
      <vt:lpstr>Студентам запрещается</vt:lpstr>
      <vt:lpstr>нельзя</vt:lpstr>
      <vt:lpstr>Правила пожарной безопасности запрещают</vt:lpstr>
      <vt:lpstr>нельзя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ПРЕБЫВАНИЯ ИНОСТРАННЫХ СТУДЕНТОВ В ИРНИТУ</dc:title>
  <dc:creator>Контримович Ася Алексеевна</dc:creator>
  <cp:lastModifiedBy>Контримович Ася Алексеевна</cp:lastModifiedBy>
  <cp:revision>22</cp:revision>
  <dcterms:created xsi:type="dcterms:W3CDTF">2019-10-08T04:05:00Z</dcterms:created>
  <dcterms:modified xsi:type="dcterms:W3CDTF">2020-12-02T03:30:14Z</dcterms:modified>
</cp:coreProperties>
</file>