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5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22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981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09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673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82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713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4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0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10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4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6AA1FE9-A2AD-41D7-B62A-D6E0C5C59B6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89D20E4-BF07-40AA-A20C-FDB1031F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54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AAB563-D254-489A-A3B8-D1FF6A4B26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effectLst/>
                <a:ea typeface="Calibri" panose="020F0502020204030204" pitchFamily="34" charset="0"/>
              </a:rPr>
              <a:t>Разработка недельных меню-раскладок рациона лечебно-профилактического питания для работающих во вредных условиях труда.</a:t>
            </a:r>
            <a:endParaRPr lang="ru-RU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309B502-94CE-4464-BBF8-3E0804F08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23" y="312518"/>
            <a:ext cx="1679315" cy="113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DF9102-2D2C-4449-BD4B-7361C8A5FC42}"/>
              </a:ext>
            </a:extLst>
          </p:cNvPr>
          <p:cNvSpPr txBox="1"/>
          <p:nvPr/>
        </p:nvSpPr>
        <p:spPr>
          <a:xfrm>
            <a:off x="10477390" y="417250"/>
            <a:ext cx="1329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Лекция 15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FEF640B-9492-4D26-81CD-527F344AB54E}"/>
              </a:ext>
            </a:extLst>
          </p:cNvPr>
          <p:cNvSpPr txBox="1"/>
          <p:nvPr/>
        </p:nvSpPr>
        <p:spPr>
          <a:xfrm>
            <a:off x="2064637" y="2686806"/>
            <a:ext cx="1198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82B53AB-60A7-4DFB-836A-CE000279AE5F}"/>
              </a:ext>
            </a:extLst>
          </p:cNvPr>
          <p:cNvSpPr txBox="1"/>
          <p:nvPr/>
        </p:nvSpPr>
        <p:spPr>
          <a:xfrm>
            <a:off x="5676209" y="6173511"/>
            <a:ext cx="976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г.</a:t>
            </a:r>
          </a:p>
        </p:txBody>
      </p:sp>
    </p:spTree>
    <p:extLst>
      <p:ext uri="{BB962C8B-B14F-4D97-AF65-F5344CB8AC3E}">
        <p14:creationId xmlns:p14="http://schemas.microsoft.com/office/powerpoint/2010/main" val="3260737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7542FF72-7EE6-4DF2-B5DF-22257186B8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133115"/>
              </p:ext>
            </p:extLst>
          </p:nvPr>
        </p:nvGraphicFramePr>
        <p:xfrm>
          <a:off x="1100418" y="712693"/>
          <a:ext cx="9991163" cy="54326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4735">
                  <a:extLst>
                    <a:ext uri="{9D8B030D-6E8A-4147-A177-3AD203B41FA5}">
                      <a16:colId xmlns:a16="http://schemas.microsoft.com/office/drawing/2014/main" xmlns="" val="4181676417"/>
                    </a:ext>
                  </a:extLst>
                </a:gridCol>
                <a:gridCol w="1188927">
                  <a:extLst>
                    <a:ext uri="{9D8B030D-6E8A-4147-A177-3AD203B41FA5}">
                      <a16:colId xmlns:a16="http://schemas.microsoft.com/office/drawing/2014/main" xmlns="" val="4237585230"/>
                    </a:ext>
                  </a:extLst>
                </a:gridCol>
                <a:gridCol w="594464">
                  <a:extLst>
                    <a:ext uri="{9D8B030D-6E8A-4147-A177-3AD203B41FA5}">
                      <a16:colId xmlns:a16="http://schemas.microsoft.com/office/drawing/2014/main" xmlns="" val="207576901"/>
                    </a:ext>
                  </a:extLst>
                </a:gridCol>
                <a:gridCol w="1034576">
                  <a:extLst>
                    <a:ext uri="{9D8B030D-6E8A-4147-A177-3AD203B41FA5}">
                      <a16:colId xmlns:a16="http://schemas.microsoft.com/office/drawing/2014/main" xmlns="" val="838734833"/>
                    </a:ext>
                  </a:extLst>
                </a:gridCol>
                <a:gridCol w="1330765">
                  <a:extLst>
                    <a:ext uri="{9D8B030D-6E8A-4147-A177-3AD203B41FA5}">
                      <a16:colId xmlns:a16="http://schemas.microsoft.com/office/drawing/2014/main" xmlns="" val="2706488935"/>
                    </a:ext>
                  </a:extLst>
                </a:gridCol>
                <a:gridCol w="582991">
                  <a:extLst>
                    <a:ext uri="{9D8B030D-6E8A-4147-A177-3AD203B41FA5}">
                      <a16:colId xmlns:a16="http://schemas.microsoft.com/office/drawing/2014/main" xmlns="" val="2764401329"/>
                    </a:ext>
                  </a:extLst>
                </a:gridCol>
                <a:gridCol w="1339108">
                  <a:extLst>
                    <a:ext uri="{9D8B030D-6E8A-4147-A177-3AD203B41FA5}">
                      <a16:colId xmlns:a16="http://schemas.microsoft.com/office/drawing/2014/main" xmlns="" val="2264034408"/>
                    </a:ext>
                  </a:extLst>
                </a:gridCol>
                <a:gridCol w="1295305">
                  <a:extLst>
                    <a:ext uri="{9D8B030D-6E8A-4147-A177-3AD203B41FA5}">
                      <a16:colId xmlns:a16="http://schemas.microsoft.com/office/drawing/2014/main" xmlns="" val="1809338308"/>
                    </a:ext>
                  </a:extLst>
                </a:gridCol>
                <a:gridCol w="590292">
                  <a:extLst>
                    <a:ext uri="{9D8B030D-6E8A-4147-A177-3AD203B41FA5}">
                      <a16:colId xmlns:a16="http://schemas.microsoft.com/office/drawing/2014/main" xmlns="" val="4117836346"/>
                    </a:ext>
                  </a:extLst>
                </a:gridCol>
              </a:tblGrid>
              <a:tr h="905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Творог 9% жирности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40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80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31422464"/>
                  </a:ext>
                </a:extLst>
              </a:tr>
              <a:tr h="4376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Сыр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55326411"/>
                  </a:ext>
                </a:extLst>
              </a:tr>
              <a:tr h="905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Масло сливочное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74651837"/>
                  </a:ext>
                </a:extLst>
              </a:tr>
              <a:tr h="1373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Сметана жирностью 10%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27942687"/>
                  </a:ext>
                </a:extLst>
              </a:tr>
              <a:tr h="905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Масло растительное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37954069"/>
                  </a:ext>
                </a:extLst>
              </a:tr>
              <a:tr h="905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Картофель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160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213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170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125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86336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257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E3DAFD5C-FED7-4625-B951-293353C652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174354"/>
              </p:ext>
            </p:extLst>
          </p:nvPr>
        </p:nvGraphicFramePr>
        <p:xfrm>
          <a:off x="1113864" y="793376"/>
          <a:ext cx="9964271" cy="5271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9257">
                  <a:extLst>
                    <a:ext uri="{9D8B030D-6E8A-4147-A177-3AD203B41FA5}">
                      <a16:colId xmlns:a16="http://schemas.microsoft.com/office/drawing/2014/main" xmlns="" val="3250565567"/>
                    </a:ext>
                  </a:extLst>
                </a:gridCol>
                <a:gridCol w="1185727">
                  <a:extLst>
                    <a:ext uri="{9D8B030D-6E8A-4147-A177-3AD203B41FA5}">
                      <a16:colId xmlns:a16="http://schemas.microsoft.com/office/drawing/2014/main" xmlns="" val="520777796"/>
                    </a:ext>
                  </a:extLst>
                </a:gridCol>
                <a:gridCol w="592864">
                  <a:extLst>
                    <a:ext uri="{9D8B030D-6E8A-4147-A177-3AD203B41FA5}">
                      <a16:colId xmlns:a16="http://schemas.microsoft.com/office/drawing/2014/main" xmlns="" val="2566235686"/>
                    </a:ext>
                  </a:extLst>
                </a:gridCol>
                <a:gridCol w="1031791">
                  <a:extLst>
                    <a:ext uri="{9D8B030D-6E8A-4147-A177-3AD203B41FA5}">
                      <a16:colId xmlns:a16="http://schemas.microsoft.com/office/drawing/2014/main" xmlns="" val="4136759251"/>
                    </a:ext>
                  </a:extLst>
                </a:gridCol>
                <a:gridCol w="1327183">
                  <a:extLst>
                    <a:ext uri="{9D8B030D-6E8A-4147-A177-3AD203B41FA5}">
                      <a16:colId xmlns:a16="http://schemas.microsoft.com/office/drawing/2014/main" xmlns="" val="3628338466"/>
                    </a:ext>
                  </a:extLst>
                </a:gridCol>
                <a:gridCol w="581423">
                  <a:extLst>
                    <a:ext uri="{9D8B030D-6E8A-4147-A177-3AD203B41FA5}">
                      <a16:colId xmlns:a16="http://schemas.microsoft.com/office/drawing/2014/main" xmlns="" val="2706931262"/>
                    </a:ext>
                  </a:extLst>
                </a:gridCol>
                <a:gridCol w="1335504">
                  <a:extLst>
                    <a:ext uri="{9D8B030D-6E8A-4147-A177-3AD203B41FA5}">
                      <a16:colId xmlns:a16="http://schemas.microsoft.com/office/drawing/2014/main" xmlns="" val="502844442"/>
                    </a:ext>
                  </a:extLst>
                </a:gridCol>
                <a:gridCol w="1291819">
                  <a:extLst>
                    <a:ext uri="{9D8B030D-6E8A-4147-A177-3AD203B41FA5}">
                      <a16:colId xmlns:a16="http://schemas.microsoft.com/office/drawing/2014/main" xmlns="" val="4248465329"/>
                    </a:ext>
                  </a:extLst>
                </a:gridCol>
                <a:gridCol w="588703">
                  <a:extLst>
                    <a:ext uri="{9D8B030D-6E8A-4147-A177-3AD203B41FA5}">
                      <a16:colId xmlns:a16="http://schemas.microsoft.com/office/drawing/2014/main" xmlns="" val="655879261"/>
                    </a:ext>
                  </a:extLst>
                </a:gridCol>
              </a:tblGrid>
              <a:tr h="670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Овощи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90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274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160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242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68640123"/>
                  </a:ext>
                </a:extLst>
              </a:tr>
              <a:tr h="670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Капуста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9813457"/>
                  </a:ext>
                </a:extLst>
              </a:tr>
              <a:tr h="323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Морковь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82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93307969"/>
                  </a:ext>
                </a:extLst>
              </a:tr>
              <a:tr h="670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Зеленый горошек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34983002"/>
                  </a:ext>
                </a:extLst>
              </a:tr>
              <a:tr h="323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Свекла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66243726"/>
                  </a:ext>
                </a:extLst>
              </a:tr>
              <a:tr h="323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Зелень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17529653"/>
                  </a:ext>
                </a:extLst>
              </a:tr>
              <a:tr h="323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Лук репчатый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76793739"/>
                  </a:ext>
                </a:extLst>
              </a:tr>
              <a:tr h="323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Редис, редька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53682248"/>
                  </a:ext>
                </a:extLst>
              </a:tr>
              <a:tr h="323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Огурцы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01136911"/>
                  </a:ext>
                </a:extLst>
              </a:tr>
              <a:tr h="323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Томат-пюре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00518163"/>
                  </a:ext>
                </a:extLst>
              </a:tr>
              <a:tr h="670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Фрукты свежие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130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 (яблоки)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3911777"/>
                  </a:ext>
                </a:extLst>
              </a:tr>
              <a:tr h="323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Ягоды свежие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41141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901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A38CD490-4246-414F-92D5-4FDE6A1807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5073574"/>
              </p:ext>
            </p:extLst>
          </p:nvPr>
        </p:nvGraphicFramePr>
        <p:xfrm>
          <a:off x="1100418" y="739589"/>
          <a:ext cx="9991164" cy="53788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4735">
                  <a:extLst>
                    <a:ext uri="{9D8B030D-6E8A-4147-A177-3AD203B41FA5}">
                      <a16:colId xmlns:a16="http://schemas.microsoft.com/office/drawing/2014/main" xmlns="" val="1196822919"/>
                    </a:ext>
                  </a:extLst>
                </a:gridCol>
                <a:gridCol w="1188927">
                  <a:extLst>
                    <a:ext uri="{9D8B030D-6E8A-4147-A177-3AD203B41FA5}">
                      <a16:colId xmlns:a16="http://schemas.microsoft.com/office/drawing/2014/main" xmlns="" val="2355127553"/>
                    </a:ext>
                  </a:extLst>
                </a:gridCol>
                <a:gridCol w="594464">
                  <a:extLst>
                    <a:ext uri="{9D8B030D-6E8A-4147-A177-3AD203B41FA5}">
                      <a16:colId xmlns:a16="http://schemas.microsoft.com/office/drawing/2014/main" xmlns="" val="1579219052"/>
                    </a:ext>
                  </a:extLst>
                </a:gridCol>
                <a:gridCol w="1034576">
                  <a:extLst>
                    <a:ext uri="{9D8B030D-6E8A-4147-A177-3AD203B41FA5}">
                      <a16:colId xmlns:a16="http://schemas.microsoft.com/office/drawing/2014/main" xmlns="" val="2171274395"/>
                    </a:ext>
                  </a:extLst>
                </a:gridCol>
                <a:gridCol w="1330764">
                  <a:extLst>
                    <a:ext uri="{9D8B030D-6E8A-4147-A177-3AD203B41FA5}">
                      <a16:colId xmlns:a16="http://schemas.microsoft.com/office/drawing/2014/main" xmlns="" val="3701643027"/>
                    </a:ext>
                  </a:extLst>
                </a:gridCol>
                <a:gridCol w="582992">
                  <a:extLst>
                    <a:ext uri="{9D8B030D-6E8A-4147-A177-3AD203B41FA5}">
                      <a16:colId xmlns:a16="http://schemas.microsoft.com/office/drawing/2014/main" xmlns="" val="2759064528"/>
                    </a:ext>
                  </a:extLst>
                </a:gridCol>
                <a:gridCol w="1339108">
                  <a:extLst>
                    <a:ext uri="{9D8B030D-6E8A-4147-A177-3AD203B41FA5}">
                      <a16:colId xmlns:a16="http://schemas.microsoft.com/office/drawing/2014/main" xmlns="" val="3215403433"/>
                    </a:ext>
                  </a:extLst>
                </a:gridCol>
                <a:gridCol w="1295306">
                  <a:extLst>
                    <a:ext uri="{9D8B030D-6E8A-4147-A177-3AD203B41FA5}">
                      <a16:colId xmlns:a16="http://schemas.microsoft.com/office/drawing/2014/main" xmlns="" val="2750079684"/>
                    </a:ext>
                  </a:extLst>
                </a:gridCol>
                <a:gridCol w="590292">
                  <a:extLst>
                    <a:ext uri="{9D8B030D-6E8A-4147-A177-3AD203B41FA5}">
                      <a16:colId xmlns:a16="http://schemas.microsoft.com/office/drawing/2014/main" xmlns="" val="2266389048"/>
                    </a:ext>
                  </a:extLst>
                </a:gridCol>
              </a:tblGrid>
              <a:tr h="11653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Сухофрукты (чернослив, курага, изюм)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8295959"/>
                  </a:ext>
                </a:extLst>
              </a:tr>
              <a:tr h="371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Лимон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97964402"/>
                  </a:ext>
                </a:extLst>
              </a:tr>
              <a:tr h="1959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Минеральная вода с минерализацией не более 2-3 г/л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63021932"/>
                  </a:ext>
                </a:extLst>
              </a:tr>
              <a:tr h="371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Сухари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02895513"/>
                  </a:ext>
                </a:extLst>
              </a:tr>
              <a:tr h="371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Соль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31291402"/>
                  </a:ext>
                </a:extLst>
              </a:tr>
              <a:tr h="371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Чай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0,4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0,5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0,5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0,5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0,1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0,5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41611147"/>
                  </a:ext>
                </a:extLst>
              </a:tr>
              <a:tr h="768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Соки фруктовые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60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61839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869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A5A63BA-75D5-4DBC-8B31-6BA134494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862417"/>
            <a:ext cx="9872871" cy="3133165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Специалистами ФНЦГ им. Эрисмана разработаны недельные меню-раскладки, которые могут быть использованы при построении рационов ЛПП на предприятиях металлургического и резинотехнического производств.</a:t>
            </a:r>
            <a:endParaRPr lang="ru-RU" sz="1800" dirty="0">
              <a:solidFill>
                <a:srgbClr val="00B05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Следует отметить, что любая картотека блюд не носит универсального характера, она может разрабатываться в различных вариантах с учетом конкретных условий труда, климатогеографического фактора, региональных и национальных особенностей питания, развития сельскохозяйственного производства на местах, способов технологической обработки продуктов и др.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724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63AFAA-1A8D-4F86-B88D-0C2F50F30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Разработка недельных меню-раскладок рациона ЛПП для работающих в условиях металлургического производства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08E79A-08D2-42A0-B343-93979D15E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965960"/>
            <a:ext cx="9872871" cy="3550024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15000"/>
              </a:lnSpc>
              <a:spcBef>
                <a:spcPts val="1400"/>
              </a:spcBef>
              <a:spcAft>
                <a:spcPts val="1000"/>
              </a:spcAft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Для разработки 5-дневных меню раскладок для работающих ООО "Кольская ГМК" за основу взят рацион ЛПП №3, предназначенный для профилактики свинцовых интоксикаций (отравлений) у лиц, подвергающихся воздействию неорганических соединений свинца.</a:t>
            </a:r>
            <a:endParaRPr lang="ru-RU" sz="1800" dirty="0">
              <a:solidFill>
                <a:srgbClr val="00B05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Bef>
                <a:spcPts val="1400"/>
              </a:spcBef>
              <a:spcAft>
                <a:spcPts val="1000"/>
              </a:spcAft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Данный рацион ЛПП рекомендуется рабочим и инженерно-техническим работникам, занятым на производстве азотнокислого свинца, </a:t>
            </a:r>
            <a:r>
              <a:rPr lang="ru-RU" sz="1800" dirty="0" err="1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железистосинеродистого</a:t>
            </a: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 свинца, свинцового глета и сурика, свинцовых кронов, свинцовых белил, силиката и </a:t>
            </a:r>
            <a:r>
              <a:rPr lang="ru-RU" sz="1800" dirty="0" err="1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стеарата</a:t>
            </a: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 свинца, производстве свинца и олова, при плавке и переработке медных руд, концентратов и других материалов, содержащих свинец, свинцовых (кислотных) аккумуляторов, а также электроугольных изделий с материалами, содержащими свинец, и других производств.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8328B46-47A5-4E62-8DEE-0C902162D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847" y="5225188"/>
            <a:ext cx="1976415" cy="128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87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75D7E2-FEEE-4BA1-B36F-BEE9F649F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746681"/>
            <a:ext cx="9872871" cy="3364637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В соответствии с приказом Минздравсоцразвития России №46н рацион ЛПП №3 включает: хлеб пшеничный - 100 г/день, хлеб ржаной - 100 г, муку пшеничную и макаронные изделия - 15 г, крупу - 35 г, картофель - 100 г, овощи - 160 г, томат-пюре - 5 г, фрукты - 100 г, сахар - 35 г, масло растительное - 5 г, масло сливочное - 15 г, молоко, молоко питьевое жирностью не менее 2,5% (кефир жирностью до 3,5%) - 200 г, творог 9% жирности - 80 г, сметана жирностью 10% - 7 г, яйцо - 1/3 шт., мясо - 100 г, рыба -25 г, печень - 20 г, соль - 5 г, чай - 0,5 г, специи по необходимости.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976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5125A2F-C97E-4D97-8F23-0A93FC82F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823937"/>
            <a:ext cx="9872871" cy="3210126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Профилактическая направленность рациона обеспечивается значительным количеством овощей и фруктов - источников пектина, необходимого для связывания свинца в желудочно-кишечном тракте, его быстрого выведения из организма и понижения концентрации в крови. С учетом этого необходима обязательная ежедневная выдача блюд из овощей, особенно не подвергнутых термической обработке (салаты и пр.). В состав рациона должно входить молоко и молочные продукты, важнейшие поставщики кальция, способствующего связыванию свинца и быстрому выведению его из организма.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xmlns="" id="{DC68EA5C-A58C-4063-9A0E-F8AC80294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043" y="4838221"/>
            <a:ext cx="2466033" cy="164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293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323981-D901-419E-AC84-224C83966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714500"/>
            <a:ext cx="9872871" cy="3429000"/>
          </a:xfrm>
        </p:spPr>
        <p:txBody>
          <a:bodyPr>
            <a:normAutofit/>
          </a:bodyPr>
          <a:lstStyle/>
          <a:p>
            <a:pPr indent="0" algn="just">
              <a:lnSpc>
                <a:spcPct val="160000"/>
              </a:lnSpc>
              <a:spcBef>
                <a:spcPts val="1400"/>
              </a:spcBef>
              <a:spcAft>
                <a:spcPts val="1000"/>
              </a:spcAft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Дополнительно к рациону выдается 150 мг аскорбиновой кислоты в составе продукта для диетического профилактического питания в виде третьих блюд ЛПП.</a:t>
            </a:r>
            <a:endParaRPr lang="ru-RU" sz="1800" dirty="0">
              <a:solidFill>
                <a:srgbClr val="00B05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Bef>
                <a:spcPts val="1400"/>
              </a:spcBef>
              <a:spcAft>
                <a:spcPts val="1000"/>
              </a:spcAft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Данный рацион выдается перед началом рабочей смены в виде горячих завтраков. Он содержит 64 г белка, 52 г жира, 198 г углеводов и дополнительно 150 мг аскорбиновой кислоты. Для выполнения условий витаминизации рекомендуется использование киселя "</a:t>
            </a:r>
            <a:r>
              <a:rPr lang="ru-RU" sz="1800" dirty="0" err="1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Леовит</a:t>
            </a: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" (при вредных условиях труда, рацион 1, 3).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xmlns="" id="{A0EE9F50-B215-4B3A-974D-A28B5A3E1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617" y="4294258"/>
            <a:ext cx="2281354" cy="228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123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0DC378-EB9F-47AB-8DE5-A5B365B7C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22407"/>
            <a:ext cx="9875520" cy="1356360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Меню-раскладка рациона лечебно-профилактического питания</a:t>
            </a:r>
            <a:r>
              <a:rPr lang="ru-RU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работающих в условиях металлургического производства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08377ADA-7A33-4D51-AA8E-04670636A0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409163"/>
              </p:ext>
            </p:extLst>
          </p:nvPr>
        </p:nvGraphicFramePr>
        <p:xfrm>
          <a:off x="2794747" y="1068156"/>
          <a:ext cx="6537511" cy="55002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2922">
                  <a:extLst>
                    <a:ext uri="{9D8B030D-6E8A-4147-A177-3AD203B41FA5}">
                      <a16:colId xmlns:a16="http://schemas.microsoft.com/office/drawing/2014/main" xmlns="" val="1213919263"/>
                    </a:ext>
                  </a:extLst>
                </a:gridCol>
                <a:gridCol w="4086575">
                  <a:extLst>
                    <a:ext uri="{9D8B030D-6E8A-4147-A177-3AD203B41FA5}">
                      <a16:colId xmlns:a16="http://schemas.microsoft.com/office/drawing/2014/main" xmlns="" val="1067825219"/>
                    </a:ext>
                  </a:extLst>
                </a:gridCol>
                <a:gridCol w="1348014">
                  <a:extLst>
                    <a:ext uri="{9D8B030D-6E8A-4147-A177-3AD203B41FA5}">
                      <a16:colId xmlns:a16="http://schemas.microsoft.com/office/drawing/2014/main" xmlns="" val="892776233"/>
                    </a:ext>
                  </a:extLst>
                </a:gridCol>
              </a:tblGrid>
              <a:tr h="8748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Выход блюда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Наименование блюд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Номер ТК по реестру блюд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4272109237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1-й день (понедельник)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2379640534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100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Салат из моркови со сметаной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N 11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653425123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Масло сливочное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N 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210538053"/>
                  </a:ext>
                </a:extLst>
              </a:tr>
              <a:tr h="6165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250/15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Щи из свежей капусты с картофелем и мясом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N 32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254281872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100/100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Говядина шпигованная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N 46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224338560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150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Картофельное пюре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N 65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3510259060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150/15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Сырники из творога со сметаной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N 57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517895118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200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Кефир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N 78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1818480953"/>
                  </a:ext>
                </a:extLst>
              </a:tr>
              <a:tr h="6165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100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Фрукты свежие (за исключением цитрусовых)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N 82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2509860183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100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Хлеб пшеничный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197239745"/>
                  </a:ext>
                </a:extLst>
              </a:tr>
              <a:tr h="358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100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Хлеб ржаной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05" marR="38505" marT="63348" marB="63348"/>
                </a:tc>
                <a:extLst>
                  <a:ext uri="{0D108BD9-81ED-4DB2-BD59-A6C34878D82A}">
                    <a16:rowId xmlns:a16="http://schemas.microsoft.com/office/drawing/2014/main" xmlns="" val="1571744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7479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5A140B46-9A92-4CCD-A43B-C8459EDA82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3816414"/>
              </p:ext>
            </p:extLst>
          </p:nvPr>
        </p:nvGraphicFramePr>
        <p:xfrm>
          <a:off x="2700618" y="981010"/>
          <a:ext cx="6790764" cy="4895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5646">
                  <a:extLst>
                    <a:ext uri="{9D8B030D-6E8A-4147-A177-3AD203B41FA5}">
                      <a16:colId xmlns:a16="http://schemas.microsoft.com/office/drawing/2014/main" xmlns="" val="2827541080"/>
                    </a:ext>
                  </a:extLst>
                </a:gridCol>
                <a:gridCol w="4244883">
                  <a:extLst>
                    <a:ext uri="{9D8B030D-6E8A-4147-A177-3AD203B41FA5}">
                      <a16:colId xmlns:a16="http://schemas.microsoft.com/office/drawing/2014/main" xmlns="" val="334709108"/>
                    </a:ext>
                  </a:extLst>
                </a:gridCol>
                <a:gridCol w="1400235">
                  <a:extLst>
                    <a:ext uri="{9D8B030D-6E8A-4147-A177-3AD203B41FA5}">
                      <a16:colId xmlns:a16="http://schemas.microsoft.com/office/drawing/2014/main" xmlns="" val="3418839981"/>
                    </a:ext>
                  </a:extLst>
                </a:gridCol>
              </a:tblGrid>
              <a:tr h="43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2-й день (вторник)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761862625"/>
                  </a:ext>
                </a:extLst>
              </a:tr>
              <a:tr h="720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Салат из квашеной капусты (с клюквой, яблоками и маслом растительным)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19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661850230"/>
                  </a:ext>
                </a:extLst>
              </a:tr>
              <a:tr h="43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Суп картофельный с горохом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33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836702708"/>
                  </a:ext>
                </a:extLst>
              </a:tr>
              <a:tr h="43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Биточки из говядины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51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182578138"/>
                  </a:ext>
                </a:extLst>
              </a:tr>
              <a:tr h="43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Оладьи из печени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52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833051390"/>
                  </a:ext>
                </a:extLst>
              </a:tr>
              <a:tr h="43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Макаронные изделия отварные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68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941513352"/>
                  </a:ext>
                </a:extLst>
              </a:tr>
              <a:tr h="43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200/25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Кефир с сахаром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81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4274408088"/>
                  </a:ext>
                </a:extLst>
              </a:tr>
              <a:tr h="43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Фрукты свежие (за исключением цитрусовых)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82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979260526"/>
                  </a:ext>
                </a:extLst>
              </a:tr>
              <a:tr h="43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Хлеб пшеничный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187159765"/>
                  </a:ext>
                </a:extLst>
              </a:tr>
              <a:tr h="43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Хлеб ржаной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128841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576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6600F13-CFC1-49D4-9F79-EA9A9E70C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677880"/>
            <a:ext cx="9872871" cy="3553026"/>
          </a:xfrm>
        </p:spPr>
        <p:txBody>
          <a:bodyPr>
            <a:normAutofit lnSpcReduction="10000"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Организация лечебно-профилактического питания (далее – ЛПП) на предприятии достаточно сложный организационный процесс. В соответствии с приказом Министерства здравоохранения и социального развития РФ от 16 февраля 2009 г. №46н "Об утверждении "Перечня производств, профессий и должностей, работа в которых дает право на бесплатное получение лечебно-профилактического питания в связи с особо вредными условиями труда, рационов лечебно-профилактического питания, норм бесплатной выдачи витаминных препаратов и правил бесплатной выдачи лечебно-профилактического питания" работающим выдается 8 видов рационов ЛПП: №1, №2, №2а, №3, №4, №4а, №4б, №5.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04B4EFB8-22F9-4E9E-8CF2-D3F5BCC29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468" y="4915488"/>
            <a:ext cx="2791462" cy="157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936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EFF115C6-CED0-4D8F-B869-D8205C5700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426877"/>
              </p:ext>
            </p:extLst>
          </p:nvPr>
        </p:nvGraphicFramePr>
        <p:xfrm>
          <a:off x="2727512" y="622334"/>
          <a:ext cx="6736975" cy="56133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6572">
                  <a:extLst>
                    <a:ext uri="{9D8B030D-6E8A-4147-A177-3AD203B41FA5}">
                      <a16:colId xmlns:a16="http://schemas.microsoft.com/office/drawing/2014/main" xmlns="" val="1056230767"/>
                    </a:ext>
                  </a:extLst>
                </a:gridCol>
                <a:gridCol w="4211260">
                  <a:extLst>
                    <a:ext uri="{9D8B030D-6E8A-4147-A177-3AD203B41FA5}">
                      <a16:colId xmlns:a16="http://schemas.microsoft.com/office/drawing/2014/main" xmlns="" val="497349092"/>
                    </a:ext>
                  </a:extLst>
                </a:gridCol>
                <a:gridCol w="1389143">
                  <a:extLst>
                    <a:ext uri="{9D8B030D-6E8A-4147-A177-3AD203B41FA5}">
                      <a16:colId xmlns:a16="http://schemas.microsoft.com/office/drawing/2014/main" xmlns="" val="3296172915"/>
                    </a:ext>
                  </a:extLst>
                </a:gridCol>
              </a:tblGrid>
              <a:tr h="437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3-й день (среда)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14310087"/>
                  </a:ext>
                </a:extLst>
              </a:tr>
              <a:tr h="7197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Салат из белокочанной капусты с морковью и маслом растительным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17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137124967"/>
                  </a:ext>
                </a:extLst>
              </a:tr>
              <a:tr h="7197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250/20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Борщ из свежей капусты с картофелем со сметаной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31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75784056"/>
                  </a:ext>
                </a:extLst>
              </a:tr>
              <a:tr h="437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Говядина отварная в молочном соусе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41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4105546381"/>
                  </a:ext>
                </a:extLst>
              </a:tr>
              <a:tr h="437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Рис отварной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71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285059663"/>
                  </a:ext>
                </a:extLst>
              </a:tr>
              <a:tr h="437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Капуста тушеная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66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4081401808"/>
                  </a:ext>
                </a:extLst>
              </a:tr>
              <a:tr h="437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Омлет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60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719687287"/>
                  </a:ext>
                </a:extLst>
              </a:tr>
              <a:tr h="437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200/15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Чай с сахаром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75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45638755"/>
                  </a:ext>
                </a:extLst>
              </a:tr>
              <a:tr h="437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Фрукты свежие (за исключением цитрусовых)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82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367225081"/>
                  </a:ext>
                </a:extLst>
              </a:tr>
              <a:tr h="437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Хлеб пшеничный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137570797"/>
                  </a:ext>
                </a:extLst>
              </a:tr>
              <a:tr h="437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Хлеб ржаной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680952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114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BA17CE7F-4F27-4EAA-B68A-41B0C59B36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299778"/>
              </p:ext>
            </p:extLst>
          </p:nvPr>
        </p:nvGraphicFramePr>
        <p:xfrm>
          <a:off x="2507877" y="732865"/>
          <a:ext cx="7176246" cy="5392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0680">
                  <a:extLst>
                    <a:ext uri="{9D8B030D-6E8A-4147-A177-3AD203B41FA5}">
                      <a16:colId xmlns:a16="http://schemas.microsoft.com/office/drawing/2014/main" xmlns="" val="2202713526"/>
                    </a:ext>
                  </a:extLst>
                </a:gridCol>
                <a:gridCol w="4485846">
                  <a:extLst>
                    <a:ext uri="{9D8B030D-6E8A-4147-A177-3AD203B41FA5}">
                      <a16:colId xmlns:a16="http://schemas.microsoft.com/office/drawing/2014/main" xmlns="" val="3188837030"/>
                    </a:ext>
                  </a:extLst>
                </a:gridCol>
                <a:gridCol w="1479720">
                  <a:extLst>
                    <a:ext uri="{9D8B030D-6E8A-4147-A177-3AD203B41FA5}">
                      <a16:colId xmlns:a16="http://schemas.microsoft.com/office/drawing/2014/main" xmlns="" val="2979165264"/>
                    </a:ext>
                  </a:extLst>
                </a:gridCol>
              </a:tblGrid>
              <a:tr h="53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4-й день (четверг)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595232868"/>
                  </a:ext>
                </a:extLst>
              </a:tr>
              <a:tr h="53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Винегрет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14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4102027925"/>
                  </a:ext>
                </a:extLst>
              </a:tr>
              <a:tr h="53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Суп крестьянский с перловой крупой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34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005426183"/>
                  </a:ext>
                </a:extLst>
              </a:tr>
              <a:tr h="53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75/100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Гуляш из говядины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44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719471786"/>
                  </a:ext>
                </a:extLst>
              </a:tr>
              <a:tr h="53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Макаронные изделия отварные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68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229420114"/>
                  </a:ext>
                </a:extLst>
              </a:tr>
              <a:tr h="53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Пудинг из творога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58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373878857"/>
                  </a:ext>
                </a:extLst>
              </a:tr>
              <a:tr h="53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Кефир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78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889107378"/>
                  </a:ext>
                </a:extLst>
              </a:tr>
              <a:tr h="53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Фрукты свежие (за исключением цитрусовых)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82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19002529"/>
                  </a:ext>
                </a:extLst>
              </a:tr>
              <a:tr h="53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Хлеб пшеничный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578065519"/>
                  </a:ext>
                </a:extLst>
              </a:tr>
              <a:tr h="53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Хлеб ржаной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111462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427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48CB1E8A-066E-4889-8673-CD395AC868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132943"/>
              </p:ext>
            </p:extLst>
          </p:nvPr>
        </p:nvGraphicFramePr>
        <p:xfrm>
          <a:off x="2640106" y="578301"/>
          <a:ext cx="6911787" cy="57013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6064">
                  <a:extLst>
                    <a:ext uri="{9D8B030D-6E8A-4147-A177-3AD203B41FA5}">
                      <a16:colId xmlns:a16="http://schemas.microsoft.com/office/drawing/2014/main" xmlns="" val="3061975348"/>
                    </a:ext>
                  </a:extLst>
                </a:gridCol>
                <a:gridCol w="4320534">
                  <a:extLst>
                    <a:ext uri="{9D8B030D-6E8A-4147-A177-3AD203B41FA5}">
                      <a16:colId xmlns:a16="http://schemas.microsoft.com/office/drawing/2014/main" xmlns="" val="2600084908"/>
                    </a:ext>
                  </a:extLst>
                </a:gridCol>
                <a:gridCol w="1425189">
                  <a:extLst>
                    <a:ext uri="{9D8B030D-6E8A-4147-A177-3AD203B41FA5}">
                      <a16:colId xmlns:a16="http://schemas.microsoft.com/office/drawing/2014/main" xmlns="" val="1264071787"/>
                    </a:ext>
                  </a:extLst>
                </a:gridCol>
              </a:tblGrid>
              <a:tr h="544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5-й день (пятница)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249445253"/>
                  </a:ext>
                </a:extLst>
              </a:tr>
              <a:tr h="544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Салат дальневосточный из морской капусты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422939290"/>
                  </a:ext>
                </a:extLst>
              </a:tr>
              <a:tr h="544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Суп из овощей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35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86200228"/>
                  </a:ext>
                </a:extLst>
              </a:tr>
              <a:tr h="544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75/100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Горбуша, запеченная в молочном соусе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40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619927863"/>
                  </a:ext>
                </a:extLst>
              </a:tr>
              <a:tr h="544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Картофельное пюре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65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189062899"/>
                  </a:ext>
                </a:extLst>
              </a:tr>
              <a:tr h="544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150/20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Сырники из творога со сметаной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57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360020859"/>
                  </a:ext>
                </a:extLst>
              </a:tr>
              <a:tr h="544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200/25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Кефир с сахаром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81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169814982"/>
                  </a:ext>
                </a:extLst>
              </a:tr>
              <a:tr h="544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Фрукты свежие (за исключением цитрусовых)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N 82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630813163"/>
                  </a:ext>
                </a:extLst>
              </a:tr>
              <a:tr h="544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Хлеб пшеничный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73783344"/>
                  </a:ext>
                </a:extLst>
              </a:tr>
              <a:tr h="544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Хлеб ржаной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57803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8911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C77864-C5CF-4F63-87FF-028DFECC6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2345924"/>
            <a:ext cx="9872871" cy="2166151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Профилактическая направленность рациона обеспечивается ежедневной выдачей овощей и фруктов, не подвергнутых термической обработке, использованием хлеба из муки грубого помола и круп. Молоко в натуральном виде не выдается, заменяется кисломолочными продуктами, а также продуктами диетического профилактического питания в виде третьих блюд.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xmlns="" id="{846D9377-6790-4160-A0E6-589AA26BD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981" y="4375282"/>
            <a:ext cx="3465842" cy="216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262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514502-97AF-4A7C-9F95-6CA844832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Разработка недельных меню-раскладок рационов ЛПП для работающих в условиях резинотехнического производства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F387ED-7775-4687-97FF-FBA26FDDD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965960"/>
            <a:ext cx="9872871" cy="3595065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При разработке 5-дневных меню-раскладок для работающих ТОО "Томский завод резиновой обуви" за основу взят рацион ЛПП №4, который рекомендуется работникам химической промышленности при производстве: неорганических продуктов - монохлоруксусной кислоты, солей ртути, желтого и красного фосфора, мышьяка и солей, четыреххлористого кремния, селена, белой сажи, асбестовых изделий; органических продуктов - производные бензола, нитро- и </a:t>
            </a:r>
            <a:r>
              <a:rPr lang="ru-RU" sz="1800" dirty="0" err="1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аминосоединения</a:t>
            </a: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 бензола, фенола, ацетона, азокрасителей, сернистых, тиоиндигоидных, кубовых, компонентов для кинофотопленки, гербицидов, ионообменных смол, стирола, полиуретана, эпоксидных смол.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03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38D6E5-4603-4E9D-9391-54EDD48E8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898711"/>
            <a:ext cx="9872871" cy="3060577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Основное назначение рациона состоит в повышении функциональных возможностей печени и кроветворной системы. Молоко и молочные продукты, растительные масла включены в рацион как источники </a:t>
            </a:r>
            <a:r>
              <a:rPr lang="ru-RU" sz="1800" dirty="0" err="1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липотропных</a:t>
            </a: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 факторов (уменьшают накопление жиров в печени, способствуя их транспорту в кровь), благоприятно влияющих на функцию печени. Вместе с тем следует ограничивать употребление жирных, мясных, рыбных блюд, грибных супов, также соусов и подливок, отягощающих функцию печени. Необходимо до минимума свести употребление сельди, копченостей и солений.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0A559BF-DB73-43B8-9338-DA6C2F0184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454" y="4959289"/>
            <a:ext cx="2779334" cy="156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30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3683B4E-9A28-4DD7-97C2-82A983797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935429"/>
            <a:ext cx="9872871" cy="2987141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соответствии с приказом Минздравсоцразвития России №46н рацион ЛПП №4 включает: хлеб пшеничный - 100 г/день, хлеб ржаной - 100 г, муку пшеничную - 15 г, крупу, макароны - 15 г, мясо - 100 г, рыбу - 50 г, масло сливочное - 15 г, молоко, молоко питьевое жирностью не менее 2,5% (кефир жирностью до 3,5%) - 200 г, картофель - 150 г, овощи - 25 г, томат-пюре - 3 г, сахар - 45 г, масло растительное - 10 г, сметана жирностью 10% - 20 г, творог жирностью не более 9% - 110 г, яйцо - 1/4 шт., соль - 5 г, чай - 0,5 г.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460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81E83A-93BC-40DF-BB01-5D6689618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089734"/>
            <a:ext cx="9872871" cy="4678532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В ходе исследований для рациональной организации лечебно-профилактического питания и оптимизации алиментарного статуса изучаемой группы работающих были разработаны примерные недельные меню - раскладки (табл. 3), предназначенные для повышения функциональных возможностей печени и кроветворной системы.</a:t>
            </a:r>
          </a:p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Данный рацион содержит 65 г белка, 45 г жира, 181 г углеводов с дополнительным включением витамина C (150 мг). Молоко и молочные продукты, растительные масла включены в рацион как источники </a:t>
            </a:r>
            <a:r>
              <a:rPr lang="ru-RU" sz="1800" dirty="0" err="1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липотропных</a:t>
            </a: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 факторов. Наряду с этим, ограничено употребление жирных блюд, грибных супов, соусов и подливок, а также сельди, копченостей и солений. Взамен третьих блюд целесообразно использовать продукцию диетического профилактического питания при вредных условиях труда.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256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3E2CC8-ECE8-48BA-81CF-07F7DC30C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286870"/>
            <a:ext cx="9875520" cy="1356360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Меню-раскладка рациона лечебно-профилактического питания</a:t>
            </a:r>
            <a:r>
              <a:rPr lang="ru-RU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работающих в условиях резинотехнического производства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078C4DEF-78D5-4FF6-8963-8606D614F7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467644"/>
              </p:ext>
            </p:extLst>
          </p:nvPr>
        </p:nvGraphicFramePr>
        <p:xfrm>
          <a:off x="3216592" y="1495312"/>
          <a:ext cx="5758815" cy="4768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xmlns="" val="335617964"/>
                    </a:ext>
                  </a:extLst>
                </a:gridCol>
                <a:gridCol w="3599815">
                  <a:extLst>
                    <a:ext uri="{9D8B030D-6E8A-4147-A177-3AD203B41FA5}">
                      <a16:colId xmlns:a16="http://schemas.microsoft.com/office/drawing/2014/main" xmlns="" val="82955416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1892941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Выход блюда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Блюд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Номер ТК по реестру блюд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472373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1-й день (понедельник)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917967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Суп картофельный с рисом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36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40173077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100/100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Говядина шпигованная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46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877708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Картофельное пюре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65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554209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150/20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Сырники из творога со сметаной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57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4266516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200/25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Кефир с сахаром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81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9835799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Хлеб пшеничный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283809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Хлеб ржаной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447160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4526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4BCECD31-8629-4437-8600-C25CE76380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1596953"/>
              </p:ext>
            </p:extLst>
          </p:nvPr>
        </p:nvGraphicFramePr>
        <p:xfrm>
          <a:off x="3216592" y="1414780"/>
          <a:ext cx="5758815" cy="4028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xmlns="" val="4162501365"/>
                    </a:ext>
                  </a:extLst>
                </a:gridCol>
                <a:gridCol w="3599815">
                  <a:extLst>
                    <a:ext uri="{9D8B030D-6E8A-4147-A177-3AD203B41FA5}">
                      <a16:colId xmlns:a16="http://schemas.microsoft.com/office/drawing/2014/main" xmlns="" val="122069870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3750129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2-й день (вторник)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5127232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250/50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Суп картофельный с рыбными фрикадельками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37, N 38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795133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75/200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Плов с говядиной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48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723917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100/20/20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Творог со сметаной и сахаром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28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565728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Молоко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74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9809118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200/15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Чай с сахаром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75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33435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Хлеб пшеничный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641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Хлеб ржаной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935617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182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8FBFB38-8CC2-4075-A979-235AE2DC4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2408068"/>
            <a:ext cx="9872871" cy="2041864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Вместе с тем, в данном документе отсутствуют примерные меню-раскладки на каждый рабочий день по каждому рациону ЛПП, что существенно затрудняет работу столовых на предприятиях по внедрению оптимальной системы лечебно-профилактического питания и осуществления действенного контроля за его организацией и состоянием.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C171009F-D48B-4328-9920-ED2054FEE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095" y="4375405"/>
            <a:ext cx="3132731" cy="207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287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A727B48F-8EB1-4526-BB55-2F39CB01B7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563283"/>
              </p:ext>
            </p:extLst>
          </p:nvPr>
        </p:nvGraphicFramePr>
        <p:xfrm>
          <a:off x="3216592" y="1730248"/>
          <a:ext cx="5758815" cy="33975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xmlns="" val="3159937178"/>
                    </a:ext>
                  </a:extLst>
                </a:gridCol>
                <a:gridCol w="3599815">
                  <a:extLst>
                    <a:ext uri="{9D8B030D-6E8A-4147-A177-3AD203B41FA5}">
                      <a16:colId xmlns:a16="http://schemas.microsoft.com/office/drawing/2014/main" xmlns="" val="3259459438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10016342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3-й день (среда)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5648922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Суп картофельный с горохом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33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2610925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75/100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Гуляш из говядины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44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272791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Картофель отварной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69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2700015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150/20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Пудинг из творога со сметаной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58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793970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200/25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Кефир с сахаром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81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741171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Хлеб пшеничный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645960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Хлеб ржаной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099704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26979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8C130918-A51B-40F3-A24A-2BDBAB58CB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515882"/>
              </p:ext>
            </p:extLst>
          </p:nvPr>
        </p:nvGraphicFramePr>
        <p:xfrm>
          <a:off x="3216592" y="1414780"/>
          <a:ext cx="5758815" cy="4028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xmlns="" val="442398719"/>
                    </a:ext>
                  </a:extLst>
                </a:gridCol>
                <a:gridCol w="3599815">
                  <a:extLst>
                    <a:ext uri="{9D8B030D-6E8A-4147-A177-3AD203B41FA5}">
                      <a16:colId xmlns:a16="http://schemas.microsoft.com/office/drawing/2014/main" xmlns="" val="320592930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13048624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4-й день (четверг)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157084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Суп крестьянский с перловой крупой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34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566274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110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Фрикадельки в соусе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180016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Макаронные изделия отварные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68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536546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100/20/20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Творог со сметаной и сахаром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28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0329947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Молоко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74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652831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Хлеб пшеничный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2859956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Хлеб ржаной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450668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754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A312BDF2-D53E-4C4F-A082-FC6622F1FF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5574353"/>
              </p:ext>
            </p:extLst>
          </p:nvPr>
        </p:nvGraphicFramePr>
        <p:xfrm>
          <a:off x="3216592" y="674624"/>
          <a:ext cx="5758815" cy="55087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xmlns="" val="1457678834"/>
                    </a:ext>
                  </a:extLst>
                </a:gridCol>
                <a:gridCol w="3599815">
                  <a:extLst>
                    <a:ext uri="{9D8B030D-6E8A-4147-A177-3AD203B41FA5}">
                      <a16:colId xmlns:a16="http://schemas.microsoft.com/office/drawing/2014/main" xmlns="" val="155171868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9716552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5-й день (пятница)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641764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Суп картофельный с макаронными изделиями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39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215604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Говядина отварная для первых блюд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29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276947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100/100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Горбуша, запеченная в молочном соусе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40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9809980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Картофельное пюре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65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038220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150/2015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Сырники из творога со сметаной и сахаром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57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042623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Кефир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78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7187824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200/15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Чай с сахаром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N 75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357160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Хлеб пшеничный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520371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Хлеб ржаной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2983941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223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5DCC4D1-0452-4B9C-8534-CDA36DA95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209582"/>
            <a:ext cx="9872871" cy="4438835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6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Питание, организованное в виде рационов ЛПП, должно служить для работника примером оптимального пищевого выбора, который он должен осуществлять и при самостоятельной организации других приемов пищи (дома). На выработку этих навыков должны быть направлены мероприятия по гигиеническому обучению со стороны медицинских работников и сотрудников территориальных учреждений, уполномоченных осуществлять госсанэпиднадзор. Максимальной эффективности ЛПП можно достичь только при составлении всего ежедневного рациона работника в соответствии с требованиями профилактического питания. Ознакомление работников, пользующихся ЛПП, с правилами бесплатной выдачи питания должно быть включено в программу обязательного вводного инструктажа по охране труда.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5B8E916-556A-4DC0-B6D4-01B0B2BB4C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941" y="5163671"/>
            <a:ext cx="2032118" cy="135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54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38A7574-BC84-4990-BA46-F4C0441F7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848970"/>
            <a:ext cx="9872871" cy="3160059"/>
          </a:xfrm>
        </p:spPr>
        <p:txBody>
          <a:bodyPr/>
          <a:lstStyle/>
          <a:p>
            <a:pPr marL="45720" indent="0" algn="just"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В соответствии с перечнем продуктов, предусмотренных рационами лечебно-профилактического питания, составляются недельные меню-раскладки на каждый рабочий день и картотека блюд, утверждаемых в установленном порядке Федеральной службой по надзору в сфере защиты прав потребителей и благополучия человека. Актуален вопрос разработки и внедрения оптимальных меню-раскладок рационов ЛПП на всю рабочую неделю, а также формирования картотеки блюд с использованием современных специализированных продуктов питания заданного </a:t>
            </a:r>
            <a:r>
              <a:rPr lang="ru-RU" sz="1800" dirty="0" err="1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нутриентного</a:t>
            </a: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 состава. К сожалению, в настоящее время на местах отсутствуют примерные меню-раскладки на каждый рабочий день по каждому рациону, составление и разработка ежедневных рационов питания возлагается на работников столовой, что требует дополнительного регулярного внимания со стороны руководства и профсоюзов предприятия за исполнением действующего законодательства.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7F60733D-572D-4357-BD30-82CBA75FA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085" y="4762661"/>
            <a:ext cx="2326886" cy="171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021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06C11E-90F9-4B97-968A-1873A4704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906479"/>
            <a:ext cx="9872871" cy="3045041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Различные варианты рационов ЛПП могут быть сформированы с учетом конкретных условий труда работающего, климатогеографического фактора, региональных и национальных особенностей питания, а также способов технологической обработки продуктов. При этом меню-раскладки рационов лечебно-профилактического питания разрабатываются специалистами-диетологами в области лечебно-профилактического питания с обеспечением калорийности, пищевой и биологической ценности, а также с учетом </a:t>
            </a:r>
            <a:r>
              <a:rPr lang="ru-RU" sz="1800" dirty="0" err="1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детоксикационных</a:t>
            </a: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 свойств определенной группы продуктов питания.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08765BB9-78B6-4BA4-A8FB-1E151B3FC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86" y="4894203"/>
            <a:ext cx="2480753" cy="160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760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FA232D-4DD4-455C-A927-3F6B61F66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2264715"/>
            <a:ext cx="9872871" cy="2328570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8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Для этой цели для каждого наименования блюда ЛПП необходимо составление технологических карт, предназначенных для работников общественного питания, технологов пищевой промышленности, гигиенистов, врачей диетологов, специалистов, занимающихся вопросами организации лечебно-профилактического питания на промышленных предприятиях и осуществлением контроля за его состоянием.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CFE4354-D7DB-4FD5-BC71-EC55FD350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09" y="4593286"/>
            <a:ext cx="2808637" cy="194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612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F3B5EE-052D-41C0-BDAF-06A8EA1C7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1127464"/>
            <a:ext cx="9872871" cy="4438835"/>
          </a:xfrm>
        </p:spPr>
        <p:txBody>
          <a:bodyPr>
            <a:normAutofit fontScale="92500" lnSpcReduction="20000"/>
          </a:bodyPr>
          <a:lstStyle/>
          <a:p>
            <a:pPr marL="45720" indent="0" algn="just">
              <a:lnSpc>
                <a:spcPct val="160000"/>
              </a:lnSpc>
              <a:buNone/>
            </a:pPr>
            <a:r>
              <a:rPr lang="ru-RU" sz="19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Приготовление и выдача рационов ЛПП производятся в строгом соответствии с перечнем предусмотренных продуктов, утвержденной картотекой блюд и примерными меню из расчета полной рабочей недели (5...7-дневное). В соответствии с картотекой блюд составляются меню-раскладки на каждый день. Горячие завтраки должны готовить повара, имеющие высокую квалификацию (специальные знания по технологии приготовления профилактического питания) и допущенные в установленном порядке к приготовлению диетических (лечебных, профилактических) и витаминизированных блюд.</a:t>
            </a:r>
          </a:p>
          <a:p>
            <a:pPr marL="45720" indent="0" algn="just">
              <a:lnSpc>
                <a:spcPct val="170000"/>
              </a:lnSpc>
              <a:buNone/>
            </a:pPr>
            <a:r>
              <a:rPr lang="ru-RU" sz="19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В соответствии с приказом Министерства здравоохранения и социального развития РФ от 16 февраля 2009 г. №46н  работающим выдается 8 видов рационов ЛПП: № 1, № 2, №2а, №3, №4, №4а, №4б, №5.</a:t>
            </a:r>
            <a:endParaRPr lang="ru-RU" sz="1900" dirty="0">
              <a:solidFill>
                <a:srgbClr val="00B050"/>
              </a:solidFill>
            </a:endParaRPr>
          </a:p>
          <a:p>
            <a:pPr marL="45720" indent="0" algn="just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C4312B23-C3BB-4513-BBA6-BC1FAE057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007" y="4980041"/>
            <a:ext cx="2242078" cy="149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49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9DA92538-3F3A-4FE0-A3F9-EA897F94B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658907"/>
            <a:ext cx="9872871" cy="484094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18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Рационы лечебно-профилактического питания.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B53D381A-0360-4D84-9EF8-1204A48DD1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584137"/>
              </p:ext>
            </p:extLst>
          </p:nvPr>
        </p:nvGraphicFramePr>
        <p:xfrm>
          <a:off x="987676" y="1143001"/>
          <a:ext cx="10216647" cy="5403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0252">
                  <a:extLst>
                    <a:ext uri="{9D8B030D-6E8A-4147-A177-3AD203B41FA5}">
                      <a16:colId xmlns:a16="http://schemas.microsoft.com/office/drawing/2014/main" xmlns="" val="3291470654"/>
                    </a:ext>
                  </a:extLst>
                </a:gridCol>
                <a:gridCol w="1057758">
                  <a:extLst>
                    <a:ext uri="{9D8B030D-6E8A-4147-A177-3AD203B41FA5}">
                      <a16:colId xmlns:a16="http://schemas.microsoft.com/office/drawing/2014/main" xmlns="" val="3886167929"/>
                    </a:ext>
                  </a:extLst>
                </a:gridCol>
                <a:gridCol w="920435">
                  <a:extLst>
                    <a:ext uri="{9D8B030D-6E8A-4147-A177-3AD203B41FA5}">
                      <a16:colId xmlns:a16="http://schemas.microsoft.com/office/drawing/2014/main" xmlns="" val="3246672235"/>
                    </a:ext>
                  </a:extLst>
                </a:gridCol>
                <a:gridCol w="1183947">
                  <a:extLst>
                    <a:ext uri="{9D8B030D-6E8A-4147-A177-3AD203B41FA5}">
                      <a16:colId xmlns:a16="http://schemas.microsoft.com/office/drawing/2014/main" xmlns="" val="1356818386"/>
                    </a:ext>
                  </a:extLst>
                </a:gridCol>
                <a:gridCol w="1183947">
                  <a:extLst>
                    <a:ext uri="{9D8B030D-6E8A-4147-A177-3AD203B41FA5}">
                      <a16:colId xmlns:a16="http://schemas.microsoft.com/office/drawing/2014/main" xmlns="" val="1188005400"/>
                    </a:ext>
                  </a:extLst>
                </a:gridCol>
                <a:gridCol w="1191370">
                  <a:extLst>
                    <a:ext uri="{9D8B030D-6E8A-4147-A177-3AD203B41FA5}">
                      <a16:colId xmlns:a16="http://schemas.microsoft.com/office/drawing/2014/main" xmlns="" val="3107267324"/>
                    </a:ext>
                  </a:extLst>
                </a:gridCol>
                <a:gridCol w="1191370">
                  <a:extLst>
                    <a:ext uri="{9D8B030D-6E8A-4147-A177-3AD203B41FA5}">
                      <a16:colId xmlns:a16="http://schemas.microsoft.com/office/drawing/2014/main" xmlns="" val="4016366935"/>
                    </a:ext>
                  </a:extLst>
                </a:gridCol>
                <a:gridCol w="1152400">
                  <a:extLst>
                    <a:ext uri="{9D8B030D-6E8A-4147-A177-3AD203B41FA5}">
                      <a16:colId xmlns:a16="http://schemas.microsoft.com/office/drawing/2014/main" xmlns="" val="2069303478"/>
                    </a:ext>
                  </a:extLst>
                </a:gridCol>
                <a:gridCol w="525168">
                  <a:extLst>
                    <a:ext uri="{9D8B030D-6E8A-4147-A177-3AD203B41FA5}">
                      <a16:colId xmlns:a16="http://schemas.microsoft.com/office/drawing/2014/main" xmlns="" val="839470873"/>
                    </a:ext>
                  </a:extLst>
                </a:gridCol>
              </a:tblGrid>
              <a:tr h="25882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 продуктов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Рационы и их состав, г.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4410923"/>
                  </a:ext>
                </a:extLst>
              </a:tr>
              <a:tr h="535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№1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№2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№2а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№3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№4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№4а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№4б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№5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95965297"/>
                  </a:ext>
                </a:extLst>
              </a:tr>
              <a:tr h="535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Хлеб пшеничный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3427829"/>
                  </a:ext>
                </a:extLst>
              </a:tr>
              <a:tr h="535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Хлеб ржаной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29397873"/>
                  </a:ext>
                </a:extLst>
              </a:tr>
              <a:tr h="10886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Мука пшеничная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 (и макарон-ные изделия)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95511385"/>
                  </a:ext>
                </a:extLst>
              </a:tr>
              <a:tr h="535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Мука картофельная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49769474"/>
                  </a:ext>
                </a:extLst>
              </a:tr>
              <a:tr h="1808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Крупа/макароны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 (крупа: пшено, рис, гречка)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35 (крупа)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(перловка и макарон-ные изделия)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10/8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55725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0678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2DE68764-5073-41B1-8E3E-DDBE9BF234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6116906"/>
              </p:ext>
            </p:extLst>
          </p:nvPr>
        </p:nvGraphicFramePr>
        <p:xfrm>
          <a:off x="844923" y="847154"/>
          <a:ext cx="10502153" cy="5290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8800">
                  <a:extLst>
                    <a:ext uri="{9D8B030D-6E8A-4147-A177-3AD203B41FA5}">
                      <a16:colId xmlns:a16="http://schemas.microsoft.com/office/drawing/2014/main" xmlns="" val="655335889"/>
                    </a:ext>
                  </a:extLst>
                </a:gridCol>
                <a:gridCol w="1249735">
                  <a:extLst>
                    <a:ext uri="{9D8B030D-6E8A-4147-A177-3AD203B41FA5}">
                      <a16:colId xmlns:a16="http://schemas.microsoft.com/office/drawing/2014/main" xmlns="" val="3657187731"/>
                    </a:ext>
                  </a:extLst>
                </a:gridCol>
                <a:gridCol w="624867">
                  <a:extLst>
                    <a:ext uri="{9D8B030D-6E8A-4147-A177-3AD203B41FA5}">
                      <a16:colId xmlns:a16="http://schemas.microsoft.com/office/drawing/2014/main" xmlns="" val="605144210"/>
                    </a:ext>
                  </a:extLst>
                </a:gridCol>
                <a:gridCol w="1087487">
                  <a:extLst>
                    <a:ext uri="{9D8B030D-6E8A-4147-A177-3AD203B41FA5}">
                      <a16:colId xmlns:a16="http://schemas.microsoft.com/office/drawing/2014/main" xmlns="" val="2306265795"/>
                    </a:ext>
                  </a:extLst>
                </a:gridCol>
                <a:gridCol w="1398825">
                  <a:extLst>
                    <a:ext uri="{9D8B030D-6E8A-4147-A177-3AD203B41FA5}">
                      <a16:colId xmlns:a16="http://schemas.microsoft.com/office/drawing/2014/main" xmlns="" val="1605844716"/>
                    </a:ext>
                  </a:extLst>
                </a:gridCol>
                <a:gridCol w="612808">
                  <a:extLst>
                    <a:ext uri="{9D8B030D-6E8A-4147-A177-3AD203B41FA5}">
                      <a16:colId xmlns:a16="http://schemas.microsoft.com/office/drawing/2014/main" xmlns="" val="2239645236"/>
                    </a:ext>
                  </a:extLst>
                </a:gridCol>
                <a:gridCol w="1407596">
                  <a:extLst>
                    <a:ext uri="{9D8B030D-6E8A-4147-A177-3AD203B41FA5}">
                      <a16:colId xmlns:a16="http://schemas.microsoft.com/office/drawing/2014/main" xmlns="" val="3722326531"/>
                    </a:ext>
                  </a:extLst>
                </a:gridCol>
                <a:gridCol w="1361553">
                  <a:extLst>
                    <a:ext uri="{9D8B030D-6E8A-4147-A177-3AD203B41FA5}">
                      <a16:colId xmlns:a16="http://schemas.microsoft.com/office/drawing/2014/main" xmlns="" val="635377157"/>
                    </a:ext>
                  </a:extLst>
                </a:gridCol>
                <a:gridCol w="620482">
                  <a:extLst>
                    <a:ext uri="{9D8B030D-6E8A-4147-A177-3AD203B41FA5}">
                      <a16:colId xmlns:a16="http://schemas.microsoft.com/office/drawing/2014/main" xmlns="" val="6018565"/>
                    </a:ext>
                  </a:extLst>
                </a:gridCol>
              </a:tblGrid>
              <a:tr h="243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Рис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42907459"/>
                  </a:ext>
                </a:extLst>
              </a:tr>
              <a:tr h="243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Вермишель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14228118"/>
                  </a:ext>
                </a:extLst>
              </a:tr>
              <a:tr h="243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Бобовые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11089046"/>
                  </a:ext>
                </a:extLst>
              </a:tr>
              <a:tr h="243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Сахар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8451836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Мясо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81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74675615"/>
                  </a:ext>
                </a:extLst>
              </a:tr>
              <a:tr h="243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Курица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44606471"/>
                  </a:ext>
                </a:extLst>
              </a:tr>
              <a:tr h="243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Рыба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86702851"/>
                  </a:ext>
                </a:extLst>
              </a:tr>
              <a:tr h="243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Печень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00379100"/>
                  </a:ext>
                </a:extLst>
              </a:tr>
              <a:tr h="762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Яйца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¾ шт.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¼ шт.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1/3 шт.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¼ шт.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 шт.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 шт.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95365985"/>
                  </a:ext>
                </a:extLst>
              </a:tr>
              <a:tr h="2061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Молоко, молоко питьевое жирностью не менее 2,5% (кефир жирностью до 3,5%)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70 (молоко)  и 200 (кефир)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156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125 (кефир)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142 (молоко)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200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02609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852631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98</TotalTime>
  <Words>2645</Words>
  <Application>Microsoft Office PowerPoint</Application>
  <PresentationFormat>Произвольный</PresentationFormat>
  <Paragraphs>683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Базис</vt:lpstr>
      <vt:lpstr>Разработка недельных меню-раскладок рациона лечебно-профилактического питания для работающих во вредных условиях труда.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Разработка недельных меню-раскладок рациона ЛПП для работающих в условиях металлургического производства</vt:lpstr>
      <vt:lpstr>Презентация PowerPoint</vt:lpstr>
      <vt:lpstr>Презентация PowerPoint</vt:lpstr>
      <vt:lpstr>Презентация PowerPoint</vt:lpstr>
      <vt:lpstr>Меню-раскладка рациона лечебно-профилактического питания работающих в условиях металлургического производства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Разработка недельных меню-раскладок рационов ЛПП для работающих в условиях резинотехнического производства</vt:lpstr>
      <vt:lpstr>Презентация PowerPoint</vt:lpstr>
      <vt:lpstr>Презентация PowerPoint</vt:lpstr>
      <vt:lpstr>Презентация PowerPoint</vt:lpstr>
      <vt:lpstr>Меню-раскладка рациона лечебно-профилактического питания работающих в условиях резинотехнического производства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недельных меню-раскладок рациона лечебно-профилактического питания для работающих во вредных условиях труда.</dc:title>
  <dc:creator>Ведилина Марина Тимофеевна</dc:creator>
  <cp:lastModifiedBy>Ощепкова Людмила Владимировна</cp:lastModifiedBy>
  <cp:revision>25</cp:revision>
  <dcterms:created xsi:type="dcterms:W3CDTF">2021-11-29T13:44:35Z</dcterms:created>
  <dcterms:modified xsi:type="dcterms:W3CDTF">2026-08-27T07:48:22Z</dcterms:modified>
</cp:coreProperties>
</file>