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0"/>
  </p:notesMasterIdLst>
  <p:sldIdLst>
    <p:sldId id="256" r:id="rId2"/>
    <p:sldId id="382" r:id="rId3"/>
    <p:sldId id="360" r:id="rId4"/>
    <p:sldId id="374" r:id="rId5"/>
    <p:sldId id="375" r:id="rId6"/>
    <p:sldId id="376" r:id="rId7"/>
    <p:sldId id="377" r:id="rId8"/>
    <p:sldId id="336" r:id="rId9"/>
    <p:sldId id="335" r:id="rId10"/>
    <p:sldId id="334" r:id="rId11"/>
    <p:sldId id="294" r:id="rId12"/>
    <p:sldId id="321" r:id="rId13"/>
    <p:sldId id="322" r:id="rId14"/>
    <p:sldId id="295" r:id="rId15"/>
    <p:sldId id="337" r:id="rId16"/>
    <p:sldId id="297" r:id="rId17"/>
    <p:sldId id="298" r:id="rId18"/>
    <p:sldId id="331" r:id="rId19"/>
    <p:sldId id="379" r:id="rId20"/>
    <p:sldId id="383" r:id="rId21"/>
    <p:sldId id="389" r:id="rId22"/>
    <p:sldId id="385" r:id="rId23"/>
    <p:sldId id="393" r:id="rId24"/>
    <p:sldId id="384" r:id="rId25"/>
    <p:sldId id="386" r:id="rId26"/>
    <p:sldId id="387" r:id="rId27"/>
    <p:sldId id="388" r:id="rId28"/>
    <p:sldId id="347" r:id="rId29"/>
    <p:sldId id="320" r:id="rId30"/>
    <p:sldId id="327" r:id="rId31"/>
    <p:sldId id="326" r:id="rId32"/>
    <p:sldId id="325" r:id="rId33"/>
    <p:sldId id="324" r:id="rId34"/>
    <p:sldId id="328" r:id="rId35"/>
    <p:sldId id="329" r:id="rId36"/>
    <p:sldId id="330" r:id="rId37"/>
    <p:sldId id="338" r:id="rId38"/>
    <p:sldId id="258" r:id="rId39"/>
    <p:sldId id="346" r:id="rId40"/>
    <p:sldId id="345" r:id="rId41"/>
    <p:sldId id="390" r:id="rId42"/>
    <p:sldId id="344" r:id="rId43"/>
    <p:sldId id="339" r:id="rId44"/>
    <p:sldId id="348" r:id="rId45"/>
    <p:sldId id="341" r:id="rId46"/>
    <p:sldId id="391" r:id="rId47"/>
    <p:sldId id="342" r:id="rId48"/>
    <p:sldId id="353" r:id="rId49"/>
    <p:sldId id="354" r:id="rId50"/>
    <p:sldId id="349" r:id="rId51"/>
    <p:sldId id="394" r:id="rId52"/>
    <p:sldId id="396" r:id="rId53"/>
    <p:sldId id="392" r:id="rId54"/>
    <p:sldId id="355" r:id="rId55"/>
    <p:sldId id="356" r:id="rId56"/>
    <p:sldId id="397" r:id="rId57"/>
    <p:sldId id="367" r:id="rId58"/>
    <p:sldId id="364" r:id="rId59"/>
    <p:sldId id="363" r:id="rId60"/>
    <p:sldId id="366" r:id="rId61"/>
    <p:sldId id="365" r:id="rId62"/>
    <p:sldId id="362" r:id="rId63"/>
    <p:sldId id="368" r:id="rId64"/>
    <p:sldId id="361" r:id="rId65"/>
    <p:sldId id="369" r:id="rId66"/>
    <p:sldId id="398" r:id="rId67"/>
    <p:sldId id="370" r:id="rId68"/>
    <p:sldId id="372" r:id="rId69"/>
    <p:sldId id="399" r:id="rId70"/>
    <p:sldId id="400" r:id="rId71"/>
    <p:sldId id="401" r:id="rId72"/>
    <p:sldId id="402" r:id="rId73"/>
    <p:sldId id="403" r:id="rId74"/>
    <p:sldId id="404" r:id="rId75"/>
    <p:sldId id="405" r:id="rId76"/>
    <p:sldId id="406" r:id="rId77"/>
    <p:sldId id="407" r:id="rId78"/>
    <p:sldId id="408" r:id="rId7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541C6"/>
    <a:srgbClr val="009900"/>
    <a:srgbClr val="CC00CC"/>
    <a:srgbClr val="FFCCFF"/>
    <a:srgbClr val="DDDDDD"/>
    <a:srgbClr val="FBB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01" autoAdjust="0"/>
  </p:normalViewPr>
  <p:slideViewPr>
    <p:cSldViewPr>
      <p:cViewPr>
        <p:scale>
          <a:sx n="70" d="100"/>
          <a:sy n="70" d="100"/>
        </p:scale>
        <p:origin x="-1164" y="-8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B840C-C6A5-44DF-AEA9-8F738A72DB93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C896F-7311-410D-BDEB-B7D34DF32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2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</a:p>
          <a:p>
            <a:r>
              <a:rPr lang="ru-RU" dirty="0" smtClean="0"/>
              <a:t>В переводе</a:t>
            </a:r>
            <a:r>
              <a:rPr lang="ru-RU" baseline="0" dirty="0" smtClean="0"/>
              <a:t> на русский язык, </a:t>
            </a:r>
            <a:r>
              <a:rPr lang="ru-RU" dirty="0" smtClean="0"/>
              <a:t>Диссертация – это ИССЛЕДОВАНИЕ. </a:t>
            </a:r>
          </a:p>
          <a:p>
            <a:r>
              <a:rPr lang="ru-RU" dirty="0" smtClean="0"/>
              <a:t>Что является результатом научного исследования?  Результатом  научного  исследования  являются  НОВЫЕ ЗНАНИЯ</a:t>
            </a:r>
          </a:p>
          <a:p>
            <a:r>
              <a:rPr lang="ru-RU" dirty="0" smtClean="0"/>
              <a:t>В диссертациях защищают - НОВЫЕ ЗНАНИЯ!  И это Важно! Не новые технологии, или изделия, а НОВЫЕ ЗНАНИЯ!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912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этого, на первом этапе разберем</a:t>
            </a:r>
            <a:r>
              <a:rPr lang="ru-RU" baseline="0" dirty="0" smtClean="0"/>
              <a:t> структуру аналитического исследования.</a:t>
            </a:r>
          </a:p>
          <a:p>
            <a:r>
              <a:rPr lang="ru-RU" baseline="0" dirty="0" smtClean="0"/>
              <a:t>В первом приближении она может быть представлено в виде отдельных элементов: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Математического описания,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Условий для выполнения расчетов,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Алгоритмов,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Результатов</a:t>
            </a:r>
            <a:r>
              <a:rPr lang="ru-RU" baseline="0" dirty="0" smtClean="0"/>
              <a:t> </a:t>
            </a:r>
            <a:r>
              <a:rPr lang="ru-RU" dirty="0" smtClean="0"/>
              <a:t>расчетов.</a:t>
            </a:r>
          </a:p>
          <a:p>
            <a:pPr marL="0" indent="0">
              <a:buFontTx/>
              <a:buNone/>
            </a:pPr>
            <a:r>
              <a:rPr lang="ru-RU" dirty="0" smtClean="0"/>
              <a:t>Все вместе – это отдельный Элемент аналитического исследования.</a:t>
            </a:r>
          </a:p>
          <a:p>
            <a:pPr marL="171450" indent="-171450">
              <a:buFontTx/>
              <a:buChar char="-"/>
            </a:pPr>
            <a:endParaRPr lang="ru-RU" dirty="0" smtClean="0"/>
          </a:p>
          <a:p>
            <a:pPr marL="171450" indent="-171450">
              <a:buFontTx/>
              <a:buChar char="-"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698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Теперь разберем структуру экспериментального исследования.</a:t>
            </a:r>
          </a:p>
          <a:p>
            <a:r>
              <a:rPr lang="ru-RU" dirty="0" smtClean="0"/>
              <a:t>В первом приближении она тоже может быть представлено в виде отдельных элементов: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Методики эксперимента,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Описания оборудования,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Условий для выполнения эксперимента,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Результатов эксперимента.</a:t>
            </a:r>
          </a:p>
          <a:p>
            <a:r>
              <a:rPr lang="ru-RU" dirty="0" smtClean="0"/>
              <a:t>Все вместе – это отдельный Элемент экспериментального исследования.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930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Таким</a:t>
            </a:r>
            <a:r>
              <a:rPr lang="ru-RU" baseline="0" dirty="0" smtClean="0"/>
              <a:t> образом, типовая структура монографии обычно выглядит так.</a:t>
            </a:r>
          </a:p>
          <a:p>
            <a:r>
              <a:rPr lang="ru-RU" baseline="0" dirty="0" smtClean="0"/>
              <a:t>В ней последовательно чередуются аналитические и экспериментальные исследования  в  процессе решения научных задач.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46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монографии очень трудно выполнить оценку того Что знает, Что умеет и Какими навыками исследователя владеет соискатель ученой степени в области аналитического и экспериментального исследования. В монографии</a:t>
            </a:r>
            <a:r>
              <a:rPr lang="ru-RU" baseline="0" dirty="0" smtClean="0"/>
              <a:t> все перемешано: аналитика с математикой, эксперимент с оборудованием, а также результаты </a:t>
            </a:r>
            <a:r>
              <a:rPr lang="ru-RU" dirty="0" smtClean="0"/>
              <a:t>аналитического и экспериментального исследования.</a:t>
            </a:r>
          </a:p>
          <a:p>
            <a:r>
              <a:rPr lang="ru-RU" dirty="0" smtClean="0"/>
              <a:t>Вспомним о том, что НАУЧНО-КВАЛИФИКАЦИОНАЯ работа необходима и для того, чтобы оценить квалификацию соискателя ученой степени. Выявить его способности в области проведения как аналитических, так и экспериментальных исследований. </a:t>
            </a:r>
          </a:p>
          <a:p>
            <a:r>
              <a:rPr lang="ru-RU" dirty="0" smtClean="0"/>
              <a:t>Т.е. НКР призвана давать исчерпывающую информацию о том, насколько соискатель:</a:t>
            </a:r>
          </a:p>
          <a:p>
            <a:r>
              <a:rPr lang="ru-RU" dirty="0" smtClean="0"/>
              <a:t>а) знает методы аналитических и экспериментальных исследований;</a:t>
            </a:r>
          </a:p>
          <a:p>
            <a:r>
              <a:rPr lang="ru-RU" dirty="0" smtClean="0"/>
              <a:t>б) умеет разрабатывать и эффективно применять математический аппарат аналитических исследований;</a:t>
            </a:r>
          </a:p>
          <a:p>
            <a:r>
              <a:rPr lang="ru-RU" dirty="0" smtClean="0"/>
              <a:t>в) умеет разрабатывать и эффективно применять методики экспериментальных исследований;</a:t>
            </a:r>
          </a:p>
          <a:p>
            <a:r>
              <a:rPr lang="ru-RU" dirty="0" smtClean="0"/>
              <a:t>г) владеет методами постановки и решения научных задач.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3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Монография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позволяет быстро и корректно ответить на вопросы: Что ЗНАЕТ, что УМЕЕТ и чем ВЛАДЕЕТ соискатель. С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методической точки зрения монография -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это винегрет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Пока всю по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нескольку раз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перелопатишь - ни на один поставленный вопрос ответа не найдешь.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Очевидно именно это стало основной причиной того, что ВАК принял решение присуждать ученые степени только по итогам подготовки и защиты диссертаций, а не монографий!</a:t>
            </a:r>
          </a:p>
          <a:p>
            <a:r>
              <a:rPr lang="ru-RU" dirty="0" smtClean="0"/>
              <a:t>Поэтому</a:t>
            </a:r>
            <a:r>
              <a:rPr lang="ru-RU" baseline="0" dirty="0" smtClean="0"/>
              <a:t> для объективной экспертизы научного исследования необходима диссертация, в которой в строгом порядке по главам (или разделам) размещены:</a:t>
            </a:r>
          </a:p>
          <a:p>
            <a:r>
              <a:rPr lang="ru-RU" baseline="0" dirty="0" smtClean="0"/>
              <a:t>-   В первой главе - обзор работ, выполненных в данном научном направлении исследований с глубоким анализом ;</a:t>
            </a:r>
          </a:p>
          <a:p>
            <a:pPr marL="171450" indent="-171450">
              <a:buFontTx/>
              <a:buChar char="-"/>
            </a:pPr>
            <a:r>
              <a:rPr lang="ru-RU" baseline="0" dirty="0" smtClean="0"/>
              <a:t>Во второй главе - теоретические основы (предпосылки) с инструментарием, которым пользовался соискатель в процессе аналитического исследования;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baseline="0" dirty="0" smtClean="0"/>
              <a:t>В третьей главе – описание </a:t>
            </a:r>
            <a:r>
              <a:rPr lang="ru-RU" baseline="0" dirty="0" err="1" smtClean="0"/>
              <a:t>инструментаря</a:t>
            </a:r>
            <a:r>
              <a:rPr lang="ru-RU" baseline="0" dirty="0" smtClean="0"/>
              <a:t>, которым пользовался соискатель в процессе экспериментального исследования;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baseline="0" dirty="0" smtClean="0"/>
              <a:t>В четвертой главе - результаты аналитического и экспериментального исследования, а также полученные автором НОВЫЕ ЗНАНИЯ.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ru-RU" baseline="0" dirty="0" smtClean="0"/>
          </a:p>
          <a:p>
            <a:pPr marL="171450" indent="-1714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425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этом случае процесс экспертизы результатов</a:t>
            </a:r>
            <a:r>
              <a:rPr lang="ru-RU" baseline="0" dirty="0" smtClean="0"/>
              <a:t> научного исследования значительно облегчается и становится более объективным.</a:t>
            </a:r>
          </a:p>
          <a:p>
            <a:r>
              <a:rPr lang="ru-RU" baseline="0" dirty="0" smtClean="0"/>
              <a:t>А ведь именно этого желает каждый соискатель ученой степени!</a:t>
            </a:r>
          </a:p>
          <a:p>
            <a:r>
              <a:rPr lang="ru-RU" baseline="0" dirty="0" smtClean="0"/>
              <a:t>В этом случае довольно просто ответить на вопросы о том: Что знает, Что умеет и Какими навыками исследователя владеет соискатель ученой степени в области аналитического и экспериментального исследования. Причем на данные вопросы в диссертации можно быстро найти ответы: во второй главе  - в области теории; в третьей главе - в области эксперимента; в четвертой главе – о качестве результатов и НОВЫХ ЗНАНИЙ, полученных соискателем ученой степени.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Анализируя материал 2 главы легко оценивать знания и умения соискателя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части теоретической подготовки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Анализируя материал 3 главы легко оценивать знания и умения соискателя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части экспериментальной подготовки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Анализируя материал 4 главы легко оценивать умения соискателя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получать новые знания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также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ставить и решать научные задачи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baseline="0" dirty="0" smtClean="0"/>
              <a:t>Это называется анализом «анализом исследования по вертикали»!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143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Более того диссертация позволяет выполнить «анализ исследования по горизонтали»!</a:t>
            </a:r>
          </a:p>
          <a:p>
            <a:r>
              <a:rPr lang="ru-RU" dirty="0" smtClean="0"/>
              <a:t>Другими словами, в</a:t>
            </a:r>
            <a:r>
              <a:rPr lang="ru-RU" baseline="0" dirty="0" smtClean="0"/>
              <a:t> диссертации решение локальных научных задач размещено последовательно и горизонтально во второй, третьей и четвертых главах диссертации.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637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Таким образом, структура</a:t>
            </a:r>
            <a:r>
              <a:rPr lang="ru-RU" baseline="0" dirty="0" smtClean="0"/>
              <a:t> диссертации принципиально отличается от структуры монографии. Прежде всего диссертация – это матрица, которая позволяет выполнять экспертизу научного исследования как по вертикали, так и по горизонтали.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Это способствует повышению оперативности и объективности экспертизы научного исследования, а также исследовательских способностей соискателя ученой степени. Причем, это утверждение справедливо как для экспертизы диссертации в диссертационном совете, так и в ВАК.</a:t>
            </a:r>
          </a:p>
          <a:p>
            <a:pPr marL="171450" indent="-171450"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425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327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теперь о четвертой главе. Именно здесь и только здесь в четвертой главе приводят РЕЗУЛЬТАТЫ исследования!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слайде приведены задачи, которые решают авторы в четвертой главе диссертации (пояснить на слайде).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951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каком виде можно представить полученные новые знания?</a:t>
            </a:r>
          </a:p>
          <a:p>
            <a:r>
              <a:rPr lang="ru-RU" dirty="0" smtClean="0"/>
              <a:t>Во-первых, в виде формулы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278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 второй главе диссертации представляют теоретические основы (предпосылки) с инструментом, которым Вы пользовались в процессе аналитического исследования, в</a:t>
            </a:r>
            <a:r>
              <a:rPr lang="ru-RU" baseline="0" dirty="0" smtClean="0"/>
              <a:t> соответствие с задачами решаемыми во второй главе:</a:t>
            </a:r>
          </a:p>
          <a:p>
            <a:r>
              <a:rPr lang="ru-RU" dirty="0" smtClean="0"/>
              <a:t>- Выполнить теоретическое обоснование (разработать теоретические основы или предпосылки) в соответствии с целью и задачами исследования;</a:t>
            </a:r>
          </a:p>
          <a:p>
            <a:r>
              <a:rPr lang="ru-RU" dirty="0" smtClean="0"/>
              <a:t>- Обосновать, разработать и/или выбрать математический аппарат (математические описания, модели) для  выполнения  аналитических исследований;</a:t>
            </a:r>
          </a:p>
          <a:p>
            <a:r>
              <a:rPr lang="ru-RU" dirty="0" smtClean="0"/>
              <a:t>- Разработать алгоритм для выполнения  аналитических исследований;</a:t>
            </a:r>
          </a:p>
          <a:p>
            <a:r>
              <a:rPr lang="ru-RU" dirty="0" smtClean="0"/>
              <a:t>- Разработать целевые функции;</a:t>
            </a:r>
          </a:p>
          <a:p>
            <a:r>
              <a:rPr lang="ru-RU" dirty="0" smtClean="0"/>
              <a:t>- Обосновать граничные значения (и т.п.)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957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Начинать работу над второй (теоретической) главой лучше всего с использованием известной ОБЩЕЙ схемы исследуемого процесса. Она представлена на слайде. Как известно в подавляющем числе случаев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Объектом исследования является ПРОЦЕСС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(примеры и читаем слайд).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9771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Перейдем от ОБЩЕЙ схемы исследуемого процесса к РАЗВЕРНУТОЙ схеме. Для этого опять воспользуемся известным принципом: «От простого – к сложному, от общего – к частному».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Представим ОБЪЕКТ ИССЛЕДОВАНИЯ в виде отдельных элементов (читаем слайд).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0815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Объединим элементы процесса с его внутренними параметрами. Это вполне логично. Ведь отдельные элементы объекта исследования этими параметрами связаны.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850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Вот, что у нас получилось. Теперь мы видим не просто объект исследования, а еще и отдельные его элементы, которые воздействуют друг на друга параметрами Х1 – </a:t>
            </a:r>
            <a:r>
              <a:rPr lang="ru-RU" dirty="0" err="1" smtClean="0"/>
              <a:t>Хn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2353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Теперь учтем действие на ОБЪЕКТ исследования Параметров внешних воздействий. Т.е. тех параметров, которые действуют на ОИ из вне и их влияние не зависят от ОИ и испытателя (например, температура воздуха, скорость ветра и т.п.).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6978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Теперь учтем действие на ОБЪЕКТ исследования Управляющих параметров. Т.е. тех параметров, которые задаются как управляющие воздействия испытателем, регулирующими системами или нормативными документами (например, регулирование движения работой светофоров, или приложение усилия к педали тормоза и т.п.).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0594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Теперь выберем интересующие нас функциональные параметры ОИ и свяжем их с теми элементами исследуемого процесса, которые их формируют (например, скорость автомобиля – измеряют как скорость движения его подрессоренной массы; расход топлива – обеспечивает двигатель и т.д.). </a:t>
            </a:r>
          </a:p>
          <a:p>
            <a:r>
              <a:rPr lang="ru-RU" dirty="0" smtClean="0"/>
              <a:t>В итоге мы получили  РАЗВЕРНУТУЮ схему исследуемого процесса. Она позволяет проанализировать структуру и подробно разобраться в межэлементных связях ИССЛЕДУЕМОГО ПРОЦЕССА. </a:t>
            </a:r>
          </a:p>
          <a:p>
            <a:r>
              <a:rPr lang="ru-RU" dirty="0" smtClean="0"/>
              <a:t>Благодаря такой семе появляется возможность составления как математических описаний отдельных элементов ОИ, так и составления математической модели всего ОИ.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0102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То есть, мы с Вами использовав принцип «От простого – к сложному, от общего – к частному» перешли от ОБШЕЙ схемы исследуемого процесса – к его РАЗВЕРНУТОЙ структурной схеме.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139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данном слайде представлен пример развернутой структурной схемы процесса функционирования системы, которая была составлена для разработки метода диагностирования пневматического тормозного привода автомобиля.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088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Во-первых, в виде графика зависимости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7418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качестве примера на слайде представлен фрагмент второй главы. В ней можно видеть расчетную схему одного из элементов ОИ, а также уравнения математического описания этого элемента.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Обратите внимание на то, что каждое уравнение имеет свой номер. Это позволяет автору ссылаться на данные уравнения из любой части текста диссертации.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Еще одна важная особенность, на которую я обращаю Ваше внимание – это ссылки на литературные источники, которые автор привел перед некоторыми формулами в квадратных скобках.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ссылка есть – то формула заимствована из указанного источника.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Если ссылки нет – то автором формулы является автор.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Наличие и отсутствие ссылок позволяет эксперту быстро определить вклад автора в разработку математической модели или математического описания.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еще на одну особенность второй главы я хочу обратить внимание. Во второй главе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нет результатов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математических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расчетов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Есть только математический аппарат, который автор использовал для решения исследовательских задач.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5023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данном слайде Вы видите типовую структуру второй главы диссертации и те взаимосвязи, которые следует учитывать при её написании (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пояснить слайд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8246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Вторая глава заканчивается выводами, в которых авторы обычно подводят итоги проделанной работы и отмечают наиболее важные её аспекты (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пояснить слайд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7289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Теперь поговорим о третьей главе диссертации. Она как правило, называется «Методики экспериментальных исследований». Т.е. – это экспериментальная глава. Она должна давать полное представление о том, какими методиками экспериментальных исследований владеет автор, какие методы </a:t>
            </a:r>
            <a:r>
              <a:rPr lang="ru-RU" dirty="0" err="1" smtClean="0"/>
              <a:t>экспе-риментальных</a:t>
            </a:r>
            <a:r>
              <a:rPr lang="ru-RU" dirty="0" smtClean="0"/>
              <a:t> исследований знает и умеет применять. Какое исследовательское оборудование использовал.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0434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качестве примера на слайде Вы можете видеть Методику оценки погрешностей систем измерения контролируемых автором параметров. Методика содержит описание последовательности оценки погрешностей (абсолютной и относительной),  определения их составляющих.</a:t>
            </a:r>
          </a:p>
          <a:p>
            <a:r>
              <a:rPr lang="ru-RU" dirty="0" smtClean="0"/>
              <a:t>Обратите внимание на ссылки, которые автор привел пред формулами. Это говорит о корректности автора в части заимствования материала. Он не присваивает себе авторство этих формул.</a:t>
            </a:r>
          </a:p>
          <a:p>
            <a:r>
              <a:rPr lang="ru-RU" dirty="0" smtClean="0"/>
              <a:t>Обратите также внимание на то, что в тексте нет результатов применения данной методики. Описание есть, а результатов нет. И это правильно, поскольку результаты приведены в четвертой главе.</a:t>
            </a:r>
          </a:p>
          <a:p>
            <a:r>
              <a:rPr lang="ru-RU" dirty="0" smtClean="0"/>
              <a:t>И еще один момент хочу подчеркнуть. При написании третьей главы надо помнить о том, что ПЕРВИЧНА – методика, а ОБОРУДОВАНИЕ – вторично. Оборудование создается или выбирается под методику, а не наоборот.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5772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Вот еще один пример фрагмента третьей главы диссертации. На нем мы видим описание испытательного оборудования, которое автор разработал, изготовил и использовал в процессе исследования.</a:t>
            </a:r>
          </a:p>
          <a:p>
            <a:r>
              <a:rPr lang="ru-RU" dirty="0" smtClean="0"/>
              <a:t>Вот и в данном примере – описание оборудования есть, а результатов его применения нет.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9067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Вполне естественно, что и третья глава заканчивается выводами  в которых автор информирует читателей о возможностях разработанных методик, о метрологических характеристиках измерительных систем, об исследовательских возможностях оборудования.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7159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теперь о четвертой главе. Именно здесь и только здесь в четвертой главе приводят РЕЗУЛЬТАТЫ исследования!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слайде приведены задачи, которые решают авторы в четвертой главе диссертации (пояснить на слайде).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9514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Вот так выглядит структура четвертой главы диссертации. Не трудно видеть что четвертая глава очень тесно связана с второй и третьей главами. Поскольку чтобы получить результаты расчетов – необходимо применить формулы и алгоритмы. А они размещены во второй главе.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Чтобы получить результаты экспериментов – необходимы методики. А методики размещены в третьей главе. Поэтому четвертая глава содержит ссылки на материалы, размещенные во второй и третьей главах.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809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качестве примера на слайде представлен фрагмент четвертой главы. Здесь есть ссылки на методику из третьей главы,  приведены условия, параметры и исходные данные, при которых проводились испытания, а также приведены РЕЗУЛЬТАТЫ экспериментальных исследований (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пояснить на слайде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950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виде Таблицы, содержащей новые знания!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8351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Вот еще один пример фрагмента четвертой главы. На нем приведены результаты выполненных автором аналитических исследований. Как результат – получены зависимости в виде формул (НОВЫЕ ЗНАНИЯ), а также в виде графиков. В таблицах автор привел значения выявленных коэффициентов, характеризующих исследуемый процесс.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0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выводах по итогам четвертой главы я останавливаться не буду, ибо они составляют львиную долю ОСНОВНЫХ выводов по работе. Поэтому прокомментирую именно основные выводы по диссертации (комментировать слайд).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9336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Подводя общий итог сделанного доклада хочу представить общую структуру диссертации – как научно-квалификационной работы (пояснить слайд).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1440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5666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744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виде Научного положения. </a:t>
            </a:r>
          </a:p>
          <a:p>
            <a:r>
              <a:rPr lang="ru-RU" dirty="0" smtClean="0"/>
              <a:t>ПОЛОЖЕНИЕ – это утверждение, законченная мысль.</a:t>
            </a:r>
          </a:p>
          <a:p>
            <a:r>
              <a:rPr lang="ru-RU" dirty="0" smtClean="0"/>
              <a:t>НАУЧНОЕ  ПОЛОЖЕНИЕ – это </a:t>
            </a:r>
            <a:r>
              <a:rPr lang="ru-RU" dirty="0" smtClean="0">
                <a:solidFill>
                  <a:srgbClr val="FF0000"/>
                </a:solidFill>
              </a:rPr>
              <a:t>научно обоснованное утверждение </a:t>
            </a:r>
            <a:r>
              <a:rPr lang="ru-RU" dirty="0" smtClean="0"/>
              <a:t>или научно обоснованная законченная мысль.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262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Согласно Положению о присуждении ученых степеней, утвержденному МИНОБРНАУКИ, диссертация на соискание ученой степени кандидата наук это (читаем слайд)……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894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Диссертация доктора наук это (читаем слайд)…… </a:t>
            </a:r>
          </a:p>
          <a:p>
            <a:r>
              <a:rPr lang="ru-RU" dirty="0" smtClean="0"/>
              <a:t>Обратите внимание, что в обоих случаях – диссертация это НАУЧНО-КВАЛИФИКАЦИОНАЯ работа. И это ВАЖНО!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600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 это такое - НАУЧНО-КВАЛИФИКАЦИОНАЯ работа?</a:t>
            </a:r>
          </a:p>
          <a:p>
            <a:r>
              <a:rPr lang="ru-RU" dirty="0" smtClean="0"/>
              <a:t>Диссертация - как научно-квалификационная работа позволяет установить квалификацию соискателя ученой степени, </a:t>
            </a:r>
          </a:p>
          <a:p>
            <a:r>
              <a:rPr lang="ru-RU" dirty="0" smtClean="0"/>
              <a:t>выявить его способности выполнять аналитические и экспериментальные исследования, делать корректные выводы.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112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Чтобы у членов Диссертационного совета (экспертов ВАК) была возможность достойно оценить квалификацию соискателя ученой степени, выявить его способности выполнять аналитические и экспериментальные исследования необходимо выполнить экспертизу диссертации.  </a:t>
            </a:r>
          </a:p>
          <a:p>
            <a:r>
              <a:rPr lang="ru-RU" dirty="0" smtClean="0"/>
              <a:t>Выполнить экспертизу представленных в диссертации материалов аналитического и экспериментального исследования.</a:t>
            </a:r>
          </a:p>
          <a:p>
            <a:r>
              <a:rPr lang="ru-RU" dirty="0" smtClean="0"/>
              <a:t>Оценить – Что знает,</a:t>
            </a:r>
            <a:r>
              <a:rPr lang="ru-RU" baseline="0" dirty="0" smtClean="0"/>
              <a:t> Что умеет и Какими навыками исследователя владеет соискатель ученой степени </a:t>
            </a:r>
            <a:r>
              <a:rPr lang="ru-RU" dirty="0" smtClean="0"/>
              <a:t>в области аналитического и экспериментального исследования</a:t>
            </a:r>
            <a:r>
              <a:rPr lang="ru-RU" baseline="0" dirty="0" smtClean="0"/>
              <a:t>!</a:t>
            </a:r>
          </a:p>
          <a:p>
            <a:r>
              <a:rPr lang="ru-RU" baseline="0" dirty="0" smtClean="0"/>
              <a:t>Для этого пригодна диссертация и мало пригодна монография. Разберемся – в чем их главное отличие.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C896F-7311-410D-BDEB-B7D34DF32EF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527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4F14D-637C-417E-A123-84D8E376CEC3}" type="datetime1">
              <a:rPr lang="ru-RU" smtClean="0"/>
              <a:t>18.06.2021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5207BF7-6D9C-4369-B6EB-C1C7DF43B81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AB5B4-69F3-455B-B298-1AA5D2E15629}" type="datetime1">
              <a:rPr lang="ru-RU" smtClean="0"/>
              <a:t>18.06.2021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612AD-BCC7-4653-8AD1-D005AFA8C834}" type="datetime1">
              <a:rPr lang="ru-RU" smtClean="0"/>
              <a:t>18.06.2021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8A069-A6A6-416E-8228-81BDB0B0EEFF}" type="datetime1">
              <a:rPr lang="ru-RU" smtClean="0"/>
              <a:t>18.06.2021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4598A-75FD-4A3C-B957-3B70B4AB97A8}" type="datetime1">
              <a:rPr lang="ru-RU" smtClean="0"/>
              <a:t>18.06.2021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37A8A-8B72-4216-868E-B2AF28FF099E}" type="datetime1">
              <a:rPr lang="ru-RU" smtClean="0"/>
              <a:t>18.06.2021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27F43-0138-4E96-B70D-CE08215F0575}" type="datetime1">
              <a:rPr lang="ru-RU" smtClean="0"/>
              <a:t>18.06.2021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E87B3-75B7-4AB3-822F-30F7D78A414F}" type="datetime1">
              <a:rPr lang="ru-RU" smtClean="0"/>
              <a:t>18.06.2021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72B2A-9518-4E7A-AB5D-95DECC895FA7}" type="datetime1">
              <a:rPr lang="ru-RU" smtClean="0"/>
              <a:t>18.06.2021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C0049-5062-4827-B1DF-AEF303D8A686}" type="datetime1">
              <a:rPr lang="ru-RU" smtClean="0"/>
              <a:t>18.06.2021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3AC7-E13A-473D-A677-1D7A3A7B77F0}" type="datetime1">
              <a:rPr lang="ru-RU" smtClean="0"/>
              <a:t>18.06.2021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4362AAB-0EFD-479F-ADDF-93A9D3FDB157}" type="datetime1">
              <a:rPr lang="ru-RU" smtClean="0"/>
              <a:t>18.06.2021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5207BF7-6D9C-4369-B6EB-C1C7DF43B81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6.png"/><Relationship Id="rId4" Type="http://schemas.microsoft.com/office/2007/relationships/hdphoto" Target="../media/hdphoto9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933056"/>
            <a:ext cx="8064895" cy="882119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доктор технических наук, профессор Федотов А.И.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9926" r="13363" b="4643"/>
          <a:stretch/>
        </p:blipFill>
        <p:spPr>
          <a:xfrm>
            <a:off x="0" y="821"/>
            <a:ext cx="1619672" cy="17331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739909"/>
            <a:ext cx="8298668" cy="1656184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Подготовка и структурирование научно-квалификационных работ для защиты </a:t>
            </a:r>
            <a:br>
              <a:rPr lang="ru-RU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диссертационном совете</a:t>
            </a:r>
            <a:br>
              <a:rPr lang="ru-RU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1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160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ru-RU" sz="160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Работа над ошибками</a:t>
            </a:r>
            <a:r>
              <a:rPr lang="ru-RU" sz="1600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ru-RU" sz="2800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230301"/>
            <a:ext cx="2699792" cy="162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5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612265"/>
            <a:ext cx="3825890" cy="201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3107021"/>
            <a:ext cx="1224136" cy="1772412"/>
          </a:xfrm>
          <a:prstGeom prst="rect">
            <a:avLst/>
          </a:prstGeom>
        </p:spPr>
      </p:pic>
      <p:pic>
        <p:nvPicPr>
          <p:cNvPr id="4098" name="Picture 2" descr="Картинки по запросу Мыслитель картинка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656" y="2420888"/>
            <a:ext cx="1643332" cy="23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8928992" cy="103942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  ТАКОЕ  </a:t>
            </a:r>
            <a:b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НАУЧНО-КВАЛИФИКАЦИОННАЯ РАБОТА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1030" y="2420888"/>
            <a:ext cx="499458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Диссертация - как научно-квалификационная работа </a:t>
            </a:r>
            <a:r>
              <a:rPr lang="ru-RU" sz="2600" dirty="0" smtClean="0">
                <a:solidFill>
                  <a:srgbClr val="0000CC"/>
                </a:solidFill>
              </a:rPr>
              <a:t>позволяет установить </a:t>
            </a:r>
            <a:r>
              <a:rPr lang="ru-RU" sz="2600" b="1" dirty="0" smtClean="0">
                <a:solidFill>
                  <a:srgbClr val="FF0000"/>
                </a:solidFill>
              </a:rPr>
              <a:t>квалификацию соискателя ученой степени, </a:t>
            </a:r>
          </a:p>
          <a:p>
            <a:r>
              <a:rPr lang="ru-RU" sz="2600" b="1" dirty="0" smtClean="0">
                <a:solidFill>
                  <a:srgbClr val="FF0000"/>
                </a:solidFill>
              </a:rPr>
              <a:t>выявить его способности выполнять аналитические и экспериментальные исследования, делать корректные выводы</a:t>
            </a:r>
            <a:endParaRPr lang="ru-RU" sz="2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3993227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ЗНАТЬ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УМЕТЬ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ВЛАДЕТЬ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6876256" y="6331753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10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3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3942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  ТАКОЕ  </a:t>
            </a:r>
            <a:b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НАУЧНО-КВАЛИФИКАЦИОННАЯ РАБОТА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987" y="4310176"/>
            <a:ext cx="395789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216627" y="3626568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Исследование 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экспериментальное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635799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Исследование  </a:t>
            </a:r>
          </a:p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аналитическое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819068" y="639840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11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1269" y="4343685"/>
            <a:ext cx="395789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06" y="2204864"/>
            <a:ext cx="1546907" cy="22397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49" y="2204863"/>
            <a:ext cx="1546907" cy="22397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7664" y="1574232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Знает?       Умеет?     Владеет?</a:t>
            </a:r>
            <a:endParaRPr lang="ru-RU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00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СТРУКТУРА  АНАЛИТИЧЕСКОГО ИССЛЕДОВАНИЯ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792088" cy="819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041" y="4221088"/>
            <a:ext cx="7905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071393"/>
            <a:ext cx="79057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809" y="5301208"/>
            <a:ext cx="7715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50307" y="2003267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Математическое  </a:t>
            </a:r>
          </a:p>
          <a:p>
            <a:r>
              <a:rPr lang="ru-RU" dirty="0"/>
              <a:t> </a:t>
            </a:r>
            <a:r>
              <a:rPr lang="ru-RU" dirty="0" smtClean="0"/>
              <a:t> описание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329630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Условия расчетов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44371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Алгоритм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03648" y="5474027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Результаты </a:t>
            </a:r>
          </a:p>
          <a:p>
            <a:r>
              <a:rPr lang="ru-RU" dirty="0" smtClean="0"/>
              <a:t>     расчетов</a:t>
            </a:r>
            <a:endParaRPr lang="ru-RU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4099" y="3525763"/>
            <a:ext cx="185737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2626" y="2326432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Элемент аналитического исследования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fld>
            <a:endParaRPr lang="ru-RU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642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8372"/>
            <a:ext cx="9144000" cy="1039427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СТРУКТУРА  ЭКСПЕРИМЕНТАЛЬНОГО ИССЛЕДОВАНИЯ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7810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578" y="3005138"/>
            <a:ext cx="762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578" y="4221088"/>
            <a:ext cx="7905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578" y="5517232"/>
            <a:ext cx="8001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08313" y="1950283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Методика </a:t>
            </a:r>
          </a:p>
          <a:p>
            <a:r>
              <a:rPr lang="ru-RU" dirty="0"/>
              <a:t> </a:t>
            </a:r>
            <a:r>
              <a:rPr lang="ru-RU" dirty="0" smtClean="0"/>
              <a:t>    эксперимента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08313" y="3140968"/>
            <a:ext cx="2327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Описание  </a:t>
            </a:r>
          </a:p>
          <a:p>
            <a:r>
              <a:rPr lang="ru-RU" dirty="0"/>
              <a:t> </a:t>
            </a:r>
            <a:r>
              <a:rPr lang="ru-RU" dirty="0" smtClean="0"/>
              <a:t> оборудования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308313" y="431702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Условия </a:t>
            </a:r>
          </a:p>
          <a:p>
            <a:r>
              <a:rPr lang="ru-RU" dirty="0"/>
              <a:t> </a:t>
            </a:r>
            <a:r>
              <a:rPr lang="ru-RU" dirty="0" smtClean="0"/>
              <a:t>    эксперимента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272309" y="5709101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Результаты </a:t>
            </a:r>
          </a:p>
          <a:p>
            <a:r>
              <a:rPr lang="ru-RU" dirty="0"/>
              <a:t> </a:t>
            </a:r>
            <a:r>
              <a:rPr lang="ru-RU" dirty="0" smtClean="0"/>
              <a:t>    эксперимента</a:t>
            </a:r>
            <a:endParaRPr lang="ru-RU" dirty="0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3116" y="3659113"/>
            <a:ext cx="183832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80498" y="2505670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Элемент экспериментального исследования - (опыт)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76256" y="6355432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13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5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103942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ТИПОВАЯ  СТРУКТУРА  </a:t>
            </a:r>
            <a:r>
              <a:rPr lang="ru-RU" sz="2800" b="1" cap="none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МОНОГРАФИИ</a:t>
            </a:r>
            <a:endParaRPr lang="ru-RU" sz="2800" b="1" cap="none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772816"/>
            <a:ext cx="5328592" cy="49420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6136" y="2564904"/>
            <a:ext cx="334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Структура решения </a:t>
            </a:r>
          </a:p>
          <a:p>
            <a:r>
              <a:rPr lang="ru-RU" dirty="0"/>
              <a:t> </a:t>
            </a:r>
            <a:r>
              <a:rPr lang="ru-RU" dirty="0" smtClean="0"/>
              <a:t>    первой научной задачи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796136" y="4077072"/>
            <a:ext cx="334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Структура решения </a:t>
            </a:r>
          </a:p>
          <a:p>
            <a:r>
              <a:rPr lang="ru-RU" dirty="0"/>
              <a:t> </a:t>
            </a:r>
            <a:r>
              <a:rPr lang="ru-RU" dirty="0" smtClean="0"/>
              <a:t>    второй научной задачи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775074" y="5661248"/>
            <a:ext cx="334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Структура решения </a:t>
            </a:r>
          </a:p>
          <a:p>
            <a:r>
              <a:rPr lang="ru-RU" dirty="0"/>
              <a:t> </a:t>
            </a:r>
            <a:r>
              <a:rPr lang="ru-RU" dirty="0" smtClean="0"/>
              <a:t>    третьей научной задачи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6427805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14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4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103942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ТИПОВАЯ  СТРУКТУРА  </a:t>
            </a:r>
            <a:r>
              <a:rPr lang="ru-RU" sz="2800" b="1" cap="none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МОНОГРАФИИ</a:t>
            </a:r>
            <a:endParaRPr lang="ru-RU" sz="2800" b="1" cap="none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772816"/>
            <a:ext cx="5328592" cy="49420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72200" y="2373660"/>
            <a:ext cx="21602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Знает?  </a:t>
            </a:r>
          </a:p>
          <a:p>
            <a:r>
              <a:rPr lang="ru-RU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endParaRPr lang="ru-RU" sz="36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Умеет? </a:t>
            </a:r>
          </a:p>
          <a:p>
            <a:r>
              <a:rPr lang="ru-RU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endParaRPr lang="ru-RU" sz="36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Владеет?</a:t>
            </a:r>
            <a:endParaRPr lang="ru-RU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634397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15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5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43"/>
          <a:stretch/>
        </p:blipFill>
        <p:spPr>
          <a:xfrm>
            <a:off x="4899760" y="2312499"/>
            <a:ext cx="4069694" cy="373647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103942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ТИПОВАЯ СТРУКТУРА ДИССЕРТАЦИИ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021621"/>
            <a:ext cx="4111691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4219194" y="4430128"/>
            <a:ext cx="712846" cy="579556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29086" y="1652289"/>
            <a:ext cx="4111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МОНОГРАФИЯ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7727" y="1691500"/>
            <a:ext cx="357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ДИССЕРТАЦИЯ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3745" y="2060832"/>
            <a:ext cx="3657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CC"/>
                </a:solidFill>
              </a:rPr>
              <a:t>Глава 2             Глава 3                 Глава 4</a:t>
            </a:r>
            <a:endParaRPr lang="ru-RU" sz="1400" b="1" dirty="0">
              <a:solidFill>
                <a:srgbClr val="0000CC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5441937" y="2555566"/>
            <a:ext cx="0" cy="34547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732240" y="2697987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8892480" y="2516942"/>
            <a:ext cx="0" cy="35320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27984" y="6051182"/>
            <a:ext cx="1674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ИНСТРУМЕНТАРИЙ</a:t>
            </a:r>
          </a:p>
          <a:p>
            <a:pPr algn="ctr"/>
            <a:r>
              <a:rPr lang="ru-RU" sz="1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аналитическоГО</a:t>
            </a:r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Исследования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13679" y="6069864"/>
            <a:ext cx="1957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Инструментарий </a:t>
            </a:r>
            <a:r>
              <a:rPr lang="ru-RU" sz="1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экспериментальноГО</a:t>
            </a:r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</a:p>
          <a:p>
            <a:pPr algn="ctr"/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исследования </a:t>
            </a:r>
            <a:endParaRPr lang="ru-RU" sz="1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75310" y="6128126"/>
            <a:ext cx="1476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РЕЗУЛЬТАТЫ   </a:t>
            </a:r>
          </a:p>
          <a:p>
            <a:pPr algn="ctr"/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исследования </a:t>
            </a:r>
            <a:endParaRPr lang="ru-RU" sz="1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99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6892615" y="6479881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400" b="1" smtClean="0">
                <a:solidFill>
                  <a:srgbClr val="0000CC"/>
                </a:solidFill>
              </a:rPr>
              <a:t>16</a:t>
            </a:fld>
            <a:endParaRPr lang="ru-RU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3942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ТИПОВАЯ СТРУКТУРА ДИССЕРТАЦИИ</a:t>
            </a:r>
            <a:endParaRPr lang="ru-RU" sz="3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55" y="5451173"/>
            <a:ext cx="1908220" cy="100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5088" y="1336433"/>
            <a:ext cx="7631195" cy="411312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2220" y="5452020"/>
            <a:ext cx="1935949" cy="102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1767" y="1412777"/>
            <a:ext cx="1099873" cy="39604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55" y="4524093"/>
            <a:ext cx="811841" cy="11754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3708" y="4507815"/>
            <a:ext cx="811841" cy="117545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4756" y="5433710"/>
            <a:ext cx="1941319" cy="102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756" y="4523717"/>
            <a:ext cx="811841" cy="11754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1475" y="6457971"/>
            <a:ext cx="794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Теория</a:t>
            </a:r>
            <a:r>
              <a:rPr lang="ru-RU" dirty="0" smtClean="0"/>
              <a:t>                             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</a:t>
            </a:r>
            <a:r>
              <a:rPr lang="ru-RU" dirty="0" smtClean="0"/>
              <a:t>                            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7010400" y="6457971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17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4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20" y="1772816"/>
            <a:ext cx="4789774" cy="4845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8104" y="2241738"/>
            <a:ext cx="3347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b="1" dirty="0" smtClean="0"/>
              <a:t>Результаты решения первой локальной научной задачи</a:t>
            </a:r>
            <a:endParaRPr lang="ru-RU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08104" y="3212976"/>
            <a:ext cx="3347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b="1" dirty="0" smtClean="0"/>
              <a:t>Результаты решения второй научной задачи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508104" y="4005064"/>
            <a:ext cx="3347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b="1" dirty="0" smtClean="0"/>
              <a:t>Результаты решения третьей </a:t>
            </a:r>
            <a:r>
              <a:rPr lang="ru-RU" sz="1400" b="1" dirty="0"/>
              <a:t>локальной научной </a:t>
            </a:r>
            <a:r>
              <a:rPr lang="ru-RU" sz="1400" b="1" dirty="0" smtClean="0"/>
              <a:t>задачи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508104" y="4869160"/>
            <a:ext cx="3347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b="1" dirty="0" smtClean="0"/>
              <a:t>Результаты решения </a:t>
            </a:r>
            <a:r>
              <a:rPr lang="ru-RU" sz="1400" b="1" dirty="0"/>
              <a:t>четвертой локальной </a:t>
            </a:r>
            <a:r>
              <a:rPr lang="ru-RU" sz="1400" b="1" dirty="0" smtClean="0"/>
              <a:t>научной задачи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08104" y="5877272"/>
            <a:ext cx="3347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b="1" dirty="0" smtClean="0"/>
              <a:t>Результаты </a:t>
            </a:r>
            <a:r>
              <a:rPr lang="ru-RU" sz="1400" b="1" dirty="0"/>
              <a:t>решения пятой локальной научной </a:t>
            </a:r>
            <a:r>
              <a:rPr lang="ru-RU" sz="1400" b="1" dirty="0" smtClean="0"/>
              <a:t>задачи</a:t>
            </a:r>
            <a:endParaRPr lang="ru-RU" sz="1400" b="1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03942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ТИПОВАЯ СТРУКТУРА ДИССЕРТАЦИИ</a:t>
            </a:r>
            <a:endParaRPr lang="ru-RU" sz="3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611560" y="2924944"/>
            <a:ext cx="33123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11560" y="3756831"/>
            <a:ext cx="33123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11560" y="4653136"/>
            <a:ext cx="33123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611560" y="5517232"/>
            <a:ext cx="33123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11560" y="6395002"/>
            <a:ext cx="33123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876256" y="6329250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18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0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43"/>
          <a:stretch/>
        </p:blipFill>
        <p:spPr>
          <a:xfrm>
            <a:off x="4899760" y="2312499"/>
            <a:ext cx="4069694" cy="373647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103942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ОТЛИЧИЕ  СТРУКТУР  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ДИССЕРТАЦИИ И  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МОНОГРАФИИ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021621"/>
            <a:ext cx="4111691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4219194" y="4430128"/>
            <a:ext cx="712846" cy="579556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29086" y="1652289"/>
            <a:ext cx="4111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МОНОГРАФИЯ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7727" y="1691500"/>
            <a:ext cx="357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ДИССЕРТАЦИЯ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63745" y="2060832"/>
            <a:ext cx="3657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CC"/>
                </a:solidFill>
              </a:rPr>
              <a:t>Глава 2             Глава 3                 Глава 4</a:t>
            </a:r>
            <a:endParaRPr lang="ru-RU" sz="1400" b="1" dirty="0">
              <a:solidFill>
                <a:srgbClr val="0000CC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5441937" y="2555566"/>
            <a:ext cx="0" cy="34547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732240" y="2697987"/>
            <a:ext cx="0" cy="331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8892480" y="2516942"/>
            <a:ext cx="0" cy="35320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27984" y="6051182"/>
            <a:ext cx="16743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ИНСТРУМЕНТАРИЙ</a:t>
            </a:r>
          </a:p>
          <a:p>
            <a:pPr algn="ctr"/>
            <a:r>
              <a:rPr lang="ru-RU" sz="1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аналитическоГО</a:t>
            </a:r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Исследования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13679" y="6069864"/>
            <a:ext cx="19578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Инструментарий </a:t>
            </a:r>
            <a:r>
              <a:rPr lang="ru-RU" sz="1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экспериментальноГО</a:t>
            </a:r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</a:p>
          <a:p>
            <a:pPr algn="ctr"/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исследования </a:t>
            </a:r>
            <a:endParaRPr lang="ru-RU" sz="1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775310" y="6128126"/>
            <a:ext cx="1476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РЕЗУЛЬТАТЫ   </a:t>
            </a:r>
          </a:p>
          <a:p>
            <a:pPr algn="ctr"/>
            <a:r>
              <a:rPr lang="ru-RU" sz="1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исследования </a:t>
            </a:r>
            <a:endParaRPr lang="ru-RU" sz="1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99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>
          <a:xfrm>
            <a:off x="6985284" y="6492875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19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147727" y="2924944"/>
            <a:ext cx="2723825" cy="0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147727" y="3645024"/>
            <a:ext cx="2723825" cy="0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5147727" y="4362494"/>
            <a:ext cx="2723825" cy="0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147726" y="5085184"/>
            <a:ext cx="2723825" cy="0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147727" y="5825348"/>
            <a:ext cx="2723825" cy="0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35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60672" cy="367240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ДИССЕРТАЦИЯ </a:t>
            </a:r>
            <a:r>
              <a:rPr lang="ru-RU" sz="60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60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60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</a:t>
            </a:r>
            <a:br>
              <a:rPr lang="ru-RU" sz="60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60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МОНОГРАФИЯ</a:t>
            </a:r>
            <a:endParaRPr lang="ru-RU" sz="6000" b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z="2400" b="1" smtClean="0">
                <a:solidFill>
                  <a:srgbClr val="0000CC"/>
                </a:solidFill>
              </a:rPr>
              <a:t>2</a:t>
            </a:fld>
            <a:endParaRPr lang="ru-RU" sz="2400" b="1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4855" y="3933056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(в чем отличие?)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0538"/>
            <a:ext cx="2991588" cy="180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14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60672" cy="604867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60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60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60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  ПИСАТЬ ДИССЕРТАЦИЮ </a:t>
            </a:r>
            <a:br>
              <a:rPr lang="ru-RU" sz="6000" b="1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6000" b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mtClean="0"/>
              <a:t>20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0538"/>
            <a:ext cx="2991588" cy="180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48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60672" cy="54689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РАБОТАЕМ НАД                                         ПЕРВОЙ ГЛАВОЙ</a:t>
            </a: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            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mtClean="0"/>
              <a:t>21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9926" r="13363" b="4643"/>
          <a:stretch/>
        </p:blipFill>
        <p:spPr>
          <a:xfrm>
            <a:off x="-1" y="820"/>
            <a:ext cx="1510537" cy="161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28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РАБОТАЕМ  НАД  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ПЕРВОЙ  ГЛАВОЙ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060848"/>
            <a:ext cx="8712968" cy="3888432"/>
          </a:xfrm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ru-RU" b="1" dirty="0" smtClean="0"/>
              <a:t>1)</a:t>
            </a:r>
            <a:r>
              <a:rPr lang="ru-RU" dirty="0" smtClean="0"/>
              <a:t> </a:t>
            </a:r>
            <a:r>
              <a:rPr lang="ru-RU" b="1" dirty="0"/>
              <a:t>Учимся читать научные </a:t>
            </a:r>
            <a:r>
              <a:rPr lang="ru-RU" b="1" dirty="0" smtClean="0"/>
              <a:t>публикации:</a:t>
            </a:r>
          </a:p>
          <a:p>
            <a:pPr>
              <a:spcBef>
                <a:spcPts val="1200"/>
              </a:spcBef>
            </a:pPr>
            <a:r>
              <a:rPr lang="ru-RU" sz="1800" b="1" dirty="0" smtClean="0">
                <a:solidFill>
                  <a:srgbClr val="C00000"/>
                </a:solidFill>
              </a:rPr>
              <a:t>а.</a:t>
            </a:r>
            <a:r>
              <a:rPr lang="ru-RU" sz="1800" b="1" dirty="0" smtClean="0">
                <a:solidFill>
                  <a:srgbClr val="0000CC"/>
                </a:solidFill>
              </a:rPr>
              <a:t> Читаем ключевые слова, аннотацию и текст публикации, не вникая в формулы, схемы, таблицы и графики. </a:t>
            </a:r>
            <a:r>
              <a:rPr lang="ru-RU" sz="1800" b="1" dirty="0" smtClean="0">
                <a:solidFill>
                  <a:srgbClr val="FF0000"/>
                </a:solidFill>
              </a:rPr>
              <a:t>Отвечаем на вопрос: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ru-RU" sz="1800" b="1" dirty="0" smtClean="0">
                <a:solidFill>
                  <a:srgbClr val="FF0000"/>
                </a:solidFill>
              </a:rPr>
              <a:t>- Публикация полезна или не полезна?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1800" b="1" dirty="0" smtClean="0">
                <a:solidFill>
                  <a:srgbClr val="C00000"/>
                </a:solidFill>
              </a:rPr>
              <a:t>б</a:t>
            </a:r>
            <a:r>
              <a:rPr lang="ru-RU" sz="1800" b="1" dirty="0">
                <a:solidFill>
                  <a:srgbClr val="C00000"/>
                </a:solidFill>
              </a:rPr>
              <a:t>.</a:t>
            </a:r>
            <a:r>
              <a:rPr lang="ru-RU" sz="1800" b="1" dirty="0" smtClean="0"/>
              <a:t> </a:t>
            </a:r>
            <a:r>
              <a:rPr lang="ru-RU" sz="1800" b="1" dirty="0" smtClean="0">
                <a:solidFill>
                  <a:srgbClr val="0000CC"/>
                </a:solidFill>
              </a:rPr>
              <a:t>Если «ДА», то читаем публикацию подробно</a:t>
            </a:r>
            <a:r>
              <a:rPr lang="ru-RU" sz="1800" b="1" dirty="0">
                <a:solidFill>
                  <a:srgbClr val="0000CC"/>
                </a:solidFill>
              </a:rPr>
              <a:t>, вникая в </a:t>
            </a:r>
            <a:r>
              <a:rPr lang="ru-RU" sz="1800" b="1" dirty="0" smtClean="0">
                <a:solidFill>
                  <a:srgbClr val="0000CC"/>
                </a:solidFill>
              </a:rPr>
              <a:t>терминологию, графики</a:t>
            </a:r>
            <a:r>
              <a:rPr lang="ru-RU" sz="1800" b="1" dirty="0">
                <a:solidFill>
                  <a:srgbClr val="0000CC"/>
                </a:solidFill>
              </a:rPr>
              <a:t>, таблицы, </a:t>
            </a:r>
            <a:r>
              <a:rPr lang="ru-RU" sz="1800" b="1" dirty="0" smtClean="0">
                <a:solidFill>
                  <a:srgbClr val="0000CC"/>
                </a:solidFill>
              </a:rPr>
              <a:t>схемы </a:t>
            </a:r>
            <a:r>
              <a:rPr lang="ru-RU" sz="1800" b="1" dirty="0">
                <a:solidFill>
                  <a:srgbClr val="0000CC"/>
                </a:solidFill>
              </a:rPr>
              <a:t>и </a:t>
            </a:r>
            <a:r>
              <a:rPr lang="ru-RU" sz="1800" b="1" dirty="0" smtClean="0">
                <a:solidFill>
                  <a:srgbClr val="0000CC"/>
                </a:solidFill>
              </a:rPr>
              <a:t>формулы. 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1800" b="1" dirty="0" smtClean="0">
                <a:solidFill>
                  <a:srgbClr val="C00000"/>
                </a:solidFill>
              </a:rPr>
              <a:t>в.</a:t>
            </a:r>
            <a:r>
              <a:rPr lang="ru-RU" sz="1800" b="1" dirty="0" smtClean="0">
                <a:solidFill>
                  <a:srgbClr val="0000CC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Если «Нет», то отказываемся от изучения публикации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1800" b="1" dirty="0" smtClean="0">
                <a:solidFill>
                  <a:srgbClr val="C00000"/>
                </a:solidFill>
              </a:rPr>
              <a:t>г. </a:t>
            </a:r>
            <a:r>
              <a:rPr lang="ru-RU" sz="1800" b="1" dirty="0" smtClean="0">
                <a:solidFill>
                  <a:srgbClr val="0000CC"/>
                </a:solidFill>
              </a:rPr>
              <a:t>С</a:t>
            </a:r>
            <a:r>
              <a:rPr lang="ru-RU" sz="1800" b="1" i="1" dirty="0" smtClean="0">
                <a:solidFill>
                  <a:srgbClr val="0000CC"/>
                </a:solidFill>
              </a:rPr>
              <a:t>формулировать </a:t>
            </a:r>
            <a:r>
              <a:rPr lang="ru-RU" sz="1800" b="1" i="1" dirty="0">
                <a:solidFill>
                  <a:srgbClr val="0000CC"/>
                </a:solidFill>
              </a:rPr>
              <a:t>в трех – четырех предложениях краткую аннотацию прочитанной публикации и </a:t>
            </a:r>
            <a:r>
              <a:rPr lang="ru-RU" sz="1800" b="1" i="1" dirty="0" smtClean="0">
                <a:solidFill>
                  <a:srgbClr val="0000CC"/>
                </a:solidFill>
              </a:rPr>
              <a:t>её </a:t>
            </a:r>
            <a:r>
              <a:rPr lang="ru-RU" sz="1800" b="1" i="1" dirty="0">
                <a:solidFill>
                  <a:srgbClr val="0000CC"/>
                </a:solidFill>
              </a:rPr>
              <a:t>главную </a:t>
            </a:r>
            <a:r>
              <a:rPr lang="ru-RU" sz="1800" b="1" i="1" dirty="0" smtClean="0">
                <a:solidFill>
                  <a:srgbClr val="0000CC"/>
                </a:solidFill>
              </a:rPr>
              <a:t>мысль</a:t>
            </a:r>
            <a:endParaRPr lang="ru-RU" sz="1800" b="1" dirty="0"/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04248" y="6309320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22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576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118" y="627227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ЧТЕНИЕ НАУЧНЫХ ПУБЛИКАЦИЙ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11984" y="6466709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23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1484784"/>
            <a:ext cx="5671215" cy="525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465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РАБОТАЕМ  НАД  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ПЕРВОЙ  ГЛАВОЙ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348880"/>
            <a:ext cx="8640960" cy="4176464"/>
          </a:xfrm>
        </p:spPr>
        <p:txBody>
          <a:bodyPr>
            <a:normAutofit/>
          </a:bodyPr>
          <a:lstStyle/>
          <a:p>
            <a:pPr algn="ctr">
              <a:spcAft>
                <a:spcPts val="1800"/>
              </a:spcAft>
            </a:pPr>
            <a:r>
              <a:rPr lang="ru-RU" b="1" dirty="0" smtClean="0"/>
              <a:t>2)</a:t>
            </a:r>
            <a:r>
              <a:rPr lang="ru-RU" dirty="0" smtClean="0"/>
              <a:t> </a:t>
            </a:r>
            <a:r>
              <a:rPr lang="ru-RU" b="1" dirty="0"/>
              <a:t>Обзор, группировка и анализ результатов публикаций по теме научного </a:t>
            </a:r>
            <a:r>
              <a:rPr lang="ru-RU" b="1" dirty="0" smtClean="0"/>
              <a:t>исследования: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000" b="1" dirty="0" smtClean="0">
                <a:solidFill>
                  <a:srgbClr val="C00000"/>
                </a:solidFill>
              </a:rPr>
              <a:t>а.</a:t>
            </a:r>
            <a:r>
              <a:rPr lang="ru-RU" sz="2000" b="1" dirty="0" smtClean="0">
                <a:solidFill>
                  <a:srgbClr val="0000CC"/>
                </a:solidFill>
              </a:rPr>
              <a:t> Группируем прочитанные публикации по смысловым группам;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000" b="1" dirty="0" smtClean="0">
                <a:solidFill>
                  <a:srgbClr val="C00000"/>
                </a:solidFill>
              </a:rPr>
              <a:t>б.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0000CC"/>
                </a:solidFill>
              </a:rPr>
              <a:t>Выполняем  </a:t>
            </a:r>
            <a:r>
              <a:rPr lang="ru-RU" sz="2000" b="1" dirty="0">
                <a:solidFill>
                  <a:srgbClr val="0000CC"/>
                </a:solidFill>
              </a:rPr>
              <a:t>подробный анализ публикаций по каждой теме и </a:t>
            </a:r>
            <a:r>
              <a:rPr lang="ru-RU" sz="2000" b="1" dirty="0" smtClean="0">
                <a:solidFill>
                  <a:srgbClr val="0000CC"/>
                </a:solidFill>
              </a:rPr>
              <a:t>делаем выводы об </a:t>
            </a:r>
            <a:r>
              <a:rPr lang="ru-RU" sz="2000" b="1" i="1" dirty="0" smtClean="0">
                <a:solidFill>
                  <a:srgbClr val="FF0000"/>
                </a:solidFill>
              </a:rPr>
              <a:t>актуальности</a:t>
            </a:r>
            <a:r>
              <a:rPr lang="ru-RU" sz="2000" b="1" dirty="0" smtClean="0">
                <a:solidFill>
                  <a:srgbClr val="0000CC"/>
                </a:solidFill>
              </a:rPr>
              <a:t>  </a:t>
            </a:r>
            <a:r>
              <a:rPr lang="ru-RU" sz="2000" b="1" dirty="0">
                <a:solidFill>
                  <a:srgbClr val="0000CC"/>
                </a:solidFill>
              </a:rPr>
              <a:t>решения </a:t>
            </a:r>
            <a:r>
              <a:rPr lang="ru-RU" sz="2000" b="1" dirty="0" smtClean="0">
                <a:solidFill>
                  <a:srgbClr val="0000CC"/>
                </a:solidFill>
              </a:rPr>
              <a:t>технической, технологической, экономической и др. задач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ru-RU" sz="2000" b="1" dirty="0" smtClean="0">
              <a:solidFill>
                <a:srgbClr val="0000C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24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654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РАБОТАЕМ  НАД  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ПЕРВОЙ  ГЛАВОЙ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348880"/>
            <a:ext cx="8640960" cy="4176464"/>
          </a:xfrm>
        </p:spPr>
        <p:txBody>
          <a:bodyPr>
            <a:normAutofit/>
          </a:bodyPr>
          <a:lstStyle/>
          <a:p>
            <a:pPr algn="ctr">
              <a:spcAft>
                <a:spcPts val="1800"/>
              </a:spcAft>
            </a:pPr>
            <a:r>
              <a:rPr lang="ru-RU" b="1" dirty="0" smtClean="0"/>
              <a:t>3)</a:t>
            </a:r>
            <a:r>
              <a:rPr lang="ru-RU" dirty="0" smtClean="0"/>
              <a:t> </a:t>
            </a:r>
            <a:r>
              <a:rPr lang="ru-RU" b="1" dirty="0" smtClean="0"/>
              <a:t>Обосновать актуальность НАУЧНОГО исследования: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000" b="1" dirty="0" smtClean="0">
                <a:solidFill>
                  <a:srgbClr val="C00000"/>
                </a:solidFill>
              </a:rPr>
              <a:t>а.</a:t>
            </a:r>
            <a:r>
              <a:rPr lang="ru-RU" sz="2000" b="1" dirty="0" smtClean="0">
                <a:solidFill>
                  <a:srgbClr val="0000CC"/>
                </a:solidFill>
              </a:rPr>
              <a:t> Выявить </a:t>
            </a:r>
            <a:r>
              <a:rPr lang="ru-RU" sz="2000" b="1" dirty="0">
                <a:solidFill>
                  <a:srgbClr val="0000CC"/>
                </a:solidFill>
              </a:rPr>
              <a:t>противоречия  и отсутствие знаний, которые не позволяют решать актуальную </a:t>
            </a:r>
            <a:r>
              <a:rPr lang="ru-RU" sz="2000" b="1" dirty="0" smtClean="0">
                <a:solidFill>
                  <a:srgbClr val="0000CC"/>
                </a:solidFill>
              </a:rPr>
              <a:t>техническую, технологическую, экономическую и др. задачу</a:t>
            </a:r>
            <a:endParaRPr lang="ru-RU" sz="20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000" b="1" dirty="0" smtClean="0">
                <a:solidFill>
                  <a:srgbClr val="C00000"/>
                </a:solidFill>
              </a:rPr>
              <a:t>б.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0000CC"/>
                </a:solidFill>
              </a:rPr>
              <a:t>Сформулировать </a:t>
            </a:r>
            <a:r>
              <a:rPr lang="ru-RU" sz="2000" b="1" dirty="0">
                <a:solidFill>
                  <a:srgbClr val="0000CC"/>
                </a:solidFill>
              </a:rPr>
              <a:t>цель и научную гипотезу исследования</a:t>
            </a:r>
            <a:endParaRPr lang="ru-RU" sz="20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000" b="1" dirty="0" smtClean="0">
                <a:solidFill>
                  <a:srgbClr val="C00000"/>
                </a:solidFill>
              </a:rPr>
              <a:t>г.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0000CC"/>
                </a:solidFill>
              </a:rPr>
              <a:t>Сформулировать </a:t>
            </a:r>
            <a:r>
              <a:rPr lang="ru-RU" sz="2000" b="1" dirty="0">
                <a:solidFill>
                  <a:srgbClr val="0000CC"/>
                </a:solidFill>
              </a:rPr>
              <a:t>задачи научного исследования, решение которых позволит достигнуть </a:t>
            </a:r>
            <a:r>
              <a:rPr lang="ru-RU" sz="2000" b="1" dirty="0" smtClean="0">
                <a:solidFill>
                  <a:srgbClr val="0000CC"/>
                </a:solidFill>
              </a:rPr>
              <a:t>поставленную цель                            -                           (задачи </a:t>
            </a:r>
            <a:r>
              <a:rPr lang="ru-RU" sz="2000" b="1" i="1" dirty="0" smtClean="0">
                <a:solidFill>
                  <a:srgbClr val="FF0000"/>
                </a:solidFill>
              </a:rPr>
              <a:t>научные</a:t>
            </a:r>
            <a:r>
              <a:rPr lang="ru-RU" sz="2000" b="1" dirty="0" smtClean="0">
                <a:solidFill>
                  <a:srgbClr val="0000CC"/>
                </a:solidFill>
              </a:rPr>
              <a:t> и </a:t>
            </a:r>
            <a:r>
              <a:rPr lang="ru-RU" sz="2000" b="1" i="1" dirty="0" smtClean="0">
                <a:solidFill>
                  <a:srgbClr val="FF0000"/>
                </a:solidFill>
              </a:rPr>
              <a:t>инженерные</a:t>
            </a:r>
            <a:r>
              <a:rPr lang="ru-RU" sz="2000" b="1" dirty="0" smtClean="0">
                <a:solidFill>
                  <a:srgbClr val="0000CC"/>
                </a:solidFill>
              </a:rPr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76256" y="6309320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25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42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ПЕРВОЙ  ГЛАВЫ </a:t>
            </a:r>
            <a:r>
              <a:rPr lang="ru-RU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ДИССЕРТАЦИИ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89576" y="6342781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26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6552728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204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60672" cy="54689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РАБОТАЕМ НАД             ВТОРОЙ ГЛАВОЙ</a:t>
            </a: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27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9926" r="13363" b="4643"/>
          <a:stretch/>
        </p:blipFill>
        <p:spPr>
          <a:xfrm>
            <a:off x="-1" y="820"/>
            <a:ext cx="1510537" cy="161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7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60672" cy="103942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РАБОТАЕМ  НАД  ВТОРОЙ  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ГЛАВОЙ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17" y="2924944"/>
            <a:ext cx="8928992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ПРИМЕРНЫЕ ЗАДАЧИ, РЕШАЕМЫЕ ВО ВТОРОЙ ГЛАВЕ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endParaRPr lang="ru-RU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arenR"/>
            </a:pPr>
            <a:r>
              <a:rPr lang="ru-RU" dirty="0"/>
              <a:t>Выполнить теоретическое обоснование </a:t>
            </a:r>
            <a:r>
              <a:rPr lang="ru-RU" dirty="0" smtClean="0"/>
              <a:t>(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разработать теоретические основы или предпосылки</a:t>
            </a:r>
            <a:r>
              <a:rPr lang="ru-RU" dirty="0" smtClean="0"/>
              <a:t>) в соответствии с целью и задачами исследования;</a:t>
            </a:r>
            <a:endParaRPr lang="ru-RU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ru-RU" dirty="0" smtClean="0"/>
              <a:t>Обосновать, разработать и/или выбрать математический аппарат (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математические описания, модели</a:t>
            </a:r>
            <a:r>
              <a:rPr lang="ru-RU" dirty="0" smtClean="0"/>
              <a:t>) для  выполнения  аналитических исследований;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ru-RU" dirty="0" smtClean="0"/>
              <a:t>Разработать алгоритм для </a:t>
            </a:r>
            <a:r>
              <a:rPr lang="ru-RU" dirty="0"/>
              <a:t>выполнения  </a:t>
            </a:r>
            <a:r>
              <a:rPr lang="ru-RU" dirty="0" smtClean="0"/>
              <a:t>аналитических исследований;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ru-RU" dirty="0" smtClean="0"/>
              <a:t>Разработать целевые функции;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ru-RU" dirty="0" smtClean="0"/>
              <a:t>Обосновать граничные значения (и т.п.)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09709" y="6360860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28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337" y="1772815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 второй главе описываем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инструментарий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аналитических исследований (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Only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8187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988840"/>
            <a:ext cx="6267738" cy="4279006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60672" cy="103942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РАБОТАЕМ  НАД  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СХЕМОЙ ИССЛЕДУЕМОГО ПРОЦЕССА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20610" y="6400864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29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92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41663" y="476672"/>
            <a:ext cx="8260672" cy="103942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ДИССЕРТАЦИЯ 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9633" y="2132856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ru-RU" dirty="0" smtClean="0">
                <a:solidFill>
                  <a:srgbClr val="0000CC"/>
                </a:solidFill>
              </a:rPr>
              <a:t>- Со времен М. Ломоносова в сфере НАУКИ</a:t>
            </a:r>
          </a:p>
          <a:p>
            <a:pPr marL="45720" indent="0" algn="just">
              <a:buNone/>
            </a:pP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smtClean="0">
                <a:solidFill>
                  <a:srgbClr val="0000CC"/>
                </a:solidFill>
              </a:rPr>
              <a:t>                   </a:t>
            </a:r>
          </a:p>
          <a:p>
            <a:pPr marL="4572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Диссертация – это </a:t>
            </a:r>
            <a:r>
              <a:rPr lang="ru-RU" sz="2400" b="1" dirty="0" smtClean="0">
                <a:solidFill>
                  <a:srgbClr val="FF0000"/>
                </a:solidFill>
              </a:rPr>
              <a:t>ИССЛЕДОВАНИЕ</a:t>
            </a:r>
            <a:endParaRPr lang="ru-RU" sz="24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3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4379" y="3573016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ru-RU" dirty="0" smtClean="0">
                <a:solidFill>
                  <a:srgbClr val="0000CC"/>
                </a:solidFill>
              </a:rPr>
              <a:t>- Что является результатом научного исследования?</a:t>
            </a:r>
          </a:p>
          <a:p>
            <a:pPr marL="45720" indent="0" algn="just">
              <a:buNone/>
            </a:pP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smtClean="0">
                <a:solidFill>
                  <a:srgbClr val="0000CC"/>
                </a:solidFill>
              </a:rPr>
              <a:t>                   </a:t>
            </a:r>
          </a:p>
          <a:p>
            <a:pPr marL="45720" indent="0" algn="r">
              <a:buNone/>
            </a:pPr>
            <a:r>
              <a:rPr lang="ru-RU" dirty="0" smtClean="0">
                <a:solidFill>
                  <a:srgbClr val="FF0000"/>
                </a:solidFill>
              </a:rPr>
              <a:t>Результатом  научного  исследования  являются  </a:t>
            </a:r>
            <a:r>
              <a:rPr lang="ru-RU" sz="2400" b="1" dirty="0" smtClean="0">
                <a:solidFill>
                  <a:srgbClr val="FF0000"/>
                </a:solidFill>
              </a:rPr>
              <a:t>НОВЫЕ ЗНАНИЯ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7504" y="5138028"/>
            <a:ext cx="8928991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диссертациях защищают - НОВЫЕ ЗНАНИЯ!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582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3441555"/>
            <a:ext cx="4677354" cy="31932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2080" y="2204864"/>
            <a:ext cx="337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«От общего – к частному»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892" y="1720499"/>
            <a:ext cx="4176464" cy="285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низ 2"/>
          <p:cNvSpPr/>
          <p:nvPr/>
        </p:nvSpPr>
        <p:spPr>
          <a:xfrm rot="17521153">
            <a:off x="4229902" y="2807856"/>
            <a:ext cx="180020" cy="2545828"/>
          </a:xfrm>
          <a:prstGeom prst="downArrow">
            <a:avLst/>
          </a:prstGeom>
          <a:solidFill>
            <a:srgbClr val="FFCCFF"/>
          </a:solidFill>
          <a:ln>
            <a:solidFill>
              <a:srgbClr val="F541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60672" cy="103942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РАБОТАЕМ  НАД  СХЕМОЙ ИССЛЕДУЕМОГО ПРОЦЕССА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81285" y="645223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30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1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2044914"/>
            <a:ext cx="6192688" cy="4222931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347864" y="3068960"/>
            <a:ext cx="2448272" cy="3456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60672" cy="103942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РАБОТАЕМ  НАД  СХЕМОЙ ИССЛЕДУЕМОГО ПРОЦЕССА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6342781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31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1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47" y="2132856"/>
            <a:ext cx="8041806" cy="3888431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60672" cy="103942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РАБОТАЕМ  НАД  СХЕМОЙ ИССЛЕДУЕМОГО ПРОЦЕССА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32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1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060848"/>
            <a:ext cx="7992888" cy="3864778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60672" cy="103942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РАБОТАЕМ  НАД  СХЕМОЙ ИССЛЕДУЕМОГО ПРОЦЕССА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33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060848"/>
            <a:ext cx="7925786" cy="383233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60672" cy="103942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РАБОТАЕМ  НАД  СХЕМОЙ ИССЛЕДУЕМОГО ПРОЦЕССА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34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29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060848"/>
            <a:ext cx="7848873" cy="3795143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60672" cy="103942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РАБОТАЕМ  НАД  СХЕМОЙ ИССЛЕДУЕМОГО ПРОЦЕССА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54630" y="638132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35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29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60672" cy="103942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РАБОТАЕМ  НАД  СХЕМОЙ ИССЛЕДУЕМОГО ПРОЦЕССА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3933056"/>
            <a:ext cx="5616625" cy="271579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1772817"/>
            <a:ext cx="411246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низ 2"/>
          <p:cNvSpPr/>
          <p:nvPr/>
        </p:nvSpPr>
        <p:spPr>
          <a:xfrm rot="18090758">
            <a:off x="3735825" y="3582118"/>
            <a:ext cx="371932" cy="1443520"/>
          </a:xfrm>
          <a:prstGeom prst="downArrow">
            <a:avLst/>
          </a:prstGeom>
          <a:solidFill>
            <a:srgbClr val="FFCCFF"/>
          </a:solidFill>
          <a:ln>
            <a:solidFill>
              <a:srgbClr val="F541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220072" y="278092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«От общего – к частному»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02896" y="6305193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36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404664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ПРИМЕР РАЗВЕРНУТОЙ СХЕМЫ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ИССЛЕДУЕМОГО ПРОЦЕССА</a:t>
            </a:r>
            <a:endParaRPr lang="ru-RU" sz="2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735708"/>
            <a:ext cx="680475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02896" y="6360606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37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37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651838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ФРАГМЕНТ 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ВТОРОЙ 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ГЛАВЫ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ДИССЕРТАЦИИ</a:t>
            </a:r>
            <a:endParaRPr lang="ru-RU" sz="2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19" y="1988840"/>
            <a:ext cx="867551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02896" y="6453336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38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5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Диссертация-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1124743"/>
            <a:ext cx="5468818" cy="376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6888" y="2060848"/>
            <a:ext cx="2748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второй главе </a:t>
            </a:r>
            <a:r>
              <a:rPr lang="ru-RU" dirty="0" smtClean="0">
                <a:solidFill>
                  <a:srgbClr val="0000CC"/>
                </a:solidFill>
              </a:rPr>
              <a:t>представлены</a:t>
            </a:r>
            <a:r>
              <a:rPr lang="ru-R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инструменты МАТЕМАТИЧЕСКОГО АППАРАТА </a:t>
            </a:r>
          </a:p>
          <a:p>
            <a:pPr algn="ctr"/>
            <a:r>
              <a:rPr lang="ru-RU" dirty="0" smtClean="0">
                <a:solidFill>
                  <a:srgbClr val="0000CC"/>
                </a:solidFill>
              </a:rPr>
              <a:t>для выполнения аналитических исследований.</a:t>
            </a: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260648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ВТОРОЙ 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ГЛАВЫ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6277962"/>
            <a:ext cx="7860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Здесь результатов </a:t>
            </a:r>
            <a:r>
              <a:rPr lang="ru-RU" b="1" dirty="0">
                <a:solidFill>
                  <a:srgbClr val="FF0000"/>
                </a:solidFill>
              </a:rPr>
              <a:t>аналитического исследования 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приводят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4892967"/>
            <a:ext cx="7848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i="1" dirty="0" smtClean="0">
                <a:solidFill>
                  <a:srgbClr val="0000CC"/>
                </a:solidFill>
              </a:rPr>
              <a:t>Теоретические </a:t>
            </a:r>
            <a:r>
              <a:rPr lang="ru-RU" sz="1400" i="1" dirty="0">
                <a:solidFill>
                  <a:srgbClr val="0000CC"/>
                </a:solidFill>
              </a:rPr>
              <a:t>предпосылки разработки математических </a:t>
            </a:r>
            <a:r>
              <a:rPr lang="ru-RU" sz="1400" i="1" dirty="0" smtClean="0">
                <a:solidFill>
                  <a:srgbClr val="0000CC"/>
                </a:solidFill>
              </a:rPr>
              <a:t>моделей ПТП. . </a:t>
            </a:r>
            <a:r>
              <a:rPr lang="ru-RU" sz="1400" i="1" dirty="0">
                <a:solidFill>
                  <a:srgbClr val="0000CC"/>
                </a:solidFill>
              </a:rPr>
              <a:t>. . . . . </a:t>
            </a:r>
            <a:r>
              <a:rPr lang="ru-RU" sz="1400" i="1" dirty="0" smtClean="0">
                <a:solidFill>
                  <a:srgbClr val="0000CC"/>
                </a:solidFill>
              </a:rPr>
              <a:t> 112</a:t>
            </a:r>
            <a:endParaRPr lang="ru-RU" sz="1400" i="1" dirty="0">
              <a:solidFill>
                <a:srgbClr val="0000CC"/>
              </a:solidFill>
            </a:endParaRPr>
          </a:p>
          <a:p>
            <a:pPr lvl="0"/>
            <a:r>
              <a:rPr lang="ru-RU" sz="1400" i="1" dirty="0">
                <a:solidFill>
                  <a:srgbClr val="0000CC"/>
                </a:solidFill>
              </a:rPr>
              <a:t>Математическая модель двухсекционного тормозного крана . </a:t>
            </a:r>
            <a:r>
              <a:rPr lang="ru-RU" sz="1400" i="1" dirty="0" smtClean="0">
                <a:solidFill>
                  <a:srgbClr val="0000CC"/>
                </a:solidFill>
              </a:rPr>
              <a:t>. . . </a:t>
            </a:r>
            <a:r>
              <a:rPr lang="ru-RU" sz="1400" i="1" dirty="0">
                <a:solidFill>
                  <a:srgbClr val="0000CC"/>
                </a:solidFill>
              </a:rPr>
              <a:t>. . . . . . . . . . . . </a:t>
            </a:r>
            <a:r>
              <a:rPr lang="ru-RU" sz="1400" i="1" dirty="0" smtClean="0">
                <a:solidFill>
                  <a:srgbClr val="0000CC"/>
                </a:solidFill>
              </a:rPr>
              <a:t>.</a:t>
            </a:r>
            <a:r>
              <a:rPr lang="ru-RU" sz="800" i="1" dirty="0" smtClean="0">
                <a:solidFill>
                  <a:srgbClr val="0000CC"/>
                </a:solidFill>
              </a:rPr>
              <a:t> </a:t>
            </a:r>
            <a:r>
              <a:rPr lang="ru-RU" sz="1400" i="1" dirty="0" smtClean="0">
                <a:solidFill>
                  <a:srgbClr val="0000CC"/>
                </a:solidFill>
              </a:rPr>
              <a:t>119</a:t>
            </a:r>
            <a:endParaRPr lang="ru-RU" sz="1400" i="1" dirty="0">
              <a:solidFill>
                <a:srgbClr val="0000CC"/>
              </a:solidFill>
            </a:endParaRPr>
          </a:p>
          <a:p>
            <a:pPr lvl="0"/>
            <a:r>
              <a:rPr lang="ru-RU" sz="1400" i="1" dirty="0" smtClean="0">
                <a:solidFill>
                  <a:srgbClr val="0000CC"/>
                </a:solidFill>
              </a:rPr>
              <a:t>Математическая </a:t>
            </a:r>
            <a:r>
              <a:rPr lang="ru-RU" sz="1400" i="1" dirty="0">
                <a:solidFill>
                  <a:srgbClr val="0000CC"/>
                </a:solidFill>
              </a:rPr>
              <a:t>модель регулятора тормозных сил . . . . . . . . . </a:t>
            </a:r>
            <a:r>
              <a:rPr lang="ru-RU" sz="1400" i="1" dirty="0" smtClean="0">
                <a:solidFill>
                  <a:srgbClr val="0000CC"/>
                </a:solidFill>
              </a:rPr>
              <a:t>.  . . </a:t>
            </a:r>
            <a:r>
              <a:rPr lang="ru-RU" sz="1400" i="1" dirty="0">
                <a:solidFill>
                  <a:srgbClr val="0000CC"/>
                </a:solidFill>
              </a:rPr>
              <a:t>. . . . . . . . . . . . . </a:t>
            </a:r>
            <a:r>
              <a:rPr lang="ru-RU" sz="1400" i="1" dirty="0" smtClean="0">
                <a:solidFill>
                  <a:srgbClr val="0000CC"/>
                </a:solidFill>
              </a:rPr>
              <a:t>134</a:t>
            </a:r>
            <a:endParaRPr lang="ru-RU" sz="1400" i="1" dirty="0">
              <a:solidFill>
                <a:srgbClr val="0000CC"/>
              </a:solidFill>
            </a:endParaRPr>
          </a:p>
          <a:p>
            <a:pPr lvl="0"/>
            <a:r>
              <a:rPr lang="ru-RU" sz="1400" i="1" dirty="0">
                <a:solidFill>
                  <a:srgbClr val="0000CC"/>
                </a:solidFill>
              </a:rPr>
              <a:t>Математическая модель клапана ограничения давления . . . . . . . . . . . . . . . . . . . . . </a:t>
            </a:r>
            <a:r>
              <a:rPr lang="ru-RU" sz="1400" i="1" dirty="0" smtClean="0">
                <a:solidFill>
                  <a:srgbClr val="0000CC"/>
                </a:solidFill>
              </a:rPr>
              <a:t>.140</a:t>
            </a:r>
            <a:endParaRPr lang="ru-RU" sz="1400" i="1" dirty="0">
              <a:solidFill>
                <a:srgbClr val="0000CC"/>
              </a:solidFill>
            </a:endParaRPr>
          </a:p>
          <a:p>
            <a:pPr lvl="0"/>
            <a:r>
              <a:rPr lang="ru-RU" sz="1400" i="1" dirty="0" smtClean="0">
                <a:solidFill>
                  <a:srgbClr val="0000CC"/>
                </a:solidFill>
              </a:rPr>
              <a:t>Теоретическое обоснование ФД - характеристик аппаратов </a:t>
            </a:r>
            <a:r>
              <a:rPr lang="ru-RU" sz="1400" i="1" dirty="0">
                <a:solidFill>
                  <a:srgbClr val="0000CC"/>
                </a:solidFill>
              </a:rPr>
              <a:t>ПТП . . . . . </a:t>
            </a:r>
            <a:r>
              <a:rPr lang="ru-RU" sz="1400" i="1" dirty="0" smtClean="0">
                <a:solidFill>
                  <a:srgbClr val="0000CC"/>
                </a:solidFill>
              </a:rPr>
              <a:t>. </a:t>
            </a:r>
            <a:r>
              <a:rPr lang="ru-RU" sz="1400" i="1" dirty="0">
                <a:solidFill>
                  <a:srgbClr val="0000CC"/>
                </a:solidFill>
              </a:rPr>
              <a:t>. . . . . . . . </a:t>
            </a:r>
            <a:r>
              <a:rPr lang="ru-RU" sz="1400" i="1" dirty="0" smtClean="0">
                <a:solidFill>
                  <a:srgbClr val="0000CC"/>
                </a:solidFill>
              </a:rPr>
              <a:t>154</a:t>
            </a:r>
          </a:p>
          <a:p>
            <a:pPr lvl="0"/>
            <a:r>
              <a:rPr lang="ru-RU" sz="1400" i="1" dirty="0" smtClean="0">
                <a:solidFill>
                  <a:srgbClr val="0000CC"/>
                </a:solidFill>
              </a:rPr>
              <a:t>Алгоритм расчета параметров процесса работы </a:t>
            </a:r>
            <a:r>
              <a:rPr lang="ru-RU" sz="1400" i="1" dirty="0" err="1" smtClean="0">
                <a:solidFill>
                  <a:srgbClr val="0000CC"/>
                </a:solidFill>
              </a:rPr>
              <a:t>пневмоаппарата</a:t>
            </a:r>
            <a:r>
              <a:rPr lang="ru-RU" sz="1400" i="1" dirty="0" smtClean="0">
                <a:solidFill>
                  <a:srgbClr val="0000CC"/>
                </a:solidFill>
              </a:rPr>
              <a:t> . . . . . . . . . . . 162</a:t>
            </a:r>
            <a:endParaRPr lang="ru-RU" sz="1400" i="1" dirty="0">
              <a:solidFill>
                <a:srgbClr val="00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456498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Пример: </a:t>
            </a:r>
            <a:r>
              <a:rPr lang="ru-RU" i="1" dirty="0" smtClean="0">
                <a:solidFill>
                  <a:srgbClr val="0000CC"/>
                </a:solidFill>
              </a:rPr>
              <a:t>Разделы 2-й главы:</a:t>
            </a:r>
            <a:endParaRPr lang="ru-RU" i="1" dirty="0">
              <a:solidFill>
                <a:srgbClr val="0000CC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6380733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39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8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41663" y="476672"/>
            <a:ext cx="8260672" cy="1039427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НОВЫЕ ЗНАНИЯ</a:t>
            </a:r>
            <a:endParaRPr lang="ru-RU" sz="4800" b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2430" y="6237312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4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7078" y="171317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ru-RU" dirty="0" smtClean="0">
                <a:solidFill>
                  <a:srgbClr val="0000CC"/>
                </a:solidFill>
              </a:rPr>
              <a:t>- В каком виде можно представить полученные </a:t>
            </a:r>
            <a:r>
              <a:rPr lang="ru-RU" b="1" dirty="0" smtClean="0">
                <a:solidFill>
                  <a:srgbClr val="FF0000"/>
                </a:solidFill>
              </a:rPr>
              <a:t>новые знания</a:t>
            </a:r>
            <a:r>
              <a:rPr lang="ru-RU" dirty="0" smtClean="0">
                <a:solidFill>
                  <a:srgbClr val="0000CC"/>
                </a:solidFill>
              </a:rPr>
              <a:t>?</a:t>
            </a:r>
          </a:p>
          <a:p>
            <a:pPr marL="45720" indent="0" algn="just">
              <a:buNone/>
            </a:pP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smtClean="0">
                <a:solidFill>
                  <a:srgbClr val="0000CC"/>
                </a:solidFill>
              </a:rPr>
              <a:t>                   </a:t>
            </a:r>
          </a:p>
        </p:txBody>
      </p:sp>
      <p:pic>
        <p:nvPicPr>
          <p:cNvPr id="14338" name="Picture 2" descr="https://im0-tub-ru.yandex.net/i?id=9823305406d3cd8d521159bcda50ad73-l&amp;n=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0" r="1949" b="19128"/>
          <a:stretch/>
        </p:blipFill>
        <p:spPr bwMode="auto">
          <a:xfrm>
            <a:off x="971599" y="3573016"/>
            <a:ext cx="6724349" cy="24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282" y="249289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1.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В виде формулы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67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677238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ВЫВОДЫ ПО ВТОРОЙ 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ГЛАВЕ</a:t>
            </a:r>
            <a:endParaRPr lang="ru-RU" sz="2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1772816"/>
            <a:ext cx="892899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lvl="1" indent="-342900">
              <a:spcBef>
                <a:spcPts val="300"/>
              </a:spcBef>
              <a:spcAft>
                <a:spcPts val="300"/>
              </a:spcAft>
              <a:buFontTx/>
              <a:buAutoNum type="arabicPeriod"/>
            </a:pPr>
            <a:r>
              <a:rPr lang="ru-RU" sz="1400" i="1" dirty="0" smtClean="0"/>
              <a:t>Разработанная </a:t>
            </a:r>
            <a:r>
              <a:rPr lang="ru-RU" sz="1400" b="1" i="1" dirty="0">
                <a:solidFill>
                  <a:srgbClr val="FF0000"/>
                </a:solidFill>
              </a:rPr>
              <a:t>структурная схема</a:t>
            </a:r>
            <a:r>
              <a:rPr lang="ru-RU" sz="1400" b="1" dirty="0">
                <a:solidFill>
                  <a:srgbClr val="FF0000"/>
                </a:solidFill>
              </a:rPr>
              <a:t> процесса </a:t>
            </a:r>
            <a:r>
              <a:rPr lang="ru-RU" sz="1400" dirty="0"/>
              <a:t>взаимодействия эластичной шины с цилиндрической поверхностью бегового барабана стенда в процессе </a:t>
            </a:r>
            <a:r>
              <a:rPr lang="ru-RU" sz="1400" dirty="0" smtClean="0"/>
              <a:t>торможения позволяет выявлять </a:t>
            </a:r>
            <a:r>
              <a:rPr lang="ru-RU" sz="1400" dirty="0"/>
              <a:t>связи между </a:t>
            </a:r>
            <a:r>
              <a:rPr lang="ru-RU" sz="1400" dirty="0" smtClean="0"/>
              <a:t>её элементами;</a:t>
            </a:r>
            <a:endParaRPr lang="ru-RU" sz="1400" dirty="0"/>
          </a:p>
          <a:p>
            <a:pPr marL="360000" lvl="1" indent="-342900"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ru-RU" sz="1400" i="1" dirty="0" smtClean="0"/>
              <a:t>Разработаны </a:t>
            </a:r>
            <a:r>
              <a:rPr lang="ru-RU" sz="1400" b="1" i="1" dirty="0">
                <a:solidFill>
                  <a:srgbClr val="FF0000"/>
                </a:solidFill>
              </a:rPr>
              <a:t>теоретические предпосылки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повышения качества контроля </a:t>
            </a:r>
            <a:r>
              <a:rPr lang="ru-RU" sz="1400" b="1" i="1" dirty="0">
                <a:solidFill>
                  <a:srgbClr val="FF0000"/>
                </a:solidFill>
              </a:rPr>
              <a:t>процесса</a:t>
            </a:r>
            <a:r>
              <a:rPr lang="ru-RU" sz="1400" dirty="0"/>
              <a:t> торможения автомобильных колес с эластичными шинами на цилиндрической поверхности беговых барабанов диагностических </a:t>
            </a:r>
            <a:r>
              <a:rPr lang="ru-RU" sz="1400" dirty="0" smtClean="0"/>
              <a:t>стендов учитывающие процессы в пятне контакта шин с опорными роликами стенда.</a:t>
            </a:r>
          </a:p>
          <a:p>
            <a:pPr marL="360000" lvl="1" indent="-342900"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ru-RU" sz="1400" i="1" dirty="0" smtClean="0"/>
              <a:t>Разработанная </a:t>
            </a:r>
            <a:r>
              <a:rPr lang="ru-RU" sz="1400" i="1" dirty="0"/>
              <a:t>на основе структурной схемы</a:t>
            </a:r>
            <a:r>
              <a:rPr lang="ru-RU" sz="1400" dirty="0"/>
              <a:t> </a:t>
            </a:r>
            <a:r>
              <a:rPr lang="ru-RU" sz="1400" dirty="0" smtClean="0"/>
              <a:t>процесса </a:t>
            </a:r>
            <a:r>
              <a:rPr lang="ru-RU" sz="1400" b="1" dirty="0" smtClean="0">
                <a:solidFill>
                  <a:srgbClr val="FF0000"/>
                </a:solidFill>
              </a:rPr>
              <a:t>математическая </a:t>
            </a:r>
            <a:r>
              <a:rPr lang="ru-RU" sz="1400" b="1" dirty="0">
                <a:solidFill>
                  <a:srgbClr val="FF0000"/>
                </a:solidFill>
              </a:rPr>
              <a:t>модель</a:t>
            </a:r>
            <a:r>
              <a:rPr lang="ru-RU" sz="1400" dirty="0"/>
              <a:t> системы «шина – беговой барабан – стенда», подробно описывает процесс взаимодействия эластичной шины с цилиндрической опорной поверхностью бегового барабана диагностического стенда в режиме торможения с учетом </a:t>
            </a:r>
            <a:r>
              <a:rPr lang="ru-RU" sz="1400" dirty="0" smtClean="0"/>
              <a:t>радиусов </a:t>
            </a:r>
            <a:r>
              <a:rPr lang="ru-RU" sz="1400" dirty="0"/>
              <a:t>бегового </a:t>
            </a:r>
            <a:r>
              <a:rPr lang="ru-RU" sz="1400" dirty="0" smtClean="0"/>
              <a:t>барабана и колеса, нормальной нагрузки, эпюр распределения </a:t>
            </a:r>
            <a:r>
              <a:rPr lang="ru-RU" sz="1400" dirty="0"/>
              <a:t>нормальных и касательных реакций по длине пятна контакт шин</a:t>
            </a:r>
            <a:r>
              <a:rPr lang="ru-RU" sz="1400" dirty="0" smtClean="0"/>
              <a:t>; </a:t>
            </a:r>
          </a:p>
          <a:p>
            <a:pPr marL="360000" lvl="1" indent="-342900"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ru-RU" sz="1400" i="1" dirty="0" smtClean="0"/>
              <a:t>Разработан </a:t>
            </a:r>
            <a:r>
              <a:rPr lang="ru-RU" sz="1400" b="1" i="1" dirty="0">
                <a:solidFill>
                  <a:srgbClr val="FF0000"/>
                </a:solidFill>
              </a:rPr>
              <a:t>алгоритм расчёта </a:t>
            </a:r>
            <a:r>
              <a:rPr lang="ru-RU" sz="1400" dirty="0"/>
              <a:t>параметров системы «шина – беговой барабан – </a:t>
            </a:r>
            <a:r>
              <a:rPr lang="ru-RU" sz="1400" dirty="0" smtClean="0"/>
              <a:t>стенд» </a:t>
            </a:r>
            <a:r>
              <a:rPr lang="ru-RU" sz="1400" dirty="0"/>
              <a:t>включающий рациональную последовательность решения алгебраических и дифференциальных уравнений, описывающих связи и взаимодействия элементов вышеназванной системы с использованием численного метода интегрирования Эйлера</a:t>
            </a:r>
            <a:r>
              <a:rPr lang="ru-RU" sz="1400" dirty="0" smtClean="0"/>
              <a:t>; </a:t>
            </a:r>
          </a:p>
          <a:p>
            <a:pPr marL="360000" lvl="1" indent="-342900"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ru-RU" sz="1400" i="1" dirty="0" smtClean="0"/>
              <a:t>Разработанные </a:t>
            </a:r>
            <a:r>
              <a:rPr lang="ru-RU" sz="1400" i="1" dirty="0"/>
              <a:t>теоретические предпосылки</a:t>
            </a:r>
            <a:r>
              <a:rPr lang="ru-RU" sz="1400" dirty="0"/>
              <a:t> </a:t>
            </a:r>
            <a:r>
              <a:rPr lang="ru-RU" sz="1400" b="1" i="1" dirty="0">
                <a:solidFill>
                  <a:srgbClr val="FF0000"/>
                </a:solidFill>
              </a:rPr>
              <a:t>позволяют устанавливать функциональные зависимости</a:t>
            </a:r>
            <a:r>
              <a:rPr lang="ru-RU" sz="1400" dirty="0"/>
              <a:t> основных параметров стационарных характеристик сцепления шин с цилиндрическими поверхностями беговых барабанов диагностических стендов от влияющих параметров.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02896" y="6353587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40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9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60672" cy="54689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РАБОТАЕМ НАД             ТРЕТЬЕЙ ГЛАВОЙ</a:t>
            </a: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41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9926" r="13363" b="4643"/>
          <a:stretch/>
        </p:blipFill>
        <p:spPr>
          <a:xfrm>
            <a:off x="-1" y="820"/>
            <a:ext cx="1510537" cy="161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065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60672" cy="103942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РАБОТАЕМ  НАД  ТРЕТЬЕЙ  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ГЛАВОЙ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688" y="2996952"/>
            <a:ext cx="8568952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b="1" dirty="0" smtClean="0"/>
              <a:t>Задачи, решаемые в третьей главе:</a:t>
            </a:r>
          </a:p>
          <a:p>
            <a:pPr marL="342900" indent="-342900">
              <a:spcBef>
                <a:spcPts val="600"/>
              </a:spcBef>
              <a:spcAft>
                <a:spcPts val="1800"/>
              </a:spcAft>
              <a:buAutoNum type="arabicParenR"/>
            </a:pPr>
            <a:r>
              <a:rPr lang="ru-RU" dirty="0" smtClean="0"/>
              <a:t>Обосновать, </a:t>
            </a:r>
            <a:r>
              <a:rPr lang="ru-RU" i="1" dirty="0" smtClean="0"/>
              <a:t>разработать</a:t>
            </a:r>
            <a:r>
              <a:rPr lang="ru-RU" dirty="0" smtClean="0"/>
              <a:t> и/или </a:t>
            </a:r>
            <a:r>
              <a:rPr lang="ru-RU" i="1" dirty="0" smtClean="0"/>
              <a:t>выбрать методики  </a:t>
            </a:r>
            <a:r>
              <a:rPr lang="ru-RU" dirty="0" smtClean="0"/>
              <a:t>для  выполнения  экспериментальных исследований;</a:t>
            </a:r>
          </a:p>
          <a:p>
            <a:pPr marL="342900" indent="-342900">
              <a:spcBef>
                <a:spcPts val="600"/>
              </a:spcBef>
              <a:spcAft>
                <a:spcPts val="1800"/>
              </a:spcAft>
              <a:buAutoNum type="arabicParenR"/>
            </a:pPr>
            <a:r>
              <a:rPr lang="ru-RU" dirty="0" smtClean="0"/>
              <a:t>Обосновать, разработать и/или выбрать оборудование для </a:t>
            </a:r>
            <a:r>
              <a:rPr lang="ru-RU" dirty="0"/>
              <a:t>выполнения  экспериментальных </a:t>
            </a:r>
            <a:r>
              <a:rPr lang="ru-RU" dirty="0" smtClean="0"/>
              <a:t>исследований;</a:t>
            </a:r>
          </a:p>
          <a:p>
            <a:pPr marL="342900" indent="-342900">
              <a:spcBef>
                <a:spcPts val="600"/>
              </a:spcBef>
              <a:spcAft>
                <a:spcPts val="1800"/>
              </a:spcAft>
              <a:buAutoNum type="arabicParenR"/>
            </a:pPr>
            <a:r>
              <a:rPr lang="ru-RU" dirty="0" smtClean="0"/>
              <a:t>Выполнить исследование метрологических характеристик измерительных систем (при необходимости)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42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688" y="1772816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третьей главе описываем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инструментарий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экспериментальных исследований (</a:t>
            </a:r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Only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8534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664538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ФРАГМЕНТ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ТРЕТЬЕЙ  ГЛАВЫ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ДИССЕРТАЦИИ</a:t>
            </a:r>
            <a:endParaRPr lang="ru-RU" sz="2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9020348" cy="46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94178" y="638132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43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3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664538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ФРАГМЕНТ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ТРЕТЬЕЙ 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ГЛАВЫ</a:t>
            </a:r>
            <a:endParaRPr lang="ru-RU" sz="3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9023032" cy="463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02896" y="6475512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44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0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666274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ВЫВОДЫ ПО ТРЕТЬЕЙ 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ГЛАВЕ</a:t>
            </a:r>
            <a:endParaRPr lang="ru-RU" sz="2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100" y="1556792"/>
            <a:ext cx="892899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b="1" dirty="0" smtClean="0"/>
              <a:t>Пример выводов </a:t>
            </a:r>
            <a:r>
              <a:rPr lang="ru-RU" b="1" dirty="0"/>
              <a:t>по </a:t>
            </a:r>
            <a:r>
              <a:rPr lang="ru-RU" b="1" dirty="0" smtClean="0"/>
              <a:t>третьей главе</a:t>
            </a:r>
          </a:p>
          <a:p>
            <a:pPr lvl="1"/>
            <a:r>
              <a:rPr lang="ru-RU" sz="1400" dirty="0" smtClean="0"/>
              <a:t>Разработанные </a:t>
            </a:r>
            <a:r>
              <a:rPr lang="ru-RU" sz="1400" dirty="0"/>
              <a:t>при участии автора </a:t>
            </a:r>
            <a:r>
              <a:rPr lang="ru-RU" sz="1400" b="1" i="1" dirty="0">
                <a:solidFill>
                  <a:srgbClr val="FF0000"/>
                </a:solidFill>
              </a:rPr>
              <a:t>методики и оборудование позволяют</a:t>
            </a:r>
            <a:r>
              <a:rPr lang="ru-RU" sz="1400" dirty="0"/>
              <a:t>:</a:t>
            </a:r>
          </a:p>
          <a:p>
            <a:r>
              <a:rPr lang="ru-RU" sz="1400" dirty="0" smtClean="0"/>
              <a:t>1</a:t>
            </a:r>
            <a:r>
              <a:rPr lang="ru-RU" sz="1400" b="1" i="1" dirty="0" smtClean="0">
                <a:solidFill>
                  <a:srgbClr val="FF0000"/>
                </a:solidFill>
              </a:rPr>
              <a:t>. </a:t>
            </a:r>
            <a:r>
              <a:rPr lang="ru-RU" sz="1400" b="1" i="1" dirty="0">
                <a:solidFill>
                  <a:srgbClr val="FF0000"/>
                </a:solidFill>
              </a:rPr>
              <a:t>Выполнять исследования процессов </a:t>
            </a:r>
            <a:r>
              <a:rPr lang="ru-RU" sz="1400" dirty="0"/>
              <a:t>взаимодействия эластичной шины</a:t>
            </a:r>
            <a:r>
              <a:rPr lang="ru-RU" sz="1400" i="1" dirty="0"/>
              <a:t> </a:t>
            </a:r>
            <a:r>
              <a:rPr lang="ru-RU" sz="1400" dirty="0"/>
              <a:t>с цилиндрической опорной поверхностью. Исследовать процессы, происходящие в пятне контакта эластичной шины тормозящего колеса с цилиндрической поверхностью </a:t>
            </a:r>
            <a:r>
              <a:rPr lang="ru-RU" sz="1400" dirty="0" smtClean="0"/>
              <a:t>стенда, строить </a:t>
            </a:r>
            <a:r>
              <a:rPr lang="ru-RU" sz="1400" dirty="0"/>
              <a:t>эпюры распределения нормальных и продольных элементарных реакций по длине пятна контакта эластичной шины тормозящего колеса с цилиндрической поверхностью </a:t>
            </a:r>
            <a:r>
              <a:rPr lang="ru-RU" sz="1400" dirty="0" smtClean="0"/>
              <a:t>стенда, на </a:t>
            </a:r>
            <a:r>
              <a:rPr lang="ru-RU" sz="1400" dirty="0"/>
              <a:t>основе полученных эпюр строить нормированные </a:t>
            </a:r>
            <a:r>
              <a:rPr lang="ru-RU" sz="1400" i="1" dirty="0"/>
              <a:t>f(S) </a:t>
            </a:r>
            <a:r>
              <a:rPr lang="ru-RU" sz="1400" dirty="0"/>
              <a:t>диаграммы, и по ним рассчитывать коэффициенты для математической модели шины, авторов </a:t>
            </a:r>
            <a:r>
              <a:rPr lang="ru-RU" sz="1400" dirty="0" err="1"/>
              <a:t>А.Б.Дика</a:t>
            </a:r>
            <a:r>
              <a:rPr lang="ru-RU" sz="1400" dirty="0"/>
              <a:t> и </a:t>
            </a:r>
            <a:r>
              <a:rPr lang="ru-RU" sz="1400" dirty="0" err="1"/>
              <a:t>H.B.Pacejka</a:t>
            </a:r>
            <a:r>
              <a:rPr lang="ru-RU" sz="1400" dirty="0"/>
              <a:t>.</a:t>
            </a:r>
          </a:p>
          <a:p>
            <a:r>
              <a:rPr lang="ru-RU" sz="1400" dirty="0" smtClean="0"/>
              <a:t>2. </a:t>
            </a:r>
            <a:r>
              <a:rPr lang="ru-RU" sz="1400" b="1" i="1" dirty="0">
                <a:solidFill>
                  <a:srgbClr val="FF0000"/>
                </a:solidFill>
              </a:rPr>
              <a:t>Задавать</a:t>
            </a:r>
            <a:r>
              <a:rPr lang="ru-RU" sz="1400" dirty="0"/>
              <a:t> высокостабильный и эффективный </a:t>
            </a:r>
            <a:r>
              <a:rPr lang="ru-RU" sz="1400" b="1" i="1" dirty="0">
                <a:solidFill>
                  <a:srgbClr val="FF0000"/>
                </a:solidFill>
              </a:rPr>
              <a:t>тестовый режим</a:t>
            </a:r>
            <a:r>
              <a:rPr lang="ru-RU" sz="1400" dirty="0"/>
              <a:t> исследования процесса торможения колеса с эластичной шиной на цилиндрической опорной поверхности. </a:t>
            </a:r>
            <a:r>
              <a:rPr lang="ru-RU" sz="1400" dirty="0" smtClean="0"/>
              <a:t>Нагрузку </a:t>
            </a:r>
            <a:r>
              <a:rPr lang="ru-RU" sz="1400" dirty="0"/>
              <a:t>на колесо </a:t>
            </a:r>
            <a:r>
              <a:rPr lang="ru-RU" sz="1400" dirty="0" smtClean="0"/>
              <a:t>задавать </a:t>
            </a:r>
            <a:r>
              <a:rPr lang="ru-RU" sz="1400" dirty="0"/>
              <a:t>со следующими значениями 3200, 3700, 4200 и 4700 Н, с абсолютной погрешностью не более </a:t>
            </a:r>
            <a:r>
              <a:rPr lang="ru-RU" sz="1400" dirty="0">
                <a:sym typeface="Symbol"/>
              </a:rPr>
              <a:t></a:t>
            </a:r>
            <a:r>
              <a:rPr lang="ru-RU" sz="1400" dirty="0"/>
              <a:t>10 Н;</a:t>
            </a:r>
          </a:p>
          <a:p>
            <a:r>
              <a:rPr lang="ru-RU" sz="1400" dirty="0" smtClean="0"/>
              <a:t>3. </a:t>
            </a:r>
            <a:r>
              <a:rPr lang="ru-RU" sz="1400" b="1" i="1" dirty="0">
                <a:solidFill>
                  <a:srgbClr val="FF0000"/>
                </a:solidFill>
              </a:rPr>
              <a:t>Измерять, </a:t>
            </a:r>
            <a:r>
              <a:rPr lang="ru-RU" sz="1400" dirty="0"/>
              <a:t>преобразовывать, графически и численно </a:t>
            </a:r>
            <a:r>
              <a:rPr lang="ru-RU" sz="1400" b="1" i="1" dirty="0">
                <a:solidFill>
                  <a:srgbClr val="FF0000"/>
                </a:solidFill>
              </a:rPr>
              <a:t>отображать значения </a:t>
            </a:r>
            <a:r>
              <a:rPr lang="ru-RU" sz="1400" dirty="0"/>
              <a:t>нормальных и касательных реакций в пятне контакта эластичной шины с цилиндрической опорной поверхностью в процессе торможения. Непрерывно измерять элементарные реакции </a:t>
            </a:r>
            <a:r>
              <a:rPr lang="ru-RU" sz="1400" dirty="0" err="1"/>
              <a:t>Δ</a:t>
            </a:r>
            <a:r>
              <a:rPr lang="ru-RU" sz="1400" i="1" dirty="0" err="1"/>
              <a:t>R</a:t>
            </a:r>
            <a:r>
              <a:rPr lang="ru-RU" sz="1400" i="1" baseline="-25000" dirty="0" err="1"/>
              <a:t>х</a:t>
            </a:r>
            <a:r>
              <a:rPr lang="ru-RU" sz="1400" dirty="0"/>
              <a:t> и </a:t>
            </a:r>
            <a:r>
              <a:rPr lang="ru-RU" sz="1400" dirty="0" err="1"/>
              <a:t>Δ</a:t>
            </a:r>
            <a:r>
              <a:rPr lang="ru-RU" sz="1400" i="1" dirty="0" err="1"/>
              <a:t>R</a:t>
            </a:r>
            <a:r>
              <a:rPr lang="ru-RU" sz="1400" i="1" baseline="-25000" dirty="0" err="1"/>
              <a:t>z</a:t>
            </a:r>
            <a:r>
              <a:rPr lang="ru-RU" sz="1400" dirty="0"/>
              <a:t> в пятне контакта шины с цилиндрическим барабаном в диапазоне от 0 до 1200 Н с приведенной погрешностью, не более </a:t>
            </a:r>
            <a:r>
              <a:rPr lang="ru-RU" sz="1400" dirty="0">
                <a:sym typeface="Symbol"/>
              </a:rPr>
              <a:t></a:t>
            </a:r>
            <a:r>
              <a:rPr lang="ru-RU" sz="1400" dirty="0"/>
              <a:t> 2,5%;</a:t>
            </a:r>
          </a:p>
          <a:p>
            <a:r>
              <a:rPr lang="ru-RU" sz="1400" dirty="0" smtClean="0"/>
              <a:t>4. </a:t>
            </a:r>
            <a:r>
              <a:rPr lang="ru-RU" sz="1400" dirty="0"/>
              <a:t>Непрерывно измерять угловую скорость колеса </a:t>
            </a:r>
            <a:r>
              <a:rPr lang="ru-RU" sz="1400" i="1" dirty="0" err="1"/>
              <a:t>ω</a:t>
            </a:r>
            <a:r>
              <a:rPr lang="ru-RU" sz="1400" baseline="-25000" dirty="0" err="1"/>
              <a:t>к</a:t>
            </a:r>
            <a:r>
              <a:rPr lang="ru-RU" sz="1400" dirty="0"/>
              <a:t> </a:t>
            </a:r>
            <a:r>
              <a:rPr lang="ru-RU" sz="1400" b="1" i="1" dirty="0">
                <a:solidFill>
                  <a:srgbClr val="FF0000"/>
                </a:solidFill>
              </a:rPr>
              <a:t>обеспечивая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b="1" i="1" dirty="0">
                <a:solidFill>
                  <a:srgbClr val="FF0000"/>
                </a:solidFill>
              </a:rPr>
              <a:t>возможность</a:t>
            </a:r>
            <a:r>
              <a:rPr lang="ru-RU" sz="1400" dirty="0"/>
              <a:t> плавного её </a:t>
            </a:r>
            <a:r>
              <a:rPr lang="ru-RU" sz="1400" b="1" i="1" dirty="0">
                <a:solidFill>
                  <a:srgbClr val="FF0000"/>
                </a:solidFill>
              </a:rPr>
              <a:t>регулирования в диапазоне </a:t>
            </a:r>
            <a:r>
              <a:rPr lang="ru-RU" sz="1400" dirty="0"/>
              <a:t>от 0 до 3,7 [1/с] и точную установку с приведенной погрешностью, не более </a:t>
            </a:r>
            <a:r>
              <a:rPr lang="ru-RU" sz="1400" dirty="0">
                <a:sym typeface="Symbol"/>
              </a:rPr>
              <a:t></a:t>
            </a:r>
            <a:r>
              <a:rPr lang="ru-RU" sz="1400" dirty="0"/>
              <a:t>1%;</a:t>
            </a:r>
          </a:p>
          <a:p>
            <a:r>
              <a:rPr lang="ru-RU" sz="1400" dirty="0" smtClean="0"/>
              <a:t>5. </a:t>
            </a:r>
            <a:r>
              <a:rPr lang="ru-RU" sz="1400" dirty="0"/>
              <a:t>Непрерывно измерять угловую скорость</a:t>
            </a:r>
            <a:r>
              <a:rPr lang="ru-RU" sz="1400" i="1" dirty="0"/>
              <a:t> </a:t>
            </a:r>
            <a:r>
              <a:rPr lang="ru-RU" sz="1400" i="1" dirty="0" err="1"/>
              <a:t>ω</a:t>
            </a:r>
            <a:r>
              <a:rPr lang="ru-RU" sz="1400" baseline="-25000" dirty="0" err="1"/>
              <a:t>б</a:t>
            </a:r>
            <a:r>
              <a:rPr lang="ru-RU" sz="1400" dirty="0"/>
              <a:t> цилиндрической поверхности барабана стенда с приведенной погрешностью, не более </a:t>
            </a:r>
            <a:r>
              <a:rPr lang="ru-RU" sz="1400" dirty="0">
                <a:sym typeface="Symbol"/>
              </a:rPr>
              <a:t></a:t>
            </a:r>
            <a:r>
              <a:rPr lang="ru-RU" sz="1400" dirty="0"/>
              <a:t> 2</a:t>
            </a:r>
            <a:r>
              <a:rPr lang="ru-RU" sz="1400" dirty="0" smtClean="0"/>
              <a:t>%.</a:t>
            </a:r>
            <a:endParaRPr lang="ru-RU" sz="14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902896" y="6469634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45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8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08720"/>
            <a:ext cx="9036496" cy="54689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РАБОТАЕМ НАД             ЧЕТВЕРТОЙ ГЛАВОЙ</a:t>
            </a: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46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9926" r="13363" b="4643"/>
          <a:stretch/>
        </p:blipFill>
        <p:spPr>
          <a:xfrm>
            <a:off x="-1" y="820"/>
            <a:ext cx="1510537" cy="161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739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926" y="661505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РАБОТАЕМ  НАД 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ЧЕТВЕРТОЙ 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ГЛАВОЙ</a:t>
            </a:r>
            <a:endParaRPr lang="ru-RU" sz="2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946" y="2420888"/>
            <a:ext cx="85689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Задачи, решаемые в четвертой главе:</a:t>
            </a:r>
          </a:p>
          <a:p>
            <a:pPr marL="342900" indent="-342900">
              <a:buAutoNum type="arabicParenR"/>
            </a:pPr>
            <a:r>
              <a:rPr lang="ru-RU" dirty="0" smtClean="0"/>
              <a:t>С использованием математического аппарата </a:t>
            </a:r>
            <a:r>
              <a:rPr lang="ru-RU" b="1" i="1" dirty="0" smtClean="0">
                <a:solidFill>
                  <a:srgbClr val="FF0000"/>
                </a:solidFill>
              </a:rPr>
              <a:t>выполнить аналитические исследования процесса </a:t>
            </a:r>
            <a:r>
              <a:rPr lang="ru-RU" dirty="0" smtClean="0"/>
              <a:t>в соответствие с поставленными задачами;</a:t>
            </a:r>
          </a:p>
          <a:p>
            <a:pPr marL="342900" indent="-342900">
              <a:buFontTx/>
              <a:buAutoNum type="arabicParenR"/>
            </a:pPr>
            <a:r>
              <a:rPr lang="ru-RU" dirty="0"/>
              <a:t>С использованием </a:t>
            </a:r>
            <a:r>
              <a:rPr lang="ru-RU" dirty="0" smtClean="0"/>
              <a:t>методик исследовательского оборудования и измерительных  систем  </a:t>
            </a:r>
            <a:r>
              <a:rPr lang="ru-RU" b="1" i="1" dirty="0" smtClean="0">
                <a:solidFill>
                  <a:srgbClr val="FF0000"/>
                </a:solidFill>
              </a:rPr>
              <a:t>выполнить  экспериментальные </a:t>
            </a:r>
            <a:r>
              <a:rPr lang="ru-RU" b="1" i="1" dirty="0">
                <a:solidFill>
                  <a:srgbClr val="FF0000"/>
                </a:solidFill>
              </a:rPr>
              <a:t>исследования процесса</a:t>
            </a:r>
            <a:r>
              <a:rPr lang="ru-RU" dirty="0"/>
              <a:t> в соответствие с поставленными задачами</a:t>
            </a:r>
            <a:r>
              <a:rPr lang="ru-RU" dirty="0" smtClean="0"/>
              <a:t>;</a:t>
            </a:r>
          </a:p>
          <a:p>
            <a:pPr marL="342900" indent="-342900">
              <a:buFontTx/>
              <a:buAutoNum type="arabicParenR"/>
            </a:pPr>
            <a:r>
              <a:rPr lang="ru-RU" dirty="0" smtClean="0"/>
              <a:t>С использованием результатов экспериментальных исследований выполнить  оценку  адекватности  математических  описаний (модели)</a:t>
            </a:r>
            <a:endParaRPr lang="ru-RU" dirty="0"/>
          </a:p>
          <a:p>
            <a:pPr marL="342900" indent="-342900">
              <a:buAutoNum type="arabicParenR"/>
            </a:pPr>
            <a:r>
              <a:rPr lang="ru-RU" b="1" i="1" dirty="0" smtClean="0">
                <a:solidFill>
                  <a:srgbClr val="FF0000"/>
                </a:solidFill>
              </a:rPr>
              <a:t>Выявить закономерности </a:t>
            </a:r>
            <a:r>
              <a:rPr lang="ru-RU" dirty="0" smtClean="0"/>
              <a:t>(</a:t>
            </a:r>
            <a:r>
              <a:rPr lang="ru-RU" dirty="0" smtClean="0">
                <a:solidFill>
                  <a:srgbClr val="FF0000"/>
                </a:solidFill>
              </a:rPr>
              <a:t>НОВЫЕ ЗНАНИЯ</a:t>
            </a:r>
            <a:r>
              <a:rPr lang="ru-RU" dirty="0" smtClean="0"/>
              <a:t>) между элементами исследуемого  процесса </a:t>
            </a:r>
            <a:r>
              <a:rPr lang="ru-RU" dirty="0"/>
              <a:t> и/или влияющими факторами</a:t>
            </a:r>
            <a:r>
              <a:rPr lang="ru-RU" dirty="0" smtClean="0"/>
              <a:t>;</a:t>
            </a:r>
          </a:p>
          <a:p>
            <a:pPr marL="342900" indent="-342900">
              <a:buAutoNum type="arabicParenR"/>
            </a:pPr>
            <a:r>
              <a:rPr lang="ru-RU" dirty="0" smtClean="0"/>
              <a:t>На основе выявленных закономерностей </a:t>
            </a:r>
            <a:r>
              <a:rPr lang="ru-RU" dirty="0"/>
              <a:t>(</a:t>
            </a:r>
            <a:r>
              <a:rPr lang="ru-RU" dirty="0" smtClean="0">
                <a:solidFill>
                  <a:srgbClr val="FF0000"/>
                </a:solidFill>
              </a:rPr>
              <a:t>НОВЫХ ЗНАНИЙ</a:t>
            </a:r>
            <a:r>
              <a:rPr lang="ru-RU" dirty="0" smtClean="0"/>
              <a:t>) разработать методику (оборудование) </a:t>
            </a:r>
            <a:r>
              <a:rPr lang="ru-RU" b="1" i="1" dirty="0" smtClean="0">
                <a:solidFill>
                  <a:srgbClr val="FF0000"/>
                </a:solidFill>
              </a:rPr>
              <a:t>обосновать метод, дополнить теорию </a:t>
            </a:r>
            <a:r>
              <a:rPr lang="ru-RU" dirty="0" smtClean="0"/>
              <a:t>и т.п. в соответствии с поставленными задачами.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11984" y="6466709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47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41277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четвертой главе описываем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результаты</a:t>
            </a:r>
            <a:r>
              <a:rPr lang="ru-RU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аналитических и экспериментальных </a:t>
            </a:r>
            <a:r>
              <a:rPr lang="ru-RU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исследований </a:t>
            </a:r>
            <a:r>
              <a:rPr lang="ru-RU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en-US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Only</a:t>
            </a:r>
            <a:r>
              <a:rPr lang="ru-RU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</a:t>
            </a:r>
            <a:r>
              <a: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0938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Диссертация-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3802" y="1531242"/>
            <a:ext cx="4956888" cy="449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6517" y="6205954"/>
            <a:ext cx="8956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Именно здесь получают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ЗНАНИЯ</a:t>
            </a:r>
            <a:r>
              <a:rPr lang="ru-RU" dirty="0" smtClean="0">
                <a:solidFill>
                  <a:srgbClr val="FF0000"/>
                </a:solidFill>
              </a:rPr>
              <a:t>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9500" y="47667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ЧЕТВЕРТОЙ 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ГЛАВЫ</a:t>
            </a: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801" y="1988840"/>
            <a:ext cx="36724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8000"/>
              </a:lnSpc>
            </a:pPr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четвертой главе </a:t>
            </a:r>
            <a:endParaRPr lang="ru-RU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8000"/>
              </a:lnSpc>
            </a:pPr>
            <a:r>
              <a:rPr lang="ru-RU" dirty="0" smtClean="0"/>
              <a:t>приводят </a:t>
            </a:r>
          </a:p>
          <a:p>
            <a:pPr algn="ctr">
              <a:lnSpc>
                <a:spcPct val="98000"/>
              </a:lnSpc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</a:t>
            </a: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аналитических </a:t>
            </a:r>
            <a:r>
              <a:rPr lang="ru-RU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экспериментальных исследований </a:t>
            </a:r>
            <a:r>
              <a:rPr lang="ru-RU" dirty="0" smtClean="0"/>
              <a:t>процесса, </a:t>
            </a:r>
            <a:r>
              <a:rPr lang="ru-RU" dirty="0"/>
              <a:t>с использованием математического аппарата </a:t>
            </a:r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</a:t>
            </a:r>
            <a:r>
              <a:rPr lang="ru-RU" dirty="0"/>
              <a:t> </a:t>
            </a:r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второй </a:t>
            </a: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главы </a:t>
            </a:r>
          </a:p>
          <a:p>
            <a:pPr algn="ctr">
              <a:lnSpc>
                <a:spcPct val="98000"/>
              </a:lnSpc>
            </a:pPr>
            <a:r>
              <a:rPr lang="ru-RU" dirty="0" smtClean="0">
                <a:solidFill>
                  <a:srgbClr val="0000CC"/>
                </a:solidFill>
              </a:rPr>
              <a:t>и</a:t>
            </a: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/>
              <a:t>методик экспериментальных исследований </a:t>
            </a:r>
          </a:p>
          <a:p>
            <a:pPr algn="ctr">
              <a:lnSpc>
                <a:spcPct val="98000"/>
              </a:lnSpc>
            </a:pP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третьей главы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6390620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48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60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12114"/>
            <a:ext cx="91136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ФРАГМЕНТ  </a:t>
            </a:r>
            <a:r>
              <a:rPr lang="ru-RU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ЧЕТВЕРТОЙ  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ГЛАВЫ ДИССЕРТАЦИИ</a:t>
            </a:r>
            <a:endParaRPr lang="ru-RU" sz="26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97" y="1916832"/>
            <a:ext cx="9008267" cy="453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876256" y="6447532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49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2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41663" y="476672"/>
            <a:ext cx="8260672" cy="1039427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НОВЫЕ ЗНАНИЯ</a:t>
            </a:r>
            <a:endParaRPr lang="ru-RU" sz="4800" b="1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76256" y="633564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5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7078" y="171317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ru-RU" dirty="0" smtClean="0">
                <a:solidFill>
                  <a:srgbClr val="0000CC"/>
                </a:solidFill>
              </a:rPr>
              <a:t>- В каком виде можно представить полученные </a:t>
            </a:r>
            <a:r>
              <a:rPr lang="ru-RU" b="1" dirty="0" smtClean="0">
                <a:solidFill>
                  <a:srgbClr val="FF0000"/>
                </a:solidFill>
              </a:rPr>
              <a:t>новые знания</a:t>
            </a:r>
            <a:r>
              <a:rPr lang="ru-RU" dirty="0" smtClean="0">
                <a:solidFill>
                  <a:srgbClr val="0000CC"/>
                </a:solidFill>
              </a:rPr>
              <a:t>?</a:t>
            </a:r>
          </a:p>
          <a:p>
            <a:pPr marL="45720" indent="0" algn="just">
              <a:buNone/>
            </a:pP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smtClean="0">
                <a:solidFill>
                  <a:srgbClr val="0000CC"/>
                </a:solidFill>
              </a:rPr>
              <a:t>        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2359509"/>
            <a:ext cx="832647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2.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В виде графика зависимости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" t="39142" r="5312" b="9012"/>
          <a:stretch/>
        </p:blipFill>
        <p:spPr bwMode="auto">
          <a:xfrm>
            <a:off x="336125" y="3501008"/>
            <a:ext cx="8490857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393305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Закон Ома</a:t>
            </a:r>
            <a:endParaRPr lang="ru-RU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5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712114"/>
            <a:ext cx="91136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ФРАГМЕНТ  </a:t>
            </a:r>
            <a:r>
              <a:rPr lang="ru-RU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ЧЕТВЕРТОЙ  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ГЛАВЫ ДИССЕРТАЦИИ</a:t>
            </a:r>
            <a:endParaRPr lang="ru-RU" sz="26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495" y="1844824"/>
            <a:ext cx="891281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15113" y="6492875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50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50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60672" cy="54689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РАБОТАЕМ НАД             ПЯТОЙ ГЛАВОЙ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51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9926" r="13363" b="4643"/>
          <a:stretch/>
        </p:blipFill>
        <p:spPr>
          <a:xfrm>
            <a:off x="-1" y="820"/>
            <a:ext cx="1510537" cy="161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981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Диссертация-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483" y="1556792"/>
            <a:ext cx="45783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2003" y="2492896"/>
            <a:ext cx="39545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Пятая глава диссертации </a:t>
            </a:r>
            <a:r>
              <a:rPr lang="ru-RU" dirty="0"/>
              <a:t>обычно посвящается определению </a:t>
            </a:r>
            <a:endParaRPr lang="ru-RU" dirty="0" smtClean="0"/>
          </a:p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технико-экономической  </a:t>
            </a:r>
            <a:r>
              <a:rPr lang="ru-RU" dirty="0" smtClean="0"/>
              <a:t>и</a:t>
            </a: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социальной эффективности</a:t>
            </a:r>
            <a:r>
              <a:rPr lang="ru-RU" dirty="0"/>
              <a:t> проведенных исследований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982" y="404664"/>
            <a:ext cx="859885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СТРУКТУРА ПЯТОЙ ГЛАВЫ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913" y="5301208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 smtClean="0"/>
              <a:t>Как правило, пятая глава содержит материал решения последней из задач исследования:</a:t>
            </a:r>
            <a:r>
              <a:rPr lang="ru-RU" dirty="0" smtClean="0"/>
              <a:t>  «</a:t>
            </a:r>
            <a:r>
              <a:rPr lang="ru-RU" i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Выполнить </a:t>
            </a:r>
            <a:r>
              <a:rPr lang="ru-RU" i="1" dirty="0">
                <a:solidFill>
                  <a:srgbClr val="0000CC"/>
                </a:solidFill>
                <a:latin typeface="Times New Roman"/>
                <a:ea typeface="Times New Roman"/>
              </a:rPr>
              <a:t>производственную проверку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Times New Roman"/>
              </a:rPr>
              <a:t>результатов научного исследования и </a:t>
            </a:r>
            <a:r>
              <a:rPr lang="ru-RU" i="1" dirty="0">
                <a:solidFill>
                  <a:srgbClr val="FF0000"/>
                </a:solidFill>
                <a:latin typeface="Times New Roman"/>
                <a:ea typeface="Times New Roman"/>
              </a:rPr>
              <a:t>дать им технико-экономическую </a:t>
            </a:r>
            <a:r>
              <a:rPr lang="ru-RU" i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оценку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52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4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60672" cy="54689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РАБОТАЕМ НАД             ЗАКЛЮЧЕНИЕМ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04248" y="638132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b="1" smtClean="0">
                <a:solidFill>
                  <a:srgbClr val="0000CC"/>
                </a:solidFill>
              </a:rPr>
              <a:t>53</a:t>
            </a:fld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9926" r="13363" b="4643"/>
          <a:stretch/>
        </p:blipFill>
        <p:spPr>
          <a:xfrm>
            <a:off x="-1" y="820"/>
            <a:ext cx="1510537" cy="161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586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Диссертация-Основн вывод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514437"/>
            <a:ext cx="3293717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476672"/>
            <a:ext cx="90364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ВЫВОДЫ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ДИССЕРТАЦИИ</a:t>
            </a:r>
            <a:endParaRPr lang="ru-RU" sz="3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45663" y="2013844"/>
            <a:ext cx="51845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1600" dirty="0" smtClean="0"/>
              <a:t>Следует </a:t>
            </a:r>
            <a:r>
              <a:rPr lang="ru-RU" sz="1600" dirty="0"/>
              <a:t>различать </a:t>
            </a:r>
            <a:r>
              <a:rPr lang="ru-RU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</a:t>
            </a:r>
            <a:r>
              <a:rPr lang="ru-RU" sz="1600" dirty="0"/>
              <a:t> работы и </a:t>
            </a:r>
            <a:r>
              <a:rPr lang="ru-RU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</a:t>
            </a:r>
            <a:r>
              <a:rPr lang="ru-RU" sz="1600" dirty="0" smtClean="0"/>
              <a:t>. Их приводят в заключении работы</a:t>
            </a:r>
            <a:endParaRPr lang="ru-RU" sz="1600" dirty="0"/>
          </a:p>
          <a:p>
            <a:pPr marL="342900" lvl="0" indent="-342900" algn="just">
              <a:buFont typeface="+mj-lt"/>
              <a:buAutoNum type="arabicPeriod"/>
            </a:pP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Общие </a:t>
            </a:r>
            <a:r>
              <a:rPr lang="ru-RU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 </a:t>
            </a:r>
            <a:r>
              <a:rPr lang="ru-RU" sz="1600" dirty="0"/>
              <a:t>должны отражать связь с </a:t>
            </a:r>
            <a:r>
              <a:rPr lang="ru-RU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целью и задачами диссертации</a:t>
            </a:r>
            <a:r>
              <a:rPr lang="ru-RU" sz="1600" dirty="0"/>
              <a:t>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Общие выводы</a:t>
            </a:r>
            <a:r>
              <a:rPr lang="ru-RU" sz="1600" dirty="0"/>
              <a:t> должны содержать </a:t>
            </a:r>
            <a:r>
              <a:rPr lang="ru-RU" sz="16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доказательство</a:t>
            </a:r>
            <a:r>
              <a:rPr lang="ru-RU" sz="1600" dirty="0"/>
              <a:t> того, </a:t>
            </a:r>
            <a:r>
              <a:rPr lang="ru-RU" sz="1600" dirty="0" smtClean="0"/>
              <a:t>что все поставленные в 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исследовании задачи решены</a:t>
            </a:r>
            <a:r>
              <a:rPr lang="ru-RU" sz="1600" dirty="0"/>
              <a:t>, </a:t>
            </a:r>
            <a:r>
              <a:rPr lang="ru-RU" sz="1600" dirty="0" smtClean="0"/>
              <a:t>и подтверждение - каким </a:t>
            </a:r>
            <a:r>
              <a:rPr lang="ru-RU" sz="1600" dirty="0"/>
              <a:t>образом они решены;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общих выводах </a:t>
            </a:r>
            <a:r>
              <a:rPr lang="ru-RU" sz="1600" dirty="0"/>
              <a:t>должна быть </a:t>
            </a:r>
            <a:r>
              <a:rPr lang="ru-RU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о новых знаниях</a:t>
            </a:r>
            <a:r>
              <a:rPr lang="ru-RU" sz="1600" dirty="0"/>
              <a:t>, которые получены автором во время исследования;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общих выводах </a:t>
            </a:r>
            <a:r>
              <a:rPr lang="ru-RU" sz="1600" dirty="0"/>
              <a:t>должна быть информация </a:t>
            </a:r>
            <a:r>
              <a:rPr lang="ru-RU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практической ценности результатов исследования и их эффективности</a:t>
            </a:r>
            <a:r>
              <a:rPr lang="ru-RU" sz="1600" dirty="0"/>
              <a:t>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1600" dirty="0"/>
              <a:t>Содержание </a:t>
            </a:r>
            <a:r>
              <a:rPr lang="ru-RU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общих выводов </a:t>
            </a:r>
            <a:r>
              <a:rPr lang="ru-RU" sz="1600" dirty="0"/>
              <a:t>должно быть гармонично связано с содержанием </a:t>
            </a:r>
            <a:r>
              <a:rPr lang="ru-RU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выводов по главам диссертации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796639" y="6355596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54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2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Диссертация-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176464" cy="538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6873525"/>
              </p:ext>
            </p:extLst>
          </p:nvPr>
        </p:nvGraphicFramePr>
        <p:xfrm>
          <a:off x="5004048" y="1106951"/>
          <a:ext cx="3689852" cy="570673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689852"/>
              </a:tblGrid>
              <a:tr h="200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ДИССЕРТАЦИЯ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ОГЛАВЛЕНИЕ</a:t>
                      </a:r>
                      <a:endParaRPr lang="ru-RU" sz="1000" b="1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990" marR="67990" marT="0" marB="0">
                    <a:noFill/>
                  </a:tcPr>
                </a:tc>
              </a:tr>
              <a:tr h="11443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cap="all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Введение</a:t>
                      </a:r>
                      <a:r>
                        <a:rPr lang="ru-RU" sz="1000" b="0" cap="all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000" b="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Актуальность исследования, Научная гипотеза, Цель работы, Объект исследования, Предмет исследования, Научная новизна исследования, Практическая значимость исследования, Реализация результатов работы; Апробация результатов работы, Информация о количестве публикаций, Структура и объем диссертации.</a:t>
                      </a:r>
                      <a:endParaRPr lang="ru-RU" sz="1000" b="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990" marR="67990" marT="0" marB="0">
                    <a:noFill/>
                  </a:tcPr>
                </a:tc>
              </a:tr>
              <a:tr h="12028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cap="all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00" b="1" cap="all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глава.  </a:t>
                      </a:r>
                      <a:r>
                        <a:rPr lang="ru-RU" sz="1000" b="1" cap="all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С</a:t>
                      </a: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остояние вопроса и задачи исследования</a:t>
                      </a:r>
                      <a:r>
                        <a:rPr lang="ru-RU" sz="1000" b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000" b="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990" marR="67990" marT="0" marB="0">
                    <a:noFill/>
                  </a:tcPr>
                </a:tc>
              </a:tr>
              <a:tr h="2000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Выводы по первой главе.</a:t>
                      </a:r>
                      <a:endParaRPr lang="ru-RU" sz="1000" b="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990" marR="67990" marT="0" marB="0">
                    <a:noFill/>
                  </a:tcPr>
                </a:tc>
              </a:tr>
              <a:tr h="2000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Задачи исследования.</a:t>
                      </a:r>
                      <a:endParaRPr lang="ru-RU" sz="1000" b="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990" marR="67990" marT="0" marB="0">
                    <a:noFill/>
                  </a:tcPr>
                </a:tc>
              </a:tr>
              <a:tr h="400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cap="all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00" b="1" cap="all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ГЛАВА.  </a:t>
                      </a:r>
                      <a:r>
                        <a:rPr lang="ru-RU" sz="1000" b="1" cap="none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cap="non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Методологические</a:t>
                      </a:r>
                      <a:r>
                        <a:rPr lang="ru-RU" sz="1000" b="1" cap="none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основы ………..</a:t>
                      </a:r>
                      <a:endParaRPr lang="ru-RU" sz="1000" b="1" cap="all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cap="all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                   </a:t>
                      </a:r>
                      <a:r>
                        <a:rPr lang="ru-RU" sz="1000" b="1" cap="non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Теоретические</a:t>
                      </a:r>
                      <a:r>
                        <a:rPr lang="ru-RU" sz="1000" b="1" cap="all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b="1" cap="non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основы …………….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cap="non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                   Теоретическое обоснование ………</a:t>
                      </a:r>
                      <a:endParaRPr lang="ru-RU" sz="10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0" cap="all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000" b="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одержание </a:t>
                      </a:r>
                      <a:r>
                        <a:rPr lang="ru-RU" sz="1000" b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второй главы</a:t>
                      </a:r>
                      <a:endParaRPr lang="ru-RU" sz="1000" b="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990" marR="67990" marT="0" marB="0">
                    <a:noFill/>
                  </a:tcPr>
                </a:tc>
              </a:tr>
              <a:tr h="2000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Выводы по второй главе.</a:t>
                      </a:r>
                      <a:endParaRPr lang="ru-RU" sz="1000" b="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990" marR="67990" marT="0" marB="0">
                    <a:noFill/>
                  </a:tcPr>
                </a:tc>
              </a:tr>
              <a:tr h="40004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cap="all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00" b="1" cap="all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ГЛАВА.   </a:t>
                      </a:r>
                      <a:r>
                        <a:rPr lang="ru-RU" sz="1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Методики экспериментальных исследований</a:t>
                      </a:r>
                      <a:endParaRPr lang="ru-RU" sz="10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методик и описание экспериментального оборудования</a:t>
                      </a:r>
                      <a:endParaRPr lang="ru-RU" sz="1000" b="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990" marR="67990" marT="0" marB="0">
                    <a:noFill/>
                  </a:tcPr>
                </a:tc>
              </a:tr>
              <a:tr h="2000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Выводы по третьей главе.</a:t>
                      </a:r>
                      <a:endParaRPr lang="ru-RU" sz="1000" b="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990" marR="67990" marT="0" marB="0">
                    <a:noFill/>
                  </a:tcPr>
                </a:tc>
              </a:tr>
              <a:tr h="4000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cap="all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ru-RU" sz="1000" b="1" cap="all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ГЛАВА.   </a:t>
                      </a:r>
                      <a:r>
                        <a:rPr lang="ru-RU" sz="1000" b="1" cap="non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Результаты исследования</a:t>
                      </a:r>
                      <a:endParaRPr lang="ru-RU" sz="1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четвертой главы.</a:t>
                      </a:r>
                      <a:endParaRPr lang="ru-RU" sz="1000" b="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990" marR="67990" marT="0" marB="0">
                    <a:noFill/>
                  </a:tcPr>
                </a:tc>
              </a:tr>
              <a:tr h="2000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Выводы по четвертой главе.</a:t>
                      </a:r>
                      <a:endParaRPr lang="ru-RU" sz="1000" b="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990" marR="67990" marT="0" marB="0">
                    <a:noFill/>
                  </a:tcPr>
                </a:tc>
              </a:tr>
              <a:tr h="4000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cap="all" dirty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5. </a:t>
                      </a:r>
                      <a:r>
                        <a:rPr lang="ru-RU" sz="1000" b="1" cap="all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ГЛАВА. </a:t>
                      </a:r>
                      <a:r>
                        <a:rPr lang="ru-RU" sz="1000" b="1" cap="non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Определение экономической эффективности результатов</a:t>
                      </a:r>
                      <a:r>
                        <a:rPr lang="ru-RU" sz="1000" b="1" cap="none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исследования</a:t>
                      </a:r>
                      <a:r>
                        <a:rPr lang="ru-RU" sz="1000" b="1" cap="none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 пятой главы</a:t>
                      </a:r>
                      <a:r>
                        <a:rPr lang="ru-RU" sz="1000" b="0" cap="all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0" cap="all" dirty="0" smtClean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cap="none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Выводы по пятой главе</a:t>
                      </a:r>
                      <a:endParaRPr lang="ru-RU" sz="1000" b="0" cap="all" dirty="0" smtClean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cap="all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ЗАКЛЮЧЕНИЕ</a:t>
                      </a:r>
                      <a:endParaRPr lang="ru-RU" sz="1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990" marR="67990" marT="0" marB="0">
                    <a:noFill/>
                  </a:tcPr>
                </a:tc>
              </a:tr>
              <a:tr h="2000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cap="none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Основные результаты работы и выводы.</a:t>
                      </a:r>
                      <a:endParaRPr lang="ru-RU" sz="1000" b="1" dirty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990" marR="67990" marT="0" marB="0">
                    <a:noFill/>
                  </a:tcPr>
                </a:tc>
              </a:tr>
              <a:tr h="2322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cap="none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Список источников информации</a:t>
                      </a:r>
                      <a:endParaRPr lang="ru-RU" sz="1000" b="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990" marR="67990" marT="0" marB="0">
                    <a:noFill/>
                  </a:tcPr>
                </a:tc>
              </a:tr>
              <a:tr h="2000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0" cap="none" dirty="0" smtClean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Приложения</a:t>
                      </a:r>
                      <a:endParaRPr lang="ru-RU" sz="1000" b="0" dirty="0"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7990" marR="67990" marT="0" marB="0">
                    <a:noFill/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7661" y="188639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ОБЩАЯ  СТРУКТУРА  ДИССЕРТАЦИИ</a:t>
            </a:r>
            <a:endParaRPr lang="ru-RU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10400" y="6469311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55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5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60672" cy="54689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ОРГАНИЗАЦИЯ РАБОТЫ НАД             ДИССЕРТАЦИЕЙ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56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9926" r="13363" b="4643"/>
          <a:stretch/>
        </p:blipFill>
        <p:spPr>
          <a:xfrm>
            <a:off x="-1" y="820"/>
            <a:ext cx="1510537" cy="16163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0"/>
            <a:ext cx="2695477" cy="16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981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19934" y="638132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57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04664"/>
            <a:ext cx="856895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ОРГАНИЗАЦИЯ РАБОТЫ НАД ДИССЕРТАЦИЕЙ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1962977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самого первого дня пребывания </a:t>
            </a:r>
          </a:p>
          <a:p>
            <a:pPr algn="ctr"/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аспирантуре /докторантуре/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(вместе с 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научным руководителем /консультантом/)</a:t>
            </a:r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ОБЯЗАТЕЛЬНО!:</a:t>
            </a:r>
            <a:endParaRPr lang="ru-RU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5" y="3448594"/>
            <a:ext cx="900959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>
              <a:buAutoNum type="arabicParenR"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Определитесь с тематикой диссертации </a:t>
            </a:r>
          </a:p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5" y="4274564"/>
            <a:ext cx="897359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2) Определите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цель и задачи научного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исследования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5" y="5157192"/>
            <a:ext cx="922049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3) Разработайте подробный (</a:t>
            </a:r>
            <a:r>
              <a:rPr lang="ru-RU" sz="24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формальный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</a:t>
            </a:r>
          </a:p>
          <a:p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план работы над диссертацией на весь период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49172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84797" y="6427474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58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04664"/>
            <a:ext cx="856895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ОРГАНИЗАЦИЯ РАБОТЫ НАД ДИССЕРТАЦИЕЙ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76056" y="1962977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Регулярно читай публикации по теме исследования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92609" y="3538923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Делай их подробный анализ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149" name="Picture 5" descr="https://im0-tub-ru.yandex.net/i?id=ce87e80f855cb91693b9f0491b2275c0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62977"/>
            <a:ext cx="4464496" cy="44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60604" y="4769104"/>
            <a:ext cx="344838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Ищи противоречие, отсутствие знаний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03496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ОРГАНИЗАЦИЯ РАБОТЫ НАД ДИССЕРТАЦИЕЙ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0351" y="6419734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59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19" y="1988839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БОЛЬШУЮ ЧАСТЬ ВРЕМЕНИ СУТОК ПРОВОДИ В НАУЧНОЙ ЛАБОРАТОРИИ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2742" y="4437112"/>
            <a:ext cx="447900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ДЕЛАЙ СМЕЛЫЕ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ЭКСПЕРИМЕНТЫ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6070" y="5588737"/>
            <a:ext cx="404695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НОВЫЕ ЗНАНИЯ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ПОЛУЧАЮТ ЗДЕСЬ!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2" name="Picture 4" descr="https://im0-tub-ru.yandex.net/i?id=bff9a003fd9b9743ac5836fb38deea62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070" y="1632977"/>
            <a:ext cx="3888563" cy="259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23" y="3501258"/>
            <a:ext cx="4028532" cy="302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079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25741" y="332656"/>
            <a:ext cx="8260672" cy="103942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НОВЫЕ ЗНАНИЯ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76256" y="6278129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6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1601" y="1599665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ru-RU" dirty="0" smtClean="0">
                <a:solidFill>
                  <a:srgbClr val="0000CC"/>
                </a:solidFill>
              </a:rPr>
              <a:t>- В как ом виде можно представить полученные </a:t>
            </a:r>
            <a:r>
              <a:rPr lang="ru-RU" b="1" dirty="0" smtClean="0">
                <a:solidFill>
                  <a:srgbClr val="FF0000"/>
                </a:solidFill>
              </a:rPr>
              <a:t>новые знания</a:t>
            </a:r>
            <a:r>
              <a:rPr lang="ru-RU" dirty="0" smtClean="0">
                <a:solidFill>
                  <a:srgbClr val="0000CC"/>
                </a:solidFill>
              </a:rPr>
              <a:t>?</a:t>
            </a:r>
          </a:p>
          <a:p>
            <a:pPr marL="45720" indent="0" algn="just">
              <a:buNone/>
            </a:pP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smtClean="0">
                <a:solidFill>
                  <a:srgbClr val="0000CC"/>
                </a:solidFill>
              </a:rPr>
              <a:t>        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3668" y="1933134"/>
            <a:ext cx="832647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3.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В виде Таблицы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410" name="Picture 2" descr="https://im0-tub-ru.yandex.net/i?id=ba5541cfaba096bd2b0ddd59927ef863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05282"/>
            <a:ext cx="6947857" cy="383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92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ОРГАНИЗАЦИЯ РАБОТЫ НАД ДИССЕРТАЦИЕЙ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60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2348880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Одной из главных причин, по которой молодые соискатели ученых степеней бросают работу над диссертацией является</a:t>
            </a:r>
            <a:endParaRPr lang="ru-RU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3789040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ОТСУТСТВИЕ  ВНИМАНИЯ К СОИСКАТЕЛЮ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ЕГО НАУЧНОЙ РАБОТЕ СО СТОРОНЫ НАУЧНОГО РУКОВОДИТЕЛЯ!!!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18937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ОРГАНИЗАЦИЯ РАБОТЫ НАД ДИССЕРТАЦИЕЙ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91657" y="1628800"/>
            <a:ext cx="6213376" cy="864096"/>
          </a:xfrm>
        </p:spPr>
        <p:txBody>
          <a:bodyPr>
            <a:normAutofit fontScale="62500" lnSpcReduction="20000"/>
          </a:bodyPr>
          <a:lstStyle/>
          <a:p>
            <a:pPr marL="114300" indent="0" algn="just">
              <a:buNone/>
            </a:pPr>
            <a:r>
              <a:rPr lang="ru-RU" b="1" dirty="0" smtClean="0">
                <a:solidFill>
                  <a:schemeClr val="tx1"/>
                </a:solidFill>
              </a:rPr>
              <a:t>«Привычка </a:t>
            </a:r>
            <a:r>
              <a:rPr lang="ru-RU" b="1" dirty="0">
                <a:solidFill>
                  <a:schemeClr val="tx1"/>
                </a:solidFill>
              </a:rPr>
              <a:t>к точному часу — это привычка 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</a:p>
          <a:p>
            <a:pPr marL="114300" indent="0" algn="just">
              <a:buNone/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к </a:t>
            </a:r>
            <a:r>
              <a:rPr lang="ru-RU" b="1" dirty="0">
                <a:solidFill>
                  <a:schemeClr val="tx1"/>
                </a:solidFill>
              </a:rPr>
              <a:t>точному требованию к себе», </a:t>
            </a:r>
            <a:endParaRPr lang="ru-RU" b="1" dirty="0" smtClean="0">
              <a:solidFill>
                <a:schemeClr val="tx1"/>
              </a:solidFill>
            </a:endParaRPr>
          </a:p>
          <a:p>
            <a:pPr marL="114300" indent="0" algn="r">
              <a:spcBef>
                <a:spcPts val="1200"/>
              </a:spcBef>
              <a:buNone/>
            </a:pPr>
            <a:r>
              <a:rPr lang="ru-RU" b="1" dirty="0" smtClean="0">
                <a:solidFill>
                  <a:schemeClr val="tx1"/>
                </a:solidFill>
              </a:rPr>
              <a:t>Антон Семенович Макаренко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76256" y="638749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61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55976" y="4077071"/>
            <a:ext cx="4460939" cy="24929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1)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Подробный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отчет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соискателя </a:t>
            </a:r>
            <a:r>
              <a:rPr lang="ru-RU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проделанной работе за истекшую неделю</a:t>
            </a:r>
          </a:p>
          <a:p>
            <a:endParaRPr lang="ru-RU" sz="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2)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План работ на следующую неделю</a:t>
            </a:r>
          </a:p>
          <a:p>
            <a:endParaRPr lang="ru-RU" sz="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3) 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Обсуждение проблем, мозговой штурм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060" y="2492896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Каждую неделю планерки с научным руководителем !!!</a:t>
            </a:r>
          </a:p>
          <a:p>
            <a:pPr algn="ctr"/>
            <a:r>
              <a:rPr lang="ru-RU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                                                                </a:t>
            </a:r>
            <a:r>
              <a:rPr lang="ru-RU" sz="1600" b="1" spc="50" dirty="0" smtClean="0">
                <a:ln w="11430"/>
              </a:rPr>
              <a:t>(день недели, время)</a:t>
            </a:r>
            <a:r>
              <a:rPr lang="ru-RU" sz="2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2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41431"/>
            <a:ext cx="4497016" cy="321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9080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ОРГАНИЗАЦИЯ РАБОТЫ НАД ДИССЕРТАЦИЕЙ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55045" y="630708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62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200" y="3666845"/>
            <a:ext cx="4248472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Что ты сделал для НАУКИ 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сегодня?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654" y="1988840"/>
            <a:ext cx="8424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Вечером, перед тем как заснуть</a:t>
            </a:r>
            <a:r>
              <a:rPr lang="ru-RU" sz="2000" b="1" dirty="0">
                <a:solidFill>
                  <a:srgbClr val="FF0000"/>
                </a:solidFill>
              </a:rPr>
              <a:t>, </a:t>
            </a:r>
            <a:r>
              <a:rPr lang="ru-RU" sz="2000" b="1" dirty="0" smtClean="0">
                <a:solidFill>
                  <a:srgbClr val="FF0000"/>
                </a:solidFill>
              </a:rPr>
              <a:t>ответь </a:t>
            </a:r>
            <a:r>
              <a:rPr lang="ru-RU" sz="2000" b="1" dirty="0" smtClean="0">
                <a:solidFill>
                  <a:srgbClr val="FF0000"/>
                </a:solidFill>
              </a:rPr>
              <a:t>на </a:t>
            </a:r>
            <a:r>
              <a:rPr lang="ru-RU" sz="2000" b="1" dirty="0" smtClean="0">
                <a:solidFill>
                  <a:srgbClr val="FF0000"/>
                </a:solidFill>
              </a:rPr>
              <a:t>вопрос: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828" y="2780928"/>
            <a:ext cx="3526160" cy="352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0794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ОРГАНИЗАЦИЯ РАБОТЫ НАД ДИССЕРТАЦИЕЙ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2682" y="638132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63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888" y="310263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 забывайте: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6685" y="1844824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Чаще публикуйте </a:t>
            </a:r>
            <a:r>
              <a:rPr lang="ru-RU" sz="2000" b="1" dirty="0">
                <a:solidFill>
                  <a:srgbClr val="FF0000"/>
                </a:solidFill>
              </a:rPr>
              <a:t>п</a:t>
            </a:r>
            <a:r>
              <a:rPr lang="ru-RU" sz="2000" b="1" dirty="0" smtClean="0">
                <a:solidFill>
                  <a:srgbClr val="FF0000"/>
                </a:solidFill>
              </a:rPr>
              <a:t>олученные результаты научного исследования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144" y="2780928"/>
            <a:ext cx="3637566" cy="338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6200" y="3861048"/>
            <a:ext cx="4597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</a:rPr>
              <a:t>Основные научные результаты диссертации должны быть опубликованы в рецензируемых научных изданиях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7624" y="5416786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П. №11 Положения о присуждении</a:t>
            </a:r>
          </a:p>
          <a:p>
            <a:r>
              <a:rPr lang="ru-RU" sz="1600" b="1" i="1" dirty="0"/>
              <a:t> </a:t>
            </a:r>
            <a:r>
              <a:rPr lang="ru-RU" sz="1600" b="1" i="1" dirty="0" smtClean="0"/>
              <a:t>         ученых степеней</a:t>
            </a:r>
            <a:endParaRPr 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21334376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ОРГАНИЗАЦИЯ РАБОТЫ НАД ДИССЕРТАЦИЕЙ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97191" y="6432287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64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pic>
        <p:nvPicPr>
          <p:cNvPr id="4098" name="Picture 2" descr="https://im0-tub-ru.yandex.net/i?id=8a5f0d620784f885da7f3d2f51c7e2ed-l&amp;n=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8" t="6884" r="16864"/>
          <a:stretch/>
        </p:blipFill>
        <p:spPr bwMode="auto">
          <a:xfrm>
            <a:off x="251520" y="1916832"/>
            <a:ext cx="1580605" cy="429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91785"/>
            <a:ext cx="3090639" cy="309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23728" y="1916832"/>
            <a:ext cx="676304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ПИШЕМ  ДИССЕРТАЦИЮ</a:t>
            </a:r>
            <a:endParaRPr lang="ru-RU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10563" y="2618395"/>
            <a:ext cx="3528392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Аспирант: </a:t>
            </a:r>
          </a:p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— Я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все приму -</a:t>
            </a:r>
            <a:b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Ссылку, каторгу, Тюрьму,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 желательно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В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июле,</a:t>
            </a:r>
            <a:b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 желательно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 В</a:t>
            </a: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 Крыму.</a:t>
            </a:r>
          </a:p>
          <a:p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7784" y="5838771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Пародия на  </a:t>
            </a:r>
            <a:r>
              <a:rPr lang="ru-RU" b="1" dirty="0" err="1" smtClean="0"/>
              <a:t>Л.Филатова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716080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ОРГАНИЗАЦИЯ РАБОТЫ НАД ДИССЕРТАЦИЕЙ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61584" y="6328011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65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988840"/>
            <a:ext cx="864095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ПИШЕМ  ДИССЕРТАЦИЮ </a:t>
            </a:r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летом, на </a:t>
            </a:r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берегу БАЙКАЛА</a:t>
            </a:r>
            <a:endParaRPr lang="ru-RU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3" name="Picture 3" descr="F:\Фото\Байкал\Лето\Лето-2011\IMG_7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24944"/>
            <a:ext cx="2155077" cy="143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Фото\Байкал\Лето\Лето-2012\IMG_81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343" y="2924944"/>
            <a:ext cx="2160240" cy="144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Фото\Байкал\Лето\Лето-2015\Луа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733453" y="4434041"/>
            <a:ext cx="2159026" cy="143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:\Фото\Байкал\Лето\Лето-2007\IMG_31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34041"/>
            <a:ext cx="2160240" cy="143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F:\Фото\Друзья\DSC030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63" y="2924944"/>
            <a:ext cx="4124243" cy="294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602128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2 месяца вместе  </a:t>
            </a:r>
            <a:r>
              <a:rPr lang="ru-RU" b="1" dirty="0" smtClean="0">
                <a:solidFill>
                  <a:srgbClr val="FF0000"/>
                </a:solidFill>
              </a:rPr>
              <a:t>с  научным  руководителем 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/научным  консультантом/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3443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ОРГАНИЗАЦИЯ РАБОТЫ НАД ДИССЕРТАЦИЕЙ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61584" y="6328011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66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988840"/>
            <a:ext cx="864095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ПИШЕМ  ДИССЕРТАЦИЮ </a:t>
            </a:r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летом, на </a:t>
            </a:r>
            <a:r>
              <a:rPr lang="ru-RU" sz="2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берегу БАЙКАЛА</a:t>
            </a:r>
            <a:endParaRPr lang="ru-RU" sz="2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3150" y="6039283"/>
            <a:ext cx="7809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2 месяца вместе </a:t>
            </a:r>
            <a:r>
              <a:rPr lang="ru-RU" b="1" dirty="0" smtClean="0">
                <a:solidFill>
                  <a:srgbClr val="FF0000"/>
                </a:solidFill>
              </a:rPr>
              <a:t>с </a:t>
            </a:r>
            <a:r>
              <a:rPr lang="ru-RU" b="1" dirty="0" smtClean="0">
                <a:solidFill>
                  <a:srgbClr val="FF0000"/>
                </a:solidFill>
              </a:rPr>
              <a:t>научным руководителем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"/>
          <a:stretch/>
        </p:blipFill>
        <p:spPr>
          <a:xfrm>
            <a:off x="107503" y="2924944"/>
            <a:ext cx="2753311" cy="2736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69" y="2924944"/>
            <a:ext cx="3198689" cy="2736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00" y="2924944"/>
            <a:ext cx="269224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198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41663" y="476672"/>
            <a:ext cx="8260672" cy="103942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ЗАШИТА  ДИССЕРТАЦИИ 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35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67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pic>
        <p:nvPicPr>
          <p:cNvPr id="12291" name="Picture 3" descr="F:\Фото\Диссовет\DSCF29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355810" cy="467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59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903" y="2996952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08047"/>
            <a:ext cx="4063629" cy="244995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06085" y="6466709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mtClean="0"/>
              <a:t>68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t="9926" r="13363" b="4643"/>
          <a:stretch/>
        </p:blipFill>
        <p:spPr>
          <a:xfrm>
            <a:off x="-1" y="820"/>
            <a:ext cx="2598137" cy="278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ПИШЕМ  ДИССЕРТАЦИЮ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69</a:t>
            </a:fld>
            <a:endParaRPr lang="ru-RU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5" y="2348880"/>
            <a:ext cx="6131403" cy="388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744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25741" y="404664"/>
            <a:ext cx="8260672" cy="103942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НОВЫЕ ЗНАНИЯ</a:t>
            </a:r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36946" y="6284680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7</a:t>
            </a:fld>
            <a:endParaRPr lang="ru-RU" sz="2000" b="1" dirty="0">
              <a:solidFill>
                <a:srgbClr val="0000C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1601" y="1599665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ru-RU" dirty="0" smtClean="0">
                <a:solidFill>
                  <a:srgbClr val="0000CC"/>
                </a:solidFill>
              </a:rPr>
              <a:t>- В каком виде можно представить полученные </a:t>
            </a:r>
            <a:r>
              <a:rPr lang="ru-RU" b="1" dirty="0" smtClean="0">
                <a:solidFill>
                  <a:srgbClr val="FF0000"/>
                </a:solidFill>
              </a:rPr>
              <a:t>новые знания</a:t>
            </a:r>
            <a:r>
              <a:rPr lang="ru-RU" dirty="0" smtClean="0">
                <a:solidFill>
                  <a:srgbClr val="0000CC"/>
                </a:solidFill>
              </a:rPr>
              <a:t>?</a:t>
            </a:r>
          </a:p>
          <a:p>
            <a:pPr marL="45720" indent="0" algn="just">
              <a:buNone/>
            </a:pP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smtClean="0">
                <a:solidFill>
                  <a:srgbClr val="0000CC"/>
                </a:solidFill>
              </a:rPr>
              <a:t>           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1601" y="2245996"/>
            <a:ext cx="832647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4. 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виде Научного положения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34" b="4130"/>
          <a:stretch/>
        </p:blipFill>
        <p:spPr bwMode="auto">
          <a:xfrm>
            <a:off x="3735531" y="3981442"/>
            <a:ext cx="5235015" cy="20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131" y="3503780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</a:rPr>
              <a:t>ПОЛОЖЕНИЕ – это утверждение, законченная мысль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4651361"/>
            <a:ext cx="36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</a:rPr>
              <a:t>НАУЧНОЕ  ПОЛОЖЕНИЕ </a:t>
            </a:r>
            <a:r>
              <a:rPr lang="ru-RU" b="1" dirty="0">
                <a:solidFill>
                  <a:srgbClr val="FF0000"/>
                </a:solidFill>
              </a:rPr>
              <a:t>– это </a:t>
            </a:r>
            <a:r>
              <a:rPr lang="ru-RU" b="1" dirty="0" smtClean="0">
                <a:solidFill>
                  <a:srgbClr val="FF0000"/>
                </a:solidFill>
              </a:rPr>
              <a:t>научно обоснованное утверждение или научно обоснованная </a:t>
            </a:r>
            <a:r>
              <a:rPr lang="ru-RU" b="1" dirty="0">
                <a:solidFill>
                  <a:srgbClr val="FF0000"/>
                </a:solidFill>
              </a:rPr>
              <a:t>законченная мысль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932040" y="346725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</a:rPr>
              <a:t>Примеры:</a:t>
            </a:r>
            <a:endParaRPr lang="ru-RU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8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504" y="6428075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http://vak.ed.gov.ru/help_desk</a:t>
            </a:r>
            <a:endParaRPr lang="ru-RU" sz="1600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0466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Документы, регламентирующие процедуру присуждения ученых степене</a:t>
            </a:r>
            <a:r>
              <a:rPr lang="ru-RU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</a:t>
            </a:r>
            <a:r>
              <a:rPr lang="ru-RU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РФ</a:t>
            </a:r>
            <a:endParaRPr lang="ru-RU" sz="2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907704" y="1745813"/>
            <a:ext cx="6912768" cy="4662517"/>
          </a:xfrm>
        </p:spPr>
        <p:txBody>
          <a:bodyPr>
            <a:normAutofit fontScale="25000" lnSpcReduction="20000"/>
          </a:bodyPr>
          <a:lstStyle/>
          <a:p>
            <a:pPr marL="45720" indent="0">
              <a:buNone/>
            </a:pPr>
            <a:r>
              <a:rPr lang="ru-RU" sz="4000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                   Утверждена</a:t>
            </a:r>
            <a:endParaRPr lang="ru-RU" sz="40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ru-RU" sz="4000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     Приказом </a:t>
            </a:r>
            <a:r>
              <a:rPr lang="ru-RU" sz="4000" dirty="0">
                <a:solidFill>
                  <a:schemeClr val="tx1"/>
                </a:solidFill>
              </a:rPr>
              <a:t>Министерства</a:t>
            </a:r>
          </a:p>
          <a:p>
            <a:pPr marL="45720" indent="0">
              <a:buNone/>
            </a:pPr>
            <a:r>
              <a:rPr lang="ru-RU" sz="4000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          образования </a:t>
            </a:r>
            <a:r>
              <a:rPr lang="ru-RU" sz="4000" dirty="0">
                <a:solidFill>
                  <a:schemeClr val="tx1"/>
                </a:solidFill>
              </a:rPr>
              <a:t>и науки</a:t>
            </a:r>
          </a:p>
          <a:p>
            <a:pPr marL="45720" indent="0">
              <a:buNone/>
            </a:pPr>
            <a:r>
              <a:rPr lang="ru-RU" sz="4000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      Российской Федерации</a:t>
            </a:r>
          </a:p>
          <a:p>
            <a:pPr marL="45720" indent="0">
              <a:buNone/>
            </a:pPr>
            <a:r>
              <a:rPr lang="ru-RU" sz="4000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      от </a:t>
            </a:r>
            <a:r>
              <a:rPr lang="ru-RU" sz="4000" dirty="0">
                <a:solidFill>
                  <a:schemeClr val="tx1"/>
                </a:solidFill>
              </a:rPr>
              <a:t>25 февраля 2009 г. N 59</a:t>
            </a:r>
          </a:p>
          <a:p>
            <a:pPr marL="45720" indent="0">
              <a:buNone/>
            </a:pPr>
            <a:endParaRPr lang="ru-RU" sz="800" dirty="0"/>
          </a:p>
          <a:p>
            <a:pPr marL="45720" indent="0">
              <a:buNone/>
            </a:pPr>
            <a:r>
              <a:rPr lang="ru-RU" sz="8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8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НОМЕНКЛАТУРА</a:t>
            </a:r>
            <a:endParaRPr lang="ru-RU" sz="8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spcAft>
                <a:spcPts val="600"/>
              </a:spcAft>
              <a:buNone/>
            </a:pPr>
            <a:r>
              <a:rPr lang="ru-RU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r>
              <a:rPr lang="ru-RU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СПЕЦИАЛЬНОСТЕЙ </a:t>
            </a:r>
            <a:r>
              <a:rPr lang="ru-RU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НАУЧНЫХ </a:t>
            </a:r>
            <a:r>
              <a:rPr lang="ru-RU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РАБОТНИКОВ</a:t>
            </a:r>
          </a:p>
          <a:p>
            <a:pPr marL="45720" indent="0">
              <a:spcAft>
                <a:spcPts val="600"/>
              </a:spcAft>
              <a:buNone/>
            </a:pP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4800" dirty="0" smtClean="0">
                <a:solidFill>
                  <a:schemeClr val="tx1"/>
                </a:solidFill>
              </a:rPr>
              <a:t>(в  редакции  Приказа  </a:t>
            </a:r>
            <a:r>
              <a:rPr lang="ru-RU" sz="4800" dirty="0" err="1" smtClean="0">
                <a:solidFill>
                  <a:schemeClr val="tx1"/>
                </a:solidFill>
              </a:rPr>
              <a:t>Минобрнауки</a:t>
            </a:r>
            <a:r>
              <a:rPr lang="ru-RU" sz="4800" dirty="0" smtClean="0">
                <a:solidFill>
                  <a:schemeClr val="tx1"/>
                </a:solidFill>
              </a:rPr>
              <a:t>   РФ </a:t>
            </a:r>
            <a:r>
              <a:rPr lang="ru-RU" sz="4800" dirty="0">
                <a:solidFill>
                  <a:schemeClr val="tx1"/>
                </a:solidFill>
              </a:rPr>
              <a:t>от 11.08.2009 </a:t>
            </a:r>
            <a:r>
              <a:rPr lang="ru-RU" sz="4800" dirty="0" smtClean="0">
                <a:solidFill>
                  <a:schemeClr val="tx1"/>
                </a:solidFill>
              </a:rPr>
              <a:t> № </a:t>
            </a:r>
            <a:r>
              <a:rPr lang="ru-RU" sz="4800" dirty="0">
                <a:solidFill>
                  <a:schemeClr val="tx1"/>
                </a:solidFill>
              </a:rPr>
              <a:t>294</a:t>
            </a:r>
            <a:r>
              <a:rPr lang="ru-RU" sz="4800" dirty="0" smtClean="0">
                <a:solidFill>
                  <a:schemeClr val="tx1"/>
                </a:solidFill>
              </a:rPr>
              <a:t>, от </a:t>
            </a:r>
            <a:r>
              <a:rPr lang="ru-RU" sz="4800" dirty="0">
                <a:solidFill>
                  <a:schemeClr val="tx1"/>
                </a:solidFill>
              </a:rPr>
              <a:t>10.01.2012 </a:t>
            </a:r>
            <a:r>
              <a:rPr lang="ru-RU" sz="4800" dirty="0" smtClean="0">
                <a:solidFill>
                  <a:schemeClr val="tx1"/>
                </a:solidFill>
              </a:rPr>
              <a:t>№ </a:t>
            </a:r>
            <a:r>
              <a:rPr lang="ru-RU" sz="4800" dirty="0">
                <a:solidFill>
                  <a:schemeClr val="tx1"/>
                </a:solidFill>
              </a:rPr>
              <a:t>5)</a:t>
            </a:r>
          </a:p>
          <a:p>
            <a:pPr marL="45720" indent="0">
              <a:buNone/>
            </a:pPr>
            <a:r>
              <a:rPr lang="ru-RU" dirty="0"/>
              <a:t> </a:t>
            </a:r>
          </a:p>
          <a:p>
            <a:pPr marL="45720" indent="0">
              <a:buNone/>
            </a:pPr>
            <a:r>
              <a:rPr lang="ru-RU" sz="4000" dirty="0" smtClean="0"/>
              <a:t> </a:t>
            </a:r>
          </a:p>
          <a:p>
            <a:pPr marL="45720" indent="0">
              <a:buNone/>
            </a:pPr>
            <a:r>
              <a:rPr lang="ru-RU" sz="4000" dirty="0" smtClean="0"/>
              <a:t> </a:t>
            </a:r>
            <a:r>
              <a:rPr lang="ru-RU" sz="2400" dirty="0" smtClean="0"/>
              <a:t>     </a:t>
            </a:r>
            <a:endParaRPr lang="ru-RU" sz="4000" dirty="0"/>
          </a:p>
          <a:p>
            <a:pPr marL="45720" indent="0">
              <a:buNone/>
            </a:pPr>
            <a:r>
              <a:rPr lang="ru-RU" sz="4000" dirty="0" smtClean="0"/>
              <a:t>          </a:t>
            </a:r>
            <a:r>
              <a:rPr lang="ru-RU" sz="4000" b="1" dirty="0" smtClean="0">
                <a:solidFill>
                  <a:srgbClr val="0000CC"/>
                </a:solidFill>
              </a:rPr>
              <a:t>Шифр                         </a:t>
            </a:r>
            <a:r>
              <a:rPr lang="ru-RU" sz="4000" b="1" dirty="0">
                <a:solidFill>
                  <a:srgbClr val="0000CC"/>
                </a:solidFill>
              </a:rPr>
              <a:t>Отрасль науки, группа специальностей</a:t>
            </a:r>
            <a:r>
              <a:rPr lang="ru-RU" sz="4000" b="1" dirty="0" smtClean="0">
                <a:solidFill>
                  <a:srgbClr val="0000CC"/>
                </a:solidFill>
              </a:rPr>
              <a:t>,                         </a:t>
            </a:r>
            <a:r>
              <a:rPr lang="ru-RU" sz="4000" b="1" dirty="0">
                <a:solidFill>
                  <a:srgbClr val="0000CC"/>
                </a:solidFill>
              </a:rPr>
              <a:t>Отрасли науки,    </a:t>
            </a:r>
            <a:r>
              <a:rPr lang="ru-RU" sz="4000" b="1" dirty="0" smtClean="0">
                <a:solidFill>
                  <a:srgbClr val="0000CC"/>
                </a:solidFill>
              </a:rPr>
              <a:t>                        </a:t>
            </a:r>
            <a:endParaRPr lang="ru-RU" sz="4000" b="1" dirty="0">
              <a:solidFill>
                <a:srgbClr val="0000CC"/>
              </a:solidFill>
            </a:endParaRPr>
          </a:p>
          <a:p>
            <a:pPr marL="45720" indent="0">
              <a:buNone/>
            </a:pPr>
            <a:r>
              <a:rPr lang="ru-RU" sz="4000" b="1" dirty="0" smtClean="0">
                <a:solidFill>
                  <a:srgbClr val="0000CC"/>
                </a:solidFill>
              </a:rPr>
              <a:t>                  </a:t>
            </a:r>
            <a:r>
              <a:rPr lang="ru-RU" sz="3200" b="1" dirty="0" smtClean="0">
                <a:solidFill>
                  <a:srgbClr val="0000CC"/>
                </a:solidFill>
              </a:rPr>
              <a:t>   </a:t>
            </a:r>
            <a:r>
              <a:rPr lang="ru-RU" sz="4000" b="1" dirty="0" smtClean="0">
                <a:solidFill>
                  <a:srgbClr val="0000CC"/>
                </a:solidFill>
              </a:rPr>
              <a:t>                                           специальность                                            по </a:t>
            </a:r>
            <a:r>
              <a:rPr lang="ru-RU" sz="4000" b="1" dirty="0">
                <a:solidFill>
                  <a:srgbClr val="0000CC"/>
                </a:solidFill>
              </a:rPr>
              <a:t>которым </a:t>
            </a:r>
            <a:r>
              <a:rPr lang="ru-RU" sz="4000" b="1" dirty="0" smtClean="0">
                <a:solidFill>
                  <a:srgbClr val="0000CC"/>
                </a:solidFill>
              </a:rPr>
              <a:t>присуждается             </a:t>
            </a:r>
            <a:endParaRPr lang="ru-RU" sz="4000" b="1" dirty="0">
              <a:solidFill>
                <a:srgbClr val="0000CC"/>
              </a:solidFill>
            </a:endParaRPr>
          </a:p>
          <a:p>
            <a:pPr marL="45720" indent="0">
              <a:buNone/>
            </a:pPr>
            <a:r>
              <a:rPr lang="ru-RU" sz="4000" b="1" dirty="0" smtClean="0">
                <a:solidFill>
                  <a:srgbClr val="0000CC"/>
                </a:solidFill>
              </a:rPr>
              <a:t>                   </a:t>
            </a:r>
            <a:r>
              <a:rPr lang="ru-RU" sz="3200" b="1" dirty="0" smtClean="0">
                <a:solidFill>
                  <a:srgbClr val="0000CC"/>
                </a:solidFill>
              </a:rPr>
              <a:t>   </a:t>
            </a:r>
            <a:r>
              <a:rPr lang="ru-RU" sz="4000" b="1" dirty="0" smtClean="0">
                <a:solidFill>
                  <a:srgbClr val="0000CC"/>
                </a:solidFill>
              </a:rPr>
              <a:t>                                                                                                                              </a:t>
            </a:r>
            <a:r>
              <a:rPr lang="ru-RU" sz="4000" b="1" dirty="0">
                <a:solidFill>
                  <a:srgbClr val="0000CC"/>
                </a:solidFill>
              </a:rPr>
              <a:t>ученая степень     </a:t>
            </a:r>
            <a:r>
              <a:rPr lang="ru-RU" sz="4000" b="1" dirty="0" smtClean="0">
                <a:solidFill>
                  <a:srgbClr val="0000CC"/>
                </a:solidFill>
              </a:rPr>
              <a:t>                 </a:t>
            </a:r>
            <a:r>
              <a:rPr lang="ru-RU" sz="3200" b="1" dirty="0" smtClean="0">
                <a:solidFill>
                  <a:srgbClr val="0000CC"/>
                </a:solidFill>
              </a:rPr>
              <a:t>   </a:t>
            </a:r>
            <a:r>
              <a:rPr lang="ru-RU" sz="4000" b="1" dirty="0" smtClean="0">
                <a:solidFill>
                  <a:srgbClr val="0000CC"/>
                </a:solidFill>
              </a:rPr>
              <a:t>     </a:t>
            </a:r>
            <a:endParaRPr lang="ru-RU" sz="4000" b="1" dirty="0">
              <a:solidFill>
                <a:srgbClr val="0000CC"/>
              </a:solidFill>
            </a:endParaRPr>
          </a:p>
          <a:p>
            <a:pPr marL="45720" indent="0">
              <a:buNone/>
            </a:pPr>
            <a:r>
              <a:rPr lang="ru-RU" sz="4000" dirty="0" smtClean="0">
                <a:solidFill>
                  <a:srgbClr val="0000CC"/>
                </a:solidFill>
              </a:rPr>
              <a:t>    </a:t>
            </a:r>
            <a:endParaRPr lang="ru-RU" sz="4000" dirty="0">
              <a:solidFill>
                <a:srgbClr val="0000CC"/>
              </a:solidFill>
            </a:endParaRPr>
          </a:p>
          <a:p>
            <a:pPr marL="45720" indent="0">
              <a:buNone/>
            </a:pPr>
            <a:r>
              <a:rPr lang="ru-RU" sz="3200" dirty="0" smtClean="0">
                <a:solidFill>
                  <a:srgbClr val="0000CC"/>
                </a:solidFill>
              </a:rPr>
              <a:t>     </a:t>
            </a:r>
            <a:r>
              <a:rPr lang="ru-RU" sz="4000" dirty="0" smtClean="0">
                <a:solidFill>
                  <a:srgbClr val="0000CC"/>
                </a:solidFill>
              </a:rPr>
              <a:t>    </a:t>
            </a:r>
            <a:r>
              <a:rPr lang="ru-RU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solidFill>
                  <a:srgbClr val="0000CC"/>
                </a:solidFill>
              </a:rPr>
              <a:t>05.00.00  </a:t>
            </a:r>
            <a:r>
              <a:rPr lang="ru-RU" sz="4000" dirty="0" smtClean="0">
                <a:solidFill>
                  <a:srgbClr val="0000CC"/>
                </a:solidFill>
              </a:rPr>
              <a:t>                                 </a:t>
            </a:r>
            <a:r>
              <a:rPr lang="ru-RU" sz="4000" b="1" dirty="0" smtClean="0">
                <a:solidFill>
                  <a:srgbClr val="0000CC"/>
                </a:solidFill>
              </a:rPr>
              <a:t>ТЕХНИЧЕСКИЕ </a:t>
            </a:r>
            <a:r>
              <a:rPr lang="ru-RU" sz="4000" b="1" dirty="0">
                <a:solidFill>
                  <a:srgbClr val="0000CC"/>
                </a:solidFill>
              </a:rPr>
              <a:t>НАУКИ</a:t>
            </a:r>
            <a:r>
              <a:rPr lang="ru-RU" sz="4000" dirty="0">
                <a:solidFill>
                  <a:srgbClr val="0000CC"/>
                </a:solidFill>
              </a:rPr>
              <a:t>          </a:t>
            </a:r>
            <a:r>
              <a:rPr lang="ru-RU" sz="4000" dirty="0" smtClean="0">
                <a:solidFill>
                  <a:srgbClr val="0000CC"/>
                </a:solidFill>
              </a:rPr>
              <a:t>                                                                                               </a:t>
            </a:r>
            <a:r>
              <a:rPr lang="ru-RU" sz="3200" dirty="0" smtClean="0">
                <a:solidFill>
                  <a:srgbClr val="0000CC"/>
                </a:solidFill>
              </a:rPr>
              <a:t>          </a:t>
            </a:r>
            <a:r>
              <a:rPr lang="ru-RU" sz="4000" dirty="0" smtClean="0">
                <a:solidFill>
                  <a:srgbClr val="0000CC"/>
                </a:solidFill>
              </a:rPr>
              <a:t>    </a:t>
            </a:r>
          </a:p>
          <a:p>
            <a:pPr marL="45720" indent="0">
              <a:buNone/>
            </a:pPr>
            <a:endParaRPr lang="ru-RU" sz="4000" dirty="0">
              <a:solidFill>
                <a:srgbClr val="0000CC"/>
              </a:solidFill>
            </a:endParaRPr>
          </a:p>
          <a:p>
            <a:pPr marL="45720" indent="0">
              <a:buNone/>
            </a:pPr>
            <a:r>
              <a:rPr lang="ru-RU" sz="2600" dirty="0" smtClean="0">
                <a:solidFill>
                  <a:srgbClr val="0000CC"/>
                </a:solidFill>
              </a:rPr>
              <a:t>      </a:t>
            </a:r>
            <a:r>
              <a:rPr lang="ru-RU" sz="4000" dirty="0" smtClean="0">
                <a:solidFill>
                  <a:srgbClr val="0000CC"/>
                </a:solidFill>
              </a:rPr>
              <a:t>    </a:t>
            </a:r>
            <a:r>
              <a:rPr lang="ru-RU" sz="4000" b="1" dirty="0" smtClean="0">
                <a:solidFill>
                  <a:srgbClr val="0000CC"/>
                </a:solidFill>
              </a:rPr>
              <a:t> 05.22.00                                         Транспорт</a:t>
            </a:r>
            <a:r>
              <a:rPr lang="ru-RU" sz="4000" dirty="0" smtClean="0">
                <a:solidFill>
                  <a:srgbClr val="0000CC"/>
                </a:solidFill>
              </a:rPr>
              <a:t>                                                                                                                                 </a:t>
            </a:r>
            <a:endParaRPr lang="ru-RU" sz="4000" dirty="0">
              <a:solidFill>
                <a:srgbClr val="0000CC"/>
              </a:solidFill>
            </a:endParaRPr>
          </a:p>
          <a:p>
            <a:pPr marL="45720" indent="0">
              <a:buNone/>
            </a:pPr>
            <a:r>
              <a:rPr lang="ru-RU" sz="3200" dirty="0" smtClean="0">
                <a:solidFill>
                  <a:srgbClr val="0000CC"/>
                </a:solidFill>
              </a:rPr>
              <a:t>   </a:t>
            </a:r>
            <a:r>
              <a:rPr lang="ru-RU" sz="4000" dirty="0" smtClean="0">
                <a:solidFill>
                  <a:srgbClr val="0000CC"/>
                </a:solidFill>
              </a:rPr>
              <a:t>  </a:t>
            </a:r>
            <a:r>
              <a:rPr lang="ru-RU" sz="4000" dirty="0">
                <a:solidFill>
                  <a:srgbClr val="0000CC"/>
                </a:solidFill>
              </a:rPr>
              <a:t> </a:t>
            </a:r>
            <a:r>
              <a:rPr lang="ru-RU" sz="4000" dirty="0" smtClean="0">
                <a:solidFill>
                  <a:srgbClr val="0000CC"/>
                </a:solidFill>
              </a:rPr>
              <a:t> ─────────────────────────────────────────────────────────────────────</a:t>
            </a:r>
            <a:endParaRPr lang="ru-RU" sz="4000" dirty="0">
              <a:solidFill>
                <a:srgbClr val="0000CC"/>
              </a:solidFill>
            </a:endParaRPr>
          </a:p>
          <a:p>
            <a:pPr marL="45720" indent="0">
              <a:buNone/>
            </a:pPr>
            <a:r>
              <a:rPr lang="ru-RU" sz="4000" dirty="0" smtClean="0">
                <a:solidFill>
                  <a:srgbClr val="0000CC"/>
                </a:solidFill>
              </a:rPr>
              <a:t>  </a:t>
            </a:r>
            <a:r>
              <a:rPr lang="ru-RU" sz="3200" dirty="0" smtClean="0">
                <a:solidFill>
                  <a:srgbClr val="0000CC"/>
                </a:solidFill>
              </a:rPr>
              <a:t>   </a:t>
            </a:r>
            <a:r>
              <a:rPr lang="ru-RU" sz="4000" dirty="0" smtClean="0">
                <a:solidFill>
                  <a:srgbClr val="0000CC"/>
                </a:solidFill>
              </a:rPr>
              <a:t>     </a:t>
            </a:r>
            <a:r>
              <a:rPr lang="ru-RU" sz="4000" b="1" dirty="0" smtClean="0">
                <a:solidFill>
                  <a:srgbClr val="0000CC"/>
                </a:solidFill>
              </a:rPr>
              <a:t>05.22.01 </a:t>
            </a:r>
            <a:r>
              <a:rPr lang="ru-RU" sz="3600" dirty="0" smtClean="0">
                <a:solidFill>
                  <a:srgbClr val="0000CC"/>
                </a:solidFill>
              </a:rPr>
              <a:t>                          </a:t>
            </a:r>
            <a:r>
              <a:rPr lang="ru-RU" sz="4000" dirty="0" smtClean="0">
                <a:solidFill>
                  <a:srgbClr val="0000CC"/>
                </a:solidFill>
              </a:rPr>
              <a:t>Транспортные </a:t>
            </a:r>
            <a:r>
              <a:rPr lang="ru-RU" sz="4000" dirty="0">
                <a:solidFill>
                  <a:srgbClr val="0000CC"/>
                </a:solidFill>
              </a:rPr>
              <a:t>и транспортно-            </a:t>
            </a:r>
            <a:r>
              <a:rPr lang="ru-RU" sz="4000" dirty="0" smtClean="0">
                <a:solidFill>
                  <a:srgbClr val="0000CC"/>
                </a:solidFill>
              </a:rPr>
              <a:t>                                 Технические                               </a:t>
            </a:r>
            <a:r>
              <a:rPr lang="ru-RU" sz="3200" dirty="0" smtClean="0">
                <a:solidFill>
                  <a:srgbClr val="0000CC"/>
                </a:solidFill>
              </a:rPr>
              <a:t>  </a:t>
            </a:r>
            <a:r>
              <a:rPr lang="ru-RU" sz="4000" dirty="0" smtClean="0">
                <a:solidFill>
                  <a:srgbClr val="0000CC"/>
                </a:solidFill>
              </a:rPr>
              <a:t> </a:t>
            </a:r>
            <a:endParaRPr lang="ru-RU" sz="4000" dirty="0">
              <a:solidFill>
                <a:srgbClr val="0000CC"/>
              </a:solidFill>
            </a:endParaRPr>
          </a:p>
          <a:p>
            <a:pPr marL="45720" indent="0">
              <a:buNone/>
            </a:pPr>
            <a:r>
              <a:rPr lang="ru-RU" sz="4000" dirty="0" smtClean="0">
                <a:solidFill>
                  <a:srgbClr val="0000CC"/>
                </a:solidFill>
              </a:rPr>
              <a:t> </a:t>
            </a:r>
            <a:r>
              <a:rPr lang="ru-RU" sz="3200" dirty="0" smtClean="0">
                <a:solidFill>
                  <a:srgbClr val="0000CC"/>
                </a:solidFill>
              </a:rPr>
              <a:t>   </a:t>
            </a:r>
            <a:r>
              <a:rPr lang="ru-RU" sz="4000" dirty="0" smtClean="0">
                <a:solidFill>
                  <a:srgbClr val="0000CC"/>
                </a:solidFill>
              </a:rPr>
              <a:t>                  </a:t>
            </a:r>
            <a:r>
              <a:rPr lang="ru-RU" sz="3200" dirty="0" smtClean="0">
                <a:solidFill>
                  <a:srgbClr val="0000CC"/>
                </a:solidFill>
              </a:rPr>
              <a:t> </a:t>
            </a:r>
            <a:r>
              <a:rPr lang="ru-RU" sz="1600" dirty="0" smtClean="0">
                <a:solidFill>
                  <a:srgbClr val="0000CC"/>
                </a:solidFill>
              </a:rPr>
              <a:t>                                           </a:t>
            </a:r>
            <a:r>
              <a:rPr lang="ru-RU" sz="4000" dirty="0" smtClean="0">
                <a:solidFill>
                  <a:srgbClr val="0000CC"/>
                </a:solidFill>
              </a:rPr>
              <a:t>технологические </a:t>
            </a:r>
            <a:r>
              <a:rPr lang="ru-RU" sz="4000" dirty="0">
                <a:solidFill>
                  <a:srgbClr val="0000CC"/>
                </a:solidFill>
              </a:rPr>
              <a:t>системы страны, ее     </a:t>
            </a:r>
            <a:r>
              <a:rPr lang="ru-RU" sz="4000" dirty="0" smtClean="0">
                <a:solidFill>
                  <a:srgbClr val="0000CC"/>
                </a:solidFill>
              </a:rPr>
              <a:t>                        </a:t>
            </a:r>
            <a:r>
              <a:rPr lang="ru-RU" sz="3200" dirty="0" smtClean="0">
                <a:solidFill>
                  <a:srgbClr val="0000CC"/>
                </a:solidFill>
              </a:rPr>
              <a:t>  </a:t>
            </a:r>
            <a:r>
              <a:rPr lang="ru-RU" sz="4000" dirty="0" smtClean="0">
                <a:solidFill>
                  <a:srgbClr val="0000CC"/>
                </a:solidFill>
              </a:rPr>
              <a:t>                                                                </a:t>
            </a:r>
            <a:endParaRPr lang="ru-RU" sz="4000" dirty="0">
              <a:solidFill>
                <a:srgbClr val="0000CC"/>
              </a:solidFill>
            </a:endParaRPr>
          </a:p>
          <a:p>
            <a:pPr marL="45720" indent="0">
              <a:buNone/>
            </a:pPr>
            <a:r>
              <a:rPr lang="ru-RU" sz="3200" dirty="0" smtClean="0">
                <a:solidFill>
                  <a:srgbClr val="0000CC"/>
                </a:solidFill>
              </a:rPr>
              <a:t>   </a:t>
            </a:r>
            <a:r>
              <a:rPr lang="ru-RU" sz="4000" dirty="0" smtClean="0">
                <a:solidFill>
                  <a:srgbClr val="0000CC"/>
                </a:solidFill>
              </a:rPr>
              <a:t>               </a:t>
            </a:r>
            <a:r>
              <a:rPr lang="ru-RU" sz="3600" dirty="0" smtClean="0">
                <a:solidFill>
                  <a:srgbClr val="0000CC"/>
                </a:solidFill>
              </a:rPr>
              <a:t>  </a:t>
            </a:r>
            <a:r>
              <a:rPr lang="ru-RU" sz="4000" dirty="0" smtClean="0">
                <a:solidFill>
                  <a:srgbClr val="0000CC"/>
                </a:solidFill>
              </a:rPr>
              <a:t> </a:t>
            </a:r>
            <a:r>
              <a:rPr lang="ru-RU" sz="1600" dirty="0" smtClean="0">
                <a:solidFill>
                  <a:srgbClr val="0000CC"/>
                </a:solidFill>
              </a:rPr>
              <a:t>      </a:t>
            </a:r>
            <a:r>
              <a:rPr lang="ru-RU" sz="3200" dirty="0" smtClean="0">
                <a:solidFill>
                  <a:srgbClr val="0000CC"/>
                </a:solidFill>
              </a:rPr>
              <a:t>                         </a:t>
            </a:r>
            <a:r>
              <a:rPr lang="ru-RU" sz="4000" dirty="0" smtClean="0">
                <a:solidFill>
                  <a:srgbClr val="0000CC"/>
                </a:solidFill>
              </a:rPr>
              <a:t>регионов </a:t>
            </a:r>
            <a:r>
              <a:rPr lang="ru-RU" sz="4000" dirty="0">
                <a:solidFill>
                  <a:srgbClr val="0000CC"/>
                </a:solidFill>
              </a:rPr>
              <a:t>и городов, организация        </a:t>
            </a:r>
            <a:r>
              <a:rPr lang="ru-RU" sz="4000" dirty="0" smtClean="0">
                <a:solidFill>
                  <a:srgbClr val="0000CC"/>
                </a:solidFill>
              </a:rPr>
              <a:t>                                                                                     </a:t>
            </a:r>
            <a:r>
              <a:rPr lang="ru-RU" sz="2400" dirty="0" smtClean="0">
                <a:solidFill>
                  <a:srgbClr val="0000CC"/>
                </a:solidFill>
              </a:rPr>
              <a:t>     </a:t>
            </a:r>
            <a:r>
              <a:rPr lang="ru-RU" sz="3200" dirty="0" smtClean="0">
                <a:solidFill>
                  <a:srgbClr val="0000CC"/>
                </a:solidFill>
              </a:rPr>
              <a:t>        </a:t>
            </a:r>
            <a:endParaRPr lang="ru-RU" sz="4000" dirty="0">
              <a:solidFill>
                <a:srgbClr val="0000CC"/>
              </a:solidFill>
            </a:endParaRPr>
          </a:p>
          <a:p>
            <a:pPr marL="45720" indent="0">
              <a:buNone/>
            </a:pPr>
            <a:r>
              <a:rPr lang="ru-RU" sz="3200" dirty="0" smtClean="0">
                <a:solidFill>
                  <a:srgbClr val="0000CC"/>
                </a:solidFill>
              </a:rPr>
              <a:t> </a:t>
            </a:r>
            <a:r>
              <a:rPr lang="ru-RU" sz="2800" dirty="0" smtClean="0">
                <a:solidFill>
                  <a:srgbClr val="0000CC"/>
                </a:solidFill>
              </a:rPr>
              <a:t>   </a:t>
            </a:r>
            <a:r>
              <a:rPr lang="ru-RU" sz="3200" dirty="0" smtClean="0">
                <a:solidFill>
                  <a:srgbClr val="0000CC"/>
                </a:solidFill>
              </a:rPr>
              <a:t> </a:t>
            </a:r>
            <a:r>
              <a:rPr lang="ru-RU" sz="4000" dirty="0" smtClean="0">
                <a:solidFill>
                  <a:srgbClr val="0000CC"/>
                </a:solidFill>
              </a:rPr>
              <a:t>                  </a:t>
            </a:r>
            <a:r>
              <a:rPr lang="ru-RU" sz="3200" dirty="0" smtClean="0">
                <a:solidFill>
                  <a:srgbClr val="0000CC"/>
                </a:solidFill>
              </a:rPr>
              <a:t> </a:t>
            </a:r>
            <a:r>
              <a:rPr lang="ru-RU" sz="1600" dirty="0" smtClean="0">
                <a:solidFill>
                  <a:srgbClr val="0000CC"/>
                </a:solidFill>
              </a:rPr>
              <a:t>                                                             </a:t>
            </a:r>
            <a:r>
              <a:rPr lang="ru-RU" sz="4000" dirty="0" smtClean="0">
                <a:solidFill>
                  <a:srgbClr val="0000CC"/>
                </a:solidFill>
              </a:rPr>
              <a:t>производства </a:t>
            </a:r>
            <a:r>
              <a:rPr lang="ru-RU" sz="4000" dirty="0">
                <a:solidFill>
                  <a:srgbClr val="0000CC"/>
                </a:solidFill>
              </a:rPr>
              <a:t>на транспорте            </a:t>
            </a:r>
            <a:r>
              <a:rPr lang="ru-RU" sz="4000" dirty="0" smtClean="0">
                <a:solidFill>
                  <a:srgbClr val="0000CC"/>
                </a:solidFill>
              </a:rPr>
              <a:t>                                                                                                   </a:t>
            </a:r>
            <a:endParaRPr lang="ru-RU" sz="4000" dirty="0">
              <a:solidFill>
                <a:srgbClr val="0000CC"/>
              </a:solidFill>
            </a:endParaRPr>
          </a:p>
          <a:p>
            <a:pPr marL="45720" indent="0">
              <a:buNone/>
            </a:pPr>
            <a:r>
              <a:rPr lang="ru-RU" sz="4000" dirty="0" smtClean="0">
                <a:solidFill>
                  <a:srgbClr val="0000CC"/>
                </a:solidFill>
              </a:rPr>
              <a:t> </a:t>
            </a:r>
            <a:r>
              <a:rPr lang="ru-RU" sz="3200" dirty="0" smtClean="0">
                <a:solidFill>
                  <a:srgbClr val="0000CC"/>
                </a:solidFill>
              </a:rPr>
              <a:t>   </a:t>
            </a:r>
            <a:r>
              <a:rPr lang="ru-RU" sz="4000" dirty="0" smtClean="0">
                <a:solidFill>
                  <a:srgbClr val="0000CC"/>
                </a:solidFill>
              </a:rPr>
              <a:t> </a:t>
            </a:r>
            <a:r>
              <a:rPr lang="ru-RU" sz="4000" dirty="0">
                <a:solidFill>
                  <a:srgbClr val="0000CC"/>
                </a:solidFill>
              </a:rPr>
              <a:t> </a:t>
            </a:r>
            <a:r>
              <a:rPr lang="ru-RU" sz="4000" dirty="0" smtClean="0">
                <a:solidFill>
                  <a:srgbClr val="0000CC"/>
                </a:solidFill>
              </a:rPr>
              <a:t> ─────────────────────────────────────────────────────────────────────</a:t>
            </a:r>
          </a:p>
          <a:p>
            <a:pPr marL="45720" indent="0">
              <a:buNone/>
            </a:pPr>
            <a:r>
              <a:rPr lang="ru-RU" sz="800" dirty="0" smtClean="0">
                <a:solidFill>
                  <a:srgbClr val="0000CC"/>
                </a:solidFill>
              </a:rPr>
              <a:t>                   </a:t>
            </a:r>
            <a:r>
              <a:rPr lang="ru-RU" sz="4000" dirty="0" smtClean="0">
                <a:solidFill>
                  <a:srgbClr val="0000CC"/>
                </a:solidFill>
              </a:rPr>
              <a:t>   </a:t>
            </a:r>
            <a:r>
              <a:rPr lang="ru-RU" sz="4000" b="1" dirty="0" smtClean="0">
                <a:solidFill>
                  <a:srgbClr val="0000CC"/>
                </a:solidFill>
              </a:rPr>
              <a:t>   05.22.08                    Управление процессами перевозок </a:t>
            </a:r>
            <a:r>
              <a:rPr lang="ru-RU" sz="4000" dirty="0" smtClean="0">
                <a:solidFill>
                  <a:srgbClr val="0000CC"/>
                </a:solidFill>
              </a:rPr>
              <a:t>                                    Технические                             </a:t>
            </a:r>
            <a:r>
              <a:rPr lang="ru-RU" sz="3200" dirty="0" smtClean="0">
                <a:solidFill>
                  <a:srgbClr val="0000CC"/>
                </a:solidFill>
              </a:rPr>
              <a:t>  </a:t>
            </a:r>
            <a:r>
              <a:rPr lang="ru-RU" sz="4000" dirty="0" smtClean="0">
                <a:solidFill>
                  <a:srgbClr val="0000CC"/>
                </a:solidFill>
              </a:rPr>
              <a:t>  </a:t>
            </a:r>
          </a:p>
          <a:p>
            <a:pPr marL="45720" indent="0">
              <a:buNone/>
            </a:pPr>
            <a:r>
              <a:rPr lang="ru-RU" sz="4000" dirty="0" smtClean="0">
                <a:solidFill>
                  <a:srgbClr val="0000CC"/>
                </a:solidFill>
              </a:rPr>
              <a:t> </a:t>
            </a:r>
            <a:r>
              <a:rPr lang="ru-RU" sz="3200" dirty="0" smtClean="0">
                <a:solidFill>
                  <a:srgbClr val="0000CC"/>
                </a:solidFill>
              </a:rPr>
              <a:t>   </a:t>
            </a:r>
            <a:r>
              <a:rPr lang="ru-RU" sz="4000" dirty="0" smtClean="0">
                <a:solidFill>
                  <a:srgbClr val="0000CC"/>
                </a:solidFill>
              </a:rPr>
              <a:t>    </a:t>
            </a:r>
            <a:r>
              <a:rPr lang="ru-RU" sz="800" dirty="0" smtClean="0"/>
              <a:t>                   </a:t>
            </a:r>
            <a:r>
              <a:rPr lang="ru-RU" sz="4000" dirty="0" smtClean="0"/>
              <a:t>  </a:t>
            </a:r>
            <a:r>
              <a:rPr lang="ru-RU" sz="3200" dirty="0" smtClean="0"/>
              <a:t>      </a:t>
            </a:r>
            <a:endParaRPr lang="ru-RU" sz="1600" dirty="0" smtClean="0"/>
          </a:p>
          <a:p>
            <a:pPr marL="45720" indent="0">
              <a:buNone/>
            </a:pP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          </a:t>
            </a:r>
            <a:r>
              <a:rPr lang="ru-RU" sz="4400" b="1" dirty="0" smtClean="0">
                <a:solidFill>
                  <a:srgbClr val="FF0000"/>
                </a:solidFill>
              </a:rPr>
              <a:t>05.22.10</a:t>
            </a:r>
            <a:r>
              <a:rPr lang="ru-RU" sz="4400" dirty="0" smtClean="0">
                <a:solidFill>
                  <a:srgbClr val="FF0000"/>
                </a:solidFill>
              </a:rPr>
              <a:t>        </a:t>
            </a:r>
            <a:r>
              <a:rPr lang="ru-RU" sz="4400" b="1" dirty="0" smtClean="0">
                <a:solidFill>
                  <a:srgbClr val="FF0000"/>
                </a:solidFill>
              </a:rPr>
              <a:t>Эксплуатация </a:t>
            </a:r>
            <a:r>
              <a:rPr lang="ru-RU" sz="4400" b="1" dirty="0">
                <a:solidFill>
                  <a:srgbClr val="FF0000"/>
                </a:solidFill>
              </a:rPr>
              <a:t>автомобильного </a:t>
            </a:r>
            <a:r>
              <a:rPr lang="ru-RU" sz="4400" b="1" dirty="0" smtClean="0">
                <a:solidFill>
                  <a:srgbClr val="FF0000"/>
                </a:solidFill>
              </a:rPr>
              <a:t>транспорта</a:t>
            </a:r>
            <a:r>
              <a:rPr lang="ru-RU" sz="4400" dirty="0" smtClean="0">
                <a:solidFill>
                  <a:srgbClr val="FF0000"/>
                </a:solidFill>
              </a:rPr>
              <a:t>                       </a:t>
            </a:r>
            <a:r>
              <a:rPr lang="ru-RU" sz="4400" b="1" dirty="0" smtClean="0">
                <a:solidFill>
                  <a:srgbClr val="FF0000"/>
                </a:solidFill>
              </a:rPr>
              <a:t>Технические</a:t>
            </a:r>
            <a:r>
              <a:rPr lang="ru-RU" sz="4800" dirty="0" smtClean="0">
                <a:solidFill>
                  <a:srgbClr val="FF0000"/>
                </a:solidFill>
              </a:rPr>
              <a:t>                                  </a:t>
            </a:r>
            <a:endParaRPr lang="ru-RU" sz="4800" dirty="0">
              <a:solidFill>
                <a:srgbClr val="FF0000"/>
              </a:solidFill>
            </a:endParaRPr>
          </a:p>
          <a:p>
            <a:pPr marL="45720" indent="0">
              <a:buNone/>
            </a:pPr>
            <a:r>
              <a:rPr lang="ru-RU" sz="4000" dirty="0" smtClean="0"/>
              <a:t>  </a:t>
            </a:r>
            <a:r>
              <a:rPr lang="ru-RU" sz="3200" dirty="0" smtClean="0"/>
              <a:t>   </a:t>
            </a:r>
            <a:r>
              <a:rPr lang="ru-RU" sz="4000" dirty="0" smtClean="0"/>
              <a:t> </a:t>
            </a:r>
            <a:endParaRPr lang="ru-RU" sz="4000" dirty="0"/>
          </a:p>
          <a:p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2231740" y="4221088"/>
            <a:ext cx="63727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231740" y="3429000"/>
            <a:ext cx="63727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231740" y="3429000"/>
            <a:ext cx="0" cy="28083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588224" y="3429000"/>
            <a:ext cx="0" cy="28083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8604448" y="3429000"/>
            <a:ext cx="0" cy="28083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059832" y="3429000"/>
            <a:ext cx="0" cy="28083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2231740" y="6230842"/>
            <a:ext cx="63727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2231740" y="5949280"/>
            <a:ext cx="63727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2231740" y="4581128"/>
            <a:ext cx="63727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23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628800"/>
            <a:ext cx="849694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ПАСПОРТ НАУЧНОЙ СПЕЦИАЛЬНОСТИ 05.22.10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«Эксплуатация автомобильного транспорта»</a:t>
            </a:r>
          </a:p>
          <a:p>
            <a:endParaRPr lang="ru-RU" dirty="0"/>
          </a:p>
          <a:p>
            <a:r>
              <a:rPr lang="ru-RU" b="1" i="1" dirty="0">
                <a:solidFill>
                  <a:srgbClr val="0000CC"/>
                </a:solidFill>
              </a:rPr>
              <a:t>Формула специальности</a:t>
            </a:r>
            <a:r>
              <a:rPr lang="ru-RU" b="1" i="1" dirty="0" smtClean="0">
                <a:solidFill>
                  <a:srgbClr val="0000CC"/>
                </a:solidFill>
              </a:rPr>
              <a:t>: </a:t>
            </a:r>
            <a:r>
              <a:rPr lang="ru-RU" dirty="0"/>
              <a:t>"Эксплуатация автомобильного транспорта" </a:t>
            </a:r>
            <a:r>
              <a:rPr lang="ru-RU" sz="1200" dirty="0"/>
              <a:t>– </a:t>
            </a:r>
            <a:r>
              <a:rPr lang="ru-RU" sz="1200" dirty="0">
                <a:solidFill>
                  <a:srgbClr val="0000CC"/>
                </a:solidFill>
              </a:rPr>
              <a:t>комплексная область науки и </a:t>
            </a:r>
            <a:r>
              <a:rPr lang="ru-RU" sz="1200" dirty="0" smtClean="0">
                <a:solidFill>
                  <a:srgbClr val="0000CC"/>
                </a:solidFill>
              </a:rPr>
              <a:t>техники</a:t>
            </a:r>
            <a:r>
              <a:rPr lang="ru-RU" sz="1200" dirty="0">
                <a:solidFill>
                  <a:srgbClr val="0000CC"/>
                </a:solidFill>
              </a:rPr>
              <a:t>, занимающаяся исследованием и совершенствованием технологии и </a:t>
            </a:r>
            <a:r>
              <a:rPr lang="ru-RU" sz="1200" dirty="0" smtClean="0">
                <a:solidFill>
                  <a:srgbClr val="0000CC"/>
                </a:solidFill>
              </a:rPr>
              <a:t>организации </a:t>
            </a:r>
            <a:r>
              <a:rPr lang="ru-RU" sz="1200" dirty="0">
                <a:solidFill>
                  <a:srgbClr val="0000CC"/>
                </a:solidFill>
              </a:rPr>
              <a:t>перемещения пассажиров и грузов, процессами, обеспечивающими </a:t>
            </a:r>
            <a:r>
              <a:rPr lang="ru-RU" sz="1200" dirty="0" smtClean="0">
                <a:solidFill>
                  <a:srgbClr val="0000CC"/>
                </a:solidFill>
              </a:rPr>
              <a:t>эти </a:t>
            </a:r>
            <a:r>
              <a:rPr lang="ru-RU" sz="1200" dirty="0">
                <a:solidFill>
                  <a:srgbClr val="0000CC"/>
                </a:solidFill>
              </a:rPr>
              <a:t>перемещения, их взаимодействием с природой и обществом. </a:t>
            </a:r>
            <a:r>
              <a:rPr lang="ru-RU" sz="1200" dirty="0" smtClean="0">
                <a:solidFill>
                  <a:srgbClr val="0000CC"/>
                </a:solidFill>
              </a:rPr>
              <a:t>Эта </a:t>
            </a:r>
            <a:r>
              <a:rPr lang="ru-RU" sz="1200" dirty="0">
                <a:solidFill>
                  <a:srgbClr val="0000CC"/>
                </a:solidFill>
              </a:rPr>
              <a:t>область </a:t>
            </a:r>
            <a:r>
              <a:rPr lang="ru-RU" sz="1200" dirty="0" smtClean="0">
                <a:solidFill>
                  <a:srgbClr val="0000CC"/>
                </a:solidFill>
              </a:rPr>
              <a:t> науки </a:t>
            </a:r>
            <a:r>
              <a:rPr lang="ru-RU" sz="1200" dirty="0">
                <a:solidFill>
                  <a:srgbClr val="0000CC"/>
                </a:solidFill>
              </a:rPr>
              <a:t>включает исследования эксплуатационных качеств автотранспортных и </a:t>
            </a:r>
            <a:r>
              <a:rPr lang="ru-RU" sz="1200" dirty="0" smtClean="0">
                <a:solidFill>
                  <a:srgbClr val="0000CC"/>
                </a:solidFill>
              </a:rPr>
              <a:t>вспомогательных </a:t>
            </a:r>
            <a:r>
              <a:rPr lang="ru-RU" sz="1200" dirty="0">
                <a:solidFill>
                  <a:srgbClr val="0000CC"/>
                </a:solidFill>
              </a:rPr>
              <a:t>средств, процессов их эксплуатации, технического </a:t>
            </a:r>
            <a:r>
              <a:rPr lang="ru-RU" sz="1200" dirty="0" smtClean="0">
                <a:solidFill>
                  <a:srgbClr val="0000CC"/>
                </a:solidFill>
              </a:rPr>
              <a:t>обслуживания</a:t>
            </a:r>
            <a:r>
              <a:rPr lang="ru-RU" sz="1200" dirty="0">
                <a:solidFill>
                  <a:srgbClr val="0000CC"/>
                </a:solidFill>
              </a:rPr>
              <a:t>, сервиса и ремонта и отличается тем, что содержит научные, </a:t>
            </a:r>
            <a:r>
              <a:rPr lang="ru-RU" sz="1200" dirty="0" smtClean="0">
                <a:solidFill>
                  <a:srgbClr val="0000CC"/>
                </a:solidFill>
              </a:rPr>
              <a:t>технические </a:t>
            </a:r>
            <a:r>
              <a:rPr lang="ru-RU" sz="1200" dirty="0">
                <a:solidFill>
                  <a:srgbClr val="0000CC"/>
                </a:solidFill>
              </a:rPr>
              <a:t>и организационные разработки в области эффективного развития </a:t>
            </a:r>
            <a:r>
              <a:rPr lang="ru-RU" sz="1200" dirty="0" smtClean="0">
                <a:solidFill>
                  <a:srgbClr val="0000CC"/>
                </a:solidFill>
              </a:rPr>
              <a:t>автомобильного </a:t>
            </a:r>
            <a:r>
              <a:rPr lang="ru-RU" sz="1200" dirty="0">
                <a:solidFill>
                  <a:srgbClr val="0000CC"/>
                </a:solidFill>
              </a:rPr>
              <a:t>транспорта, обеспечения его </a:t>
            </a:r>
            <a:r>
              <a:rPr lang="ru-RU" sz="1200" dirty="0" smtClean="0">
                <a:solidFill>
                  <a:srgbClr val="0000CC"/>
                </a:solidFill>
              </a:rPr>
              <a:t>работоспособности</a:t>
            </a:r>
            <a:r>
              <a:rPr lang="ru-RU" sz="1200" dirty="0">
                <a:solidFill>
                  <a:srgbClr val="0000CC"/>
                </a:solidFill>
              </a:rPr>
              <a:t>, дорожной, </a:t>
            </a:r>
            <a:r>
              <a:rPr lang="ru-RU" sz="1200" dirty="0" smtClean="0">
                <a:solidFill>
                  <a:srgbClr val="0000CC"/>
                </a:solidFill>
              </a:rPr>
              <a:t>экологической </a:t>
            </a:r>
            <a:r>
              <a:rPr lang="ru-RU" sz="1200" dirty="0">
                <a:solidFill>
                  <a:srgbClr val="0000CC"/>
                </a:solidFill>
              </a:rPr>
              <a:t>безопасности и ресурсосбережение. Значение решения научных и </a:t>
            </a:r>
            <a:r>
              <a:rPr lang="ru-RU" sz="1200" dirty="0" smtClean="0">
                <a:solidFill>
                  <a:srgbClr val="0000CC"/>
                </a:solidFill>
              </a:rPr>
              <a:t> практических </a:t>
            </a:r>
            <a:r>
              <a:rPr lang="ru-RU" sz="1200" dirty="0">
                <a:solidFill>
                  <a:srgbClr val="0000CC"/>
                </a:solidFill>
              </a:rPr>
              <a:t>проблем данной специальности для экономики состоит в </a:t>
            </a:r>
            <a:r>
              <a:rPr lang="ru-RU" sz="1200" dirty="0" smtClean="0">
                <a:solidFill>
                  <a:srgbClr val="0000CC"/>
                </a:solidFill>
              </a:rPr>
              <a:t>совершенствовании </a:t>
            </a:r>
            <a:r>
              <a:rPr lang="ru-RU" sz="1200" dirty="0">
                <a:solidFill>
                  <a:srgbClr val="0000CC"/>
                </a:solidFill>
              </a:rPr>
              <a:t>методов и средств перемещения пассажиров и грузов и </a:t>
            </a:r>
            <a:r>
              <a:rPr lang="ru-RU" sz="1200" dirty="0" smtClean="0">
                <a:solidFill>
                  <a:srgbClr val="0000CC"/>
                </a:solidFill>
              </a:rPr>
              <a:t>процессов</a:t>
            </a:r>
            <a:r>
              <a:rPr lang="ru-RU" sz="1200" dirty="0">
                <a:solidFill>
                  <a:srgbClr val="0000CC"/>
                </a:solidFill>
              </a:rPr>
              <a:t>, их обеспечивающих, в целях повышения эффективности </a:t>
            </a:r>
            <a:r>
              <a:rPr lang="ru-RU" sz="1200" dirty="0" smtClean="0">
                <a:solidFill>
                  <a:srgbClr val="0000CC"/>
                </a:solidFill>
              </a:rPr>
              <a:t> транспортного </a:t>
            </a:r>
            <a:r>
              <a:rPr lang="ru-RU" sz="1200" dirty="0">
                <a:solidFill>
                  <a:srgbClr val="0000CC"/>
                </a:solidFill>
              </a:rPr>
              <a:t>обслуживания и минимизации затрат ресурсов и потерь, </a:t>
            </a:r>
            <a:r>
              <a:rPr lang="ru-RU" sz="1200" dirty="0" smtClean="0">
                <a:solidFill>
                  <a:srgbClr val="0000CC"/>
                </a:solidFill>
              </a:rPr>
              <a:t>связанных </a:t>
            </a:r>
            <a:r>
              <a:rPr lang="ru-RU" sz="1200" dirty="0">
                <a:solidFill>
                  <a:srgbClr val="0000CC"/>
                </a:solidFill>
              </a:rPr>
              <a:t>с ними</a:t>
            </a:r>
            <a:r>
              <a:rPr lang="ru-RU" sz="1200" dirty="0"/>
              <a:t>.</a:t>
            </a:r>
            <a:endParaRPr lang="ru-RU" sz="1200" b="1" i="1" dirty="0" smtClean="0"/>
          </a:p>
          <a:p>
            <a:endParaRPr lang="ru-RU" b="1" i="1" dirty="0" smtClean="0"/>
          </a:p>
          <a:p>
            <a:r>
              <a:rPr lang="ru-RU" b="1" i="1" dirty="0" smtClean="0">
                <a:solidFill>
                  <a:srgbClr val="0000CC"/>
                </a:solidFill>
              </a:rPr>
              <a:t>Область </a:t>
            </a:r>
            <a:r>
              <a:rPr lang="ru-RU" b="1" i="1" dirty="0">
                <a:solidFill>
                  <a:srgbClr val="0000CC"/>
                </a:solidFill>
              </a:rPr>
              <a:t>исследования</a:t>
            </a:r>
            <a:r>
              <a:rPr lang="ru-RU" b="1" i="1" dirty="0" smtClean="0">
                <a:solidFill>
                  <a:srgbClr val="0000CC"/>
                </a:solidFill>
              </a:rPr>
              <a:t>:</a:t>
            </a:r>
          </a:p>
          <a:p>
            <a:r>
              <a:rPr lang="ru-RU" dirty="0" smtClean="0"/>
              <a:t>-   </a:t>
            </a:r>
            <a:r>
              <a:rPr lang="ru-RU" sz="1200" dirty="0" smtClean="0"/>
              <a:t>Эксплуатационная </a:t>
            </a:r>
            <a:r>
              <a:rPr lang="ru-RU" sz="1200" dirty="0"/>
              <a:t>надежность автомобилей, агрегатов и систем. </a:t>
            </a:r>
            <a:endParaRPr lang="ru-RU" sz="1200" dirty="0" smtClean="0"/>
          </a:p>
          <a:p>
            <a:r>
              <a:rPr lang="ru-RU" dirty="0" smtClean="0"/>
              <a:t>-   </a:t>
            </a:r>
            <a:r>
              <a:rPr lang="ru-RU" sz="1200" dirty="0"/>
              <a:t>Закономерности изменения технического состояния автомобилей, агрегатов и </a:t>
            </a:r>
            <a:r>
              <a:rPr lang="ru-RU" sz="1200" dirty="0" smtClean="0"/>
              <a:t>систем</a:t>
            </a:r>
            <a:r>
              <a:rPr lang="ru-RU" sz="1200" dirty="0"/>
              <a:t>.</a:t>
            </a:r>
            <a:r>
              <a:rPr lang="ru-RU" dirty="0"/>
              <a:t> </a:t>
            </a:r>
          </a:p>
          <a:p>
            <a:r>
              <a:rPr lang="ru-RU" dirty="0" smtClean="0"/>
              <a:t>-   </a:t>
            </a:r>
            <a:r>
              <a:rPr lang="ru-RU" sz="1200" dirty="0" smtClean="0"/>
              <a:t>Разработка </a:t>
            </a:r>
            <a:r>
              <a:rPr lang="ru-RU" sz="1200" dirty="0"/>
              <a:t>требований к персоналу автомобильного транспорта. Совершенствование </a:t>
            </a:r>
            <a:r>
              <a:rPr lang="ru-RU" sz="1200" dirty="0" smtClean="0"/>
              <a:t>подготовки </a:t>
            </a:r>
          </a:p>
          <a:p>
            <a:r>
              <a:rPr lang="ru-RU" sz="1200" dirty="0" smtClean="0"/>
              <a:t> </a:t>
            </a:r>
            <a:r>
              <a:rPr lang="ru-RU" sz="1050" dirty="0" smtClean="0"/>
              <a:t>    </a:t>
            </a:r>
            <a:r>
              <a:rPr lang="ru-RU" sz="1200" dirty="0" smtClean="0"/>
              <a:t>  </a:t>
            </a:r>
            <a:r>
              <a:rPr lang="ru-RU" sz="1200" dirty="0"/>
              <a:t>и переподготовки специалистов и персонала автомобильного транспорта; прогноз потребности.</a:t>
            </a:r>
          </a:p>
          <a:p>
            <a:endParaRPr lang="ru-RU" b="1" i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15078" y="6462054"/>
            <a:ext cx="2254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http://vak.ed.gov.ru/316</a:t>
            </a:r>
            <a:endParaRPr lang="ru-RU" sz="1600" u="sng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0466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Документы, регламентирующие </a:t>
            </a:r>
            <a:r>
              <a:rPr lang="ru-RU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процедуру присуждения </a:t>
            </a:r>
            <a:r>
              <a:rPr lang="ru-RU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ученых степене</a:t>
            </a:r>
            <a:r>
              <a:rPr lang="ru-RU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</a:t>
            </a:r>
            <a:r>
              <a:rPr lang="ru-RU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РФ</a:t>
            </a:r>
            <a:endParaRPr lang="ru-RU" sz="2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44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74" y="476672"/>
            <a:ext cx="8928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ИДЕНТИФИКАЦИЯ ДИССЕТАЦИИ</a:t>
            </a:r>
          </a:p>
          <a:p>
            <a:pPr lvl="0" algn="ctr"/>
            <a:r>
              <a:rPr lang="ru-RU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rgbClr val="0000CC"/>
                </a:solidFill>
              </a:rPr>
              <a:t>(с профилем </a:t>
            </a:r>
            <a:r>
              <a:rPr lang="ru-RU" dirty="0" err="1">
                <a:solidFill>
                  <a:srgbClr val="0000CC"/>
                </a:solidFill>
              </a:rPr>
              <a:t>диссовета</a:t>
            </a:r>
            <a:r>
              <a:rPr lang="ru-RU" dirty="0">
                <a:solidFill>
                  <a:srgbClr val="0000CC"/>
                </a:solidFill>
              </a:rPr>
              <a:t> и паспортом научной специальности)</a:t>
            </a:r>
            <a:endParaRPr lang="ru-RU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494" y="1700808"/>
            <a:ext cx="87489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Научная гипотеза </a:t>
            </a:r>
            <a:r>
              <a:rPr lang="ru-RU" sz="1600" dirty="0" smtClean="0"/>
              <a:t>(</a:t>
            </a:r>
            <a:r>
              <a:rPr lang="ru-RU" sz="1600" i="1" dirty="0" smtClean="0">
                <a:solidFill>
                  <a:srgbClr val="0000CC"/>
                </a:solidFill>
              </a:rPr>
              <a:t>главная </a:t>
            </a:r>
            <a:r>
              <a:rPr lang="ru-RU" sz="1600" b="1" i="1" dirty="0" smtClean="0">
                <a:solidFill>
                  <a:srgbClr val="0000CC"/>
                </a:solidFill>
              </a:rPr>
              <a:t>научная идея </a:t>
            </a:r>
            <a:r>
              <a:rPr lang="ru-RU" sz="1600" i="1" dirty="0" smtClean="0">
                <a:solidFill>
                  <a:srgbClr val="0000CC"/>
                </a:solidFill>
              </a:rPr>
              <a:t>диссертации – научное предвидение автора, как и за счет чего он достигает </a:t>
            </a:r>
            <a:r>
              <a:rPr lang="ru-RU" sz="1600" b="1" i="1" dirty="0" smtClean="0">
                <a:solidFill>
                  <a:srgbClr val="0000CC"/>
                </a:solidFill>
              </a:rPr>
              <a:t>цель исследования</a:t>
            </a:r>
            <a:r>
              <a:rPr lang="ru-RU" sz="1600" i="1" dirty="0" smtClean="0">
                <a:solidFill>
                  <a:srgbClr val="0000CC"/>
                </a:solidFill>
              </a:rPr>
              <a:t> - очень кратко, одной, двумя фразами</a:t>
            </a:r>
            <a:r>
              <a:rPr lang="ru-RU" sz="1600" dirty="0" smtClean="0"/>
              <a:t>);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42494" y="2636912"/>
            <a:ext cx="8568952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Примеры:</a:t>
            </a:r>
            <a:r>
              <a:rPr lang="ru-RU" dirty="0" smtClean="0">
                <a:solidFill>
                  <a:srgbClr val="0000CC"/>
                </a:solidFill>
              </a:rPr>
              <a:t> </a:t>
            </a:r>
          </a:p>
          <a:p>
            <a:pPr marL="285750" indent="-285750" algn="just">
              <a:spcAft>
                <a:spcPts val="1200"/>
              </a:spcAft>
              <a:buFont typeface="Wingdings" pitchFamily="2" charset="2"/>
              <a:buChar char="Ø"/>
              <a:tabLst>
                <a:tab pos="5939790" algn="l"/>
              </a:tabLst>
            </a:pPr>
            <a:r>
              <a:rPr lang="ru-RU" sz="1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Научная гипотеза.</a:t>
            </a:r>
            <a:r>
              <a:rPr lang="ru-RU" sz="1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Информативность дорожного метода диагностики тормозных систем АТС можно значительно повысить, если в дополнение к параметрам их тормозной эффективности и устойчивости измерять эпюры распределения нормальных и продольных реакций по длине пятна контакта шин тормозящих колес с опорной поверхностью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дороги</a:t>
            </a:r>
            <a:r>
              <a:rPr lang="ru-RU" sz="1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 </a:t>
            </a:r>
            <a:endParaRPr lang="ru-RU" sz="16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Ø"/>
              <a:tabLst>
                <a:tab pos="5939790" algn="l"/>
              </a:tabLst>
            </a:pPr>
            <a:r>
              <a:rPr lang="ru-RU" sz="1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Научная </a:t>
            </a:r>
            <a:r>
              <a:rPr lang="ru-RU" sz="1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гипотезой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являлось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предположение о том, что значительное повышение эффективности эксплуатации автомобильного транспорта, процессов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ТО и Р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возможно посредством изыскания, научного обоснования, разработки и применения высокопроизводительных электрофизических методов контроля, диагностики технического состояния агрегатов АТС по параметрам работающего масла, на основе выявления, анализа и учета закономерностей в системе «среда – агрегат – масло», а также научного обоснования их места в технологических процессах и структуре системы ТОР АТП.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634" y="6237312"/>
            <a:ext cx="778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полном соответствии с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Паспортом научной  </a:t>
            </a:r>
            <a:r>
              <a:rPr lang="ru-RU" dirty="0" smtClean="0">
                <a:solidFill>
                  <a:srgbClr val="FF0000"/>
                </a:solidFill>
              </a:rPr>
              <a:t>специальности!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69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74" y="476672"/>
            <a:ext cx="8928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ИДЕНТИФИКАЦИЯ ДИССЕТАЦИИ</a:t>
            </a:r>
          </a:p>
          <a:p>
            <a:pPr lvl="0" algn="ctr"/>
            <a:r>
              <a:rPr lang="ru-RU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rgbClr val="0000CC"/>
                </a:solidFill>
              </a:rPr>
              <a:t>(с профилем </a:t>
            </a:r>
            <a:r>
              <a:rPr lang="ru-RU" dirty="0" err="1">
                <a:solidFill>
                  <a:srgbClr val="0000CC"/>
                </a:solidFill>
              </a:rPr>
              <a:t>диссовета</a:t>
            </a:r>
            <a:r>
              <a:rPr lang="ru-RU" dirty="0">
                <a:solidFill>
                  <a:srgbClr val="0000CC"/>
                </a:solidFill>
              </a:rPr>
              <a:t> и паспортом научной специальности)</a:t>
            </a:r>
            <a:endParaRPr lang="ru-RU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5713" y="1916832"/>
            <a:ext cx="87457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научного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исследования </a:t>
            </a:r>
            <a:r>
              <a:rPr lang="ru-RU" sz="1600" dirty="0" smtClean="0"/>
              <a:t>(</a:t>
            </a:r>
            <a:r>
              <a:rPr lang="ru-RU" sz="1600" i="1" dirty="0" smtClean="0">
                <a:solidFill>
                  <a:srgbClr val="0000CC"/>
                </a:solidFill>
              </a:rPr>
              <a:t>как  правило объектом исследования является не материальное тело, а </a:t>
            </a:r>
            <a:r>
              <a:rPr lang="ru-RU" sz="1600" b="1" i="1" dirty="0" smtClean="0">
                <a:solidFill>
                  <a:srgbClr val="0000CC"/>
                </a:solidFill>
              </a:rPr>
              <a:t>процесс или процессы</a:t>
            </a:r>
            <a:r>
              <a:rPr lang="ru-RU" sz="1600" dirty="0" smtClean="0"/>
              <a:t>);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45713" y="3212976"/>
            <a:ext cx="856895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Примеры:</a:t>
            </a:r>
            <a:r>
              <a:rPr lang="ru-RU" dirty="0" smtClean="0">
                <a:solidFill>
                  <a:srgbClr val="0000CC"/>
                </a:solidFill>
              </a:rPr>
              <a:t> </a:t>
            </a:r>
          </a:p>
          <a:p>
            <a:pPr marL="285750" indent="-285750" algn="just">
              <a:spcAft>
                <a:spcPts val="1200"/>
              </a:spcAft>
              <a:buFont typeface="Wingdings" pitchFamily="2" charset="2"/>
              <a:buChar char="Ø"/>
              <a:tabLst>
                <a:tab pos="5939790" algn="l"/>
              </a:tabLst>
            </a:pPr>
            <a:r>
              <a:rPr lang="ru-RU" b="1" dirty="0">
                <a:solidFill>
                  <a:srgbClr val="0000CC"/>
                </a:solidFill>
              </a:rPr>
              <a:t>Объект </a:t>
            </a:r>
            <a:r>
              <a:rPr lang="ru-RU" b="1" dirty="0" smtClean="0">
                <a:solidFill>
                  <a:srgbClr val="0000CC"/>
                </a:solidFill>
              </a:rPr>
              <a:t>исследования</a:t>
            </a:r>
            <a:r>
              <a:rPr lang="ru-RU" dirty="0" smtClean="0">
                <a:solidFill>
                  <a:srgbClr val="0000CC"/>
                </a:solidFill>
              </a:rPr>
              <a:t> </a:t>
            </a:r>
            <a:r>
              <a:rPr lang="ru-RU" dirty="0"/>
              <a:t>– </a:t>
            </a:r>
            <a:r>
              <a:rPr lang="ru-RU" dirty="0" smtClean="0"/>
              <a:t>Технологические </a:t>
            </a:r>
            <a:r>
              <a:rPr lang="ru-RU" dirty="0"/>
              <a:t>процессы контроля геометрических параметров </a:t>
            </a:r>
            <a:r>
              <a:rPr lang="ru-RU" dirty="0" smtClean="0"/>
              <a:t>рамы транспортного средства с </a:t>
            </a:r>
            <a:r>
              <a:rPr lang="ru-RU" dirty="0"/>
              <a:t>применением оборудования, оснащенного системами лазерных измерителей</a:t>
            </a:r>
            <a:r>
              <a:rPr lang="ru-RU" dirty="0" smtClean="0">
                <a:latin typeface="Times New Roman"/>
                <a:ea typeface="Times New Roman"/>
              </a:rPr>
              <a:t>   </a:t>
            </a:r>
            <a:endParaRPr lang="ru-RU" sz="1600" dirty="0">
              <a:latin typeface="Times New Roman"/>
              <a:ea typeface="Times New Roman"/>
            </a:endParaRP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Ø"/>
              <a:tabLst>
                <a:tab pos="5939790" algn="l"/>
              </a:tabLst>
            </a:pPr>
            <a:r>
              <a:rPr lang="ru-RU" b="1" i="1" dirty="0">
                <a:solidFill>
                  <a:srgbClr val="0000CC"/>
                </a:solidFill>
              </a:rPr>
              <a:t>Объект </a:t>
            </a:r>
            <a:r>
              <a:rPr lang="ru-RU" b="1" i="1" dirty="0" smtClean="0">
                <a:solidFill>
                  <a:srgbClr val="0000CC"/>
                </a:solidFill>
              </a:rPr>
              <a:t>исследования</a:t>
            </a:r>
            <a:r>
              <a:rPr lang="ru-RU" dirty="0" smtClean="0">
                <a:solidFill>
                  <a:srgbClr val="0000CC"/>
                </a:solidFill>
              </a:rPr>
              <a:t> - </a:t>
            </a:r>
            <a:r>
              <a:rPr lang="ru-RU" dirty="0" smtClean="0"/>
              <a:t>Процесс </a:t>
            </a:r>
            <a:r>
              <a:rPr lang="ru-RU" dirty="0"/>
              <a:t>взаимодействия шин тормозящих колес АТС с плоской опорной поверхностью при контроле технического состояния тормозных систем в дорожных условиях.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3568" y="5949280"/>
            <a:ext cx="778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полном соответствии с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Паспортом научной  </a:t>
            </a:r>
            <a:r>
              <a:rPr lang="ru-RU" dirty="0" smtClean="0">
                <a:solidFill>
                  <a:srgbClr val="FF0000"/>
                </a:solidFill>
              </a:rPr>
              <a:t>специальности!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74" y="476672"/>
            <a:ext cx="8928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ИДЕНТИФИКАЦИЯ ДИССЕТАЦИИ</a:t>
            </a:r>
          </a:p>
          <a:p>
            <a:pPr lvl="0" algn="ctr"/>
            <a:r>
              <a:rPr lang="ru-RU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rgbClr val="0000CC"/>
                </a:solidFill>
              </a:rPr>
              <a:t>(с профилем </a:t>
            </a:r>
            <a:r>
              <a:rPr lang="ru-RU" dirty="0" err="1">
                <a:solidFill>
                  <a:srgbClr val="0000CC"/>
                </a:solidFill>
              </a:rPr>
              <a:t>диссовета</a:t>
            </a:r>
            <a:r>
              <a:rPr lang="ru-RU" dirty="0">
                <a:solidFill>
                  <a:srgbClr val="0000CC"/>
                </a:solidFill>
              </a:rPr>
              <a:t> и паспортом научной специальности)</a:t>
            </a:r>
            <a:endParaRPr lang="ru-RU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772816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dirty="0"/>
          </a:p>
          <a:p>
            <a:pPr>
              <a:spcAft>
                <a:spcPts val="600"/>
              </a:spcAft>
            </a:pPr>
            <a:r>
              <a:rPr lang="ru-RU" sz="1600" dirty="0" smtClean="0"/>
              <a:t>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 научного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исследования </a:t>
            </a:r>
            <a:r>
              <a:rPr lang="ru-RU" sz="1600" dirty="0" smtClean="0"/>
              <a:t>(Предметами исследования являются те </a:t>
            </a:r>
            <a:r>
              <a:rPr lang="ru-RU" sz="1600" i="1" dirty="0" smtClean="0">
                <a:solidFill>
                  <a:srgbClr val="0000CC"/>
                </a:solidFill>
              </a:rPr>
              <a:t>новые знания – закономерности, на которые направленно исследование. Закономерности, которые необходимо выявить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19116" y="2924944"/>
            <a:ext cx="856895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Примеры:</a:t>
            </a:r>
            <a:r>
              <a:rPr lang="ru-RU" dirty="0" smtClean="0">
                <a:solidFill>
                  <a:srgbClr val="0000CC"/>
                </a:solidFill>
              </a:rPr>
              <a:t> </a:t>
            </a:r>
          </a:p>
          <a:p>
            <a:pPr marL="285750" indent="-285750" algn="just">
              <a:spcAft>
                <a:spcPts val="600"/>
              </a:spcAft>
              <a:buFont typeface="Wingdings" pitchFamily="2" charset="2"/>
              <a:buChar char="Ø"/>
              <a:tabLst>
                <a:tab pos="5939790" algn="l"/>
              </a:tabLst>
            </a:pPr>
            <a:r>
              <a:rPr lang="ru-RU" b="1" dirty="0" smtClean="0">
                <a:solidFill>
                  <a:srgbClr val="0000CC"/>
                </a:solidFill>
              </a:rPr>
              <a:t>Предметом </a:t>
            </a:r>
            <a:r>
              <a:rPr lang="ru-RU" b="1" dirty="0">
                <a:solidFill>
                  <a:srgbClr val="0000CC"/>
                </a:solidFill>
              </a:rPr>
              <a:t>исследования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 smtClean="0"/>
              <a:t>являются </a:t>
            </a:r>
            <a:r>
              <a:rPr lang="ru-RU" dirty="0"/>
              <a:t>зависимости среднеквадратических погрешностей измерения контролируемого геометрического параметра АТС от структуры и параметров измерительных систем</a:t>
            </a:r>
            <a:r>
              <a:rPr lang="ru-RU" dirty="0" smtClean="0">
                <a:latin typeface="Times New Roman"/>
                <a:ea typeface="Times New Roman"/>
              </a:rPr>
              <a:t>   </a:t>
            </a:r>
            <a:endParaRPr lang="ru-RU" sz="1600" dirty="0">
              <a:latin typeface="Times New Roman"/>
              <a:ea typeface="Times New Roman"/>
            </a:endParaRP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Ø"/>
              <a:tabLst>
                <a:tab pos="5939790" algn="l"/>
              </a:tabLst>
            </a:pPr>
            <a:r>
              <a:rPr lang="ru-RU" b="1" dirty="0" smtClean="0">
                <a:solidFill>
                  <a:srgbClr val="0000CC"/>
                </a:solidFill>
              </a:rPr>
              <a:t>Предметами </a:t>
            </a:r>
            <a:r>
              <a:rPr lang="ru-RU" b="1" dirty="0">
                <a:solidFill>
                  <a:srgbClr val="0000CC"/>
                </a:solidFill>
              </a:rPr>
              <a:t>исследования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ru-RU" dirty="0"/>
              <a:t>являются </a:t>
            </a:r>
            <a:r>
              <a:rPr lang="ru-RU" dirty="0" smtClean="0"/>
              <a:t>закономерности</a:t>
            </a:r>
            <a:r>
              <a:rPr lang="ru-RU" dirty="0"/>
              <a:t>, взаимосвязи, количественные характеристики, статистические оценки параметров моделей функционирования системы «оператор – транспортное средство – технологическое оборудование – средство измерения – среда» в условиях эксплуатации АТС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7445" y="6133946"/>
            <a:ext cx="778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полном соответствии с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Паспортом научной  </a:t>
            </a:r>
            <a:r>
              <a:rPr lang="ru-RU" dirty="0" smtClean="0">
                <a:solidFill>
                  <a:srgbClr val="FF0000"/>
                </a:solidFill>
              </a:rPr>
              <a:t>специальности!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54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74" y="476672"/>
            <a:ext cx="8928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ИДЕНТИФИКАЦИЯ ДИССЕТАЦИИ</a:t>
            </a:r>
          </a:p>
          <a:p>
            <a:pPr lvl="0" algn="ctr"/>
            <a:r>
              <a:rPr lang="ru-RU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rgbClr val="0000CC"/>
                </a:solidFill>
              </a:rPr>
              <a:t>(с профилем </a:t>
            </a:r>
            <a:r>
              <a:rPr lang="ru-RU" dirty="0" err="1">
                <a:solidFill>
                  <a:srgbClr val="0000CC"/>
                </a:solidFill>
              </a:rPr>
              <a:t>диссовета</a:t>
            </a:r>
            <a:r>
              <a:rPr lang="ru-RU" dirty="0">
                <a:solidFill>
                  <a:srgbClr val="0000CC"/>
                </a:solidFill>
              </a:rPr>
              <a:t> и паспортом научной специальности)</a:t>
            </a:r>
            <a:endParaRPr lang="ru-RU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8234" y="1556792"/>
            <a:ext cx="869471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научного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исследования </a:t>
            </a:r>
            <a:r>
              <a:rPr lang="ru-RU" sz="1600" dirty="0" smtClean="0"/>
              <a:t>(</a:t>
            </a:r>
            <a:r>
              <a:rPr lang="ru-RU" sz="1600" i="1" dirty="0" smtClean="0">
                <a:solidFill>
                  <a:srgbClr val="0000CC"/>
                </a:solidFill>
              </a:rPr>
              <a:t>Задачи</a:t>
            </a:r>
            <a:r>
              <a:rPr lang="ru-RU" sz="1600" dirty="0" smtClean="0"/>
              <a:t> </a:t>
            </a:r>
            <a:r>
              <a:rPr lang="ru-RU" sz="1600" i="1" dirty="0" smtClean="0">
                <a:solidFill>
                  <a:srgbClr val="0000CC"/>
                </a:solidFill>
              </a:rPr>
              <a:t>должны </a:t>
            </a:r>
            <a:r>
              <a:rPr lang="ru-RU" sz="1600" i="1" dirty="0">
                <a:solidFill>
                  <a:srgbClr val="0000CC"/>
                </a:solidFill>
              </a:rPr>
              <a:t>быть </a:t>
            </a:r>
            <a:r>
              <a:rPr lang="ru-RU" sz="1600" b="1" i="1" dirty="0" smtClean="0">
                <a:solidFill>
                  <a:srgbClr val="0000CC"/>
                </a:solidFill>
              </a:rPr>
              <a:t>научными</a:t>
            </a:r>
            <a:r>
              <a:rPr lang="ru-RU" sz="1600" i="1" dirty="0" smtClean="0">
                <a:solidFill>
                  <a:srgbClr val="0000CC"/>
                </a:solidFill>
              </a:rPr>
              <a:t>, а </a:t>
            </a:r>
            <a:r>
              <a:rPr lang="ru-RU" sz="1600" b="1" i="1" dirty="0" smtClean="0">
                <a:solidFill>
                  <a:srgbClr val="0000CC"/>
                </a:solidFill>
              </a:rPr>
              <a:t>не инженерными </a:t>
            </a:r>
            <a:r>
              <a:rPr lang="ru-RU" sz="1600" i="1" dirty="0" smtClean="0">
                <a:solidFill>
                  <a:srgbClr val="0000CC"/>
                </a:solidFill>
              </a:rPr>
              <a:t>и направленными на достижение </a:t>
            </a:r>
            <a:r>
              <a:rPr lang="ru-RU" sz="1600" b="1" i="1" dirty="0" smtClean="0">
                <a:solidFill>
                  <a:srgbClr val="0000CC"/>
                </a:solidFill>
              </a:rPr>
              <a:t>ЦЕЛИ </a:t>
            </a:r>
            <a:r>
              <a:rPr lang="ru-RU" sz="1600" i="1" dirty="0" smtClean="0">
                <a:solidFill>
                  <a:srgbClr val="0000CC"/>
                </a:solidFill>
              </a:rPr>
              <a:t>исследования</a:t>
            </a:r>
            <a:r>
              <a:rPr lang="ru-RU" sz="1600" dirty="0" smtClean="0">
                <a:solidFill>
                  <a:srgbClr val="0000CC"/>
                </a:solidFill>
              </a:rPr>
              <a:t>)</a:t>
            </a:r>
            <a:endParaRPr lang="ru-RU" sz="1600" b="1" i="1" dirty="0" smtClean="0">
              <a:solidFill>
                <a:srgbClr val="0000CC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ru-RU" sz="1600" i="1" dirty="0">
                <a:solidFill>
                  <a:srgbClr val="0000CC"/>
                </a:solidFill>
              </a:rPr>
              <a:t>для докторских диссертаций </a:t>
            </a:r>
            <a:r>
              <a:rPr lang="ru-RU" sz="1600" b="1" i="1" dirty="0">
                <a:solidFill>
                  <a:srgbClr val="0000CC"/>
                </a:solidFill>
              </a:rPr>
              <a:t>научных </a:t>
            </a:r>
            <a:r>
              <a:rPr lang="ru-RU" sz="1600" b="1" i="1" dirty="0" smtClean="0">
                <a:solidFill>
                  <a:srgbClr val="0000CC"/>
                </a:solidFill>
              </a:rPr>
              <a:t>задач </a:t>
            </a:r>
            <a:r>
              <a:rPr lang="ru-RU" sz="1600" i="1" dirty="0">
                <a:solidFill>
                  <a:srgbClr val="0000CC"/>
                </a:solidFill>
              </a:rPr>
              <a:t>обычно не </a:t>
            </a:r>
            <a:r>
              <a:rPr lang="ru-RU" sz="1600" i="1" dirty="0">
                <a:solidFill>
                  <a:srgbClr val="0000CC"/>
                </a:solidFill>
              </a:rPr>
              <a:t>менее</a:t>
            </a:r>
            <a:r>
              <a:rPr lang="ru-RU" sz="1600" i="1" dirty="0">
                <a:solidFill>
                  <a:srgbClr val="0000CC"/>
                </a:solidFill>
                <a:sym typeface="Symbol"/>
              </a:rPr>
              <a:t>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1600" i="1" dirty="0">
                <a:solidFill>
                  <a:srgbClr val="0000CC"/>
                </a:solidFill>
              </a:rPr>
              <a:t> </a:t>
            </a:r>
          </a:p>
          <a:p>
            <a:pPr algn="just">
              <a:spcAft>
                <a:spcPts val="600"/>
              </a:spcAft>
            </a:pPr>
            <a:r>
              <a:rPr lang="ru-RU" sz="1600" i="1" dirty="0">
                <a:solidFill>
                  <a:srgbClr val="0000CC"/>
                </a:solidFill>
              </a:rPr>
              <a:t>для кандидатских диссертаций – </a:t>
            </a:r>
            <a:r>
              <a:rPr lang="ru-RU" sz="1600" i="1" dirty="0">
                <a:solidFill>
                  <a:srgbClr val="0000CC"/>
                </a:solidFill>
              </a:rPr>
              <a:t>обычно не </a:t>
            </a:r>
            <a:r>
              <a:rPr lang="ru-RU" sz="1600" i="1" dirty="0">
                <a:solidFill>
                  <a:srgbClr val="0000CC"/>
                </a:solidFill>
              </a:rPr>
              <a:t>менее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3</a:t>
            </a:r>
            <a:endParaRPr lang="ru-RU" sz="1600" b="1" i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519" y="2888064"/>
            <a:ext cx="8568952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Пример:</a:t>
            </a:r>
            <a:r>
              <a:rPr lang="ru-RU" dirty="0" smtClean="0">
                <a:solidFill>
                  <a:srgbClr val="0000CC"/>
                </a:solidFill>
              </a:rPr>
              <a:t> </a:t>
            </a: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Ø"/>
              <a:tabLst>
                <a:tab pos="5939790" algn="l"/>
              </a:tabLst>
            </a:pPr>
            <a:r>
              <a:rPr lang="ru-RU" i="1" dirty="0">
                <a:solidFill>
                  <a:srgbClr val="0000CC"/>
                </a:solidFill>
                <a:latin typeface="Times New Roman"/>
                <a:ea typeface="Times New Roman"/>
              </a:rPr>
              <a:t>Научно обосновать</a:t>
            </a:r>
            <a:r>
              <a:rPr lang="ru-RU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информационно-аналитическую и математическую модели системы «Водитель – Автомобиль – Дорога – Пешеходный Переход – Среда – Пешеход</a:t>
            </a:r>
            <a:r>
              <a:rPr lang="ru-RU" i="1" dirty="0">
                <a:latin typeface="Times New Roman"/>
                <a:ea typeface="Times New Roman"/>
              </a:rPr>
              <a:t>»</a:t>
            </a:r>
            <a:r>
              <a:rPr lang="ru-RU" dirty="0">
                <a:latin typeface="Times New Roman"/>
                <a:ea typeface="Times New Roman"/>
              </a:rPr>
              <a:t> и на их основе </a:t>
            </a:r>
            <a:r>
              <a:rPr lang="ru-RU" i="1" dirty="0">
                <a:solidFill>
                  <a:srgbClr val="FF0000"/>
                </a:solidFill>
                <a:latin typeface="Times New Roman"/>
                <a:ea typeface="Times New Roman"/>
              </a:rPr>
              <a:t>выполнить аналитическое исследование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latin typeface="Times New Roman"/>
                <a:ea typeface="Times New Roman"/>
              </a:rPr>
              <a:t>процессов информационного взаимодействия водителей и пешеходов при пересечении нерегулируемых пешеходных переходов;   </a:t>
            </a:r>
            <a:endParaRPr lang="ru-RU" sz="1600" dirty="0">
              <a:latin typeface="Times New Roman"/>
              <a:ea typeface="Times New Roman"/>
            </a:endParaRP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Ø"/>
              <a:tabLst>
                <a:tab pos="5939790" algn="l"/>
              </a:tabLst>
            </a:pPr>
            <a:r>
              <a:rPr lang="ru-RU" i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Установить  </a:t>
            </a:r>
            <a:r>
              <a:rPr lang="ru-RU" i="1" dirty="0">
                <a:solidFill>
                  <a:srgbClr val="0000CC"/>
                </a:solidFill>
                <a:latin typeface="Times New Roman"/>
                <a:ea typeface="Times New Roman"/>
              </a:rPr>
              <a:t>закономерности </a:t>
            </a:r>
            <a:r>
              <a:rPr lang="ru-RU" dirty="0">
                <a:latin typeface="Times New Roman"/>
                <a:ea typeface="Times New Roman"/>
              </a:rPr>
              <a:t>изменения информированности, а также степени риска пешеходов и водителей в зоне нерегулируемых пешеходных переходов и на их основе </a:t>
            </a:r>
            <a:r>
              <a:rPr lang="ru-RU" i="1" dirty="0">
                <a:solidFill>
                  <a:srgbClr val="FF0000"/>
                </a:solidFill>
                <a:latin typeface="Times New Roman"/>
                <a:ea typeface="Times New Roman"/>
              </a:rPr>
              <a:t>разработать комплекс научно обоснованных мероприятий</a:t>
            </a:r>
            <a:r>
              <a:rPr lang="ru-RU" dirty="0">
                <a:latin typeface="Times New Roman"/>
                <a:ea typeface="Times New Roman"/>
              </a:rPr>
              <a:t>, повышающих безопасность пешеходов;</a:t>
            </a:r>
            <a:endParaRPr lang="ru-RU" sz="1600" dirty="0">
              <a:latin typeface="Times New Roman"/>
              <a:ea typeface="Times New Roman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i="1" dirty="0" smtClean="0">
                <a:solidFill>
                  <a:srgbClr val="0000CC"/>
                </a:solidFill>
                <a:latin typeface="Times New Roman"/>
                <a:ea typeface="Times New Roman"/>
              </a:rPr>
              <a:t>Выполнить </a:t>
            </a:r>
            <a:r>
              <a:rPr lang="ru-RU" i="1" dirty="0">
                <a:solidFill>
                  <a:srgbClr val="0000CC"/>
                </a:solidFill>
                <a:latin typeface="Times New Roman"/>
                <a:ea typeface="Times New Roman"/>
              </a:rPr>
              <a:t>производственную проверку </a:t>
            </a:r>
            <a:r>
              <a:rPr lang="ru-RU" dirty="0">
                <a:latin typeface="Times New Roman"/>
                <a:ea typeface="Times New Roman"/>
              </a:rPr>
              <a:t>результатов научного исследования и </a:t>
            </a:r>
            <a:r>
              <a:rPr lang="ru-RU" i="1" dirty="0">
                <a:solidFill>
                  <a:srgbClr val="FF0000"/>
                </a:solidFill>
                <a:latin typeface="Times New Roman"/>
                <a:ea typeface="Times New Roman"/>
              </a:rPr>
              <a:t>дать им технико-экономическую оценку</a:t>
            </a:r>
            <a:r>
              <a:rPr lang="ru-RU" dirty="0">
                <a:latin typeface="Times New Roman"/>
                <a:ea typeface="Times New Roman"/>
              </a:rPr>
              <a:t>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02356" y="6381328"/>
            <a:ext cx="778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полном соответствии с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Паспортом научной  </a:t>
            </a:r>
            <a:r>
              <a:rPr lang="ru-RU" dirty="0" smtClean="0">
                <a:solidFill>
                  <a:srgbClr val="FF0000"/>
                </a:solidFill>
              </a:rPr>
              <a:t>специальности!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76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74" y="476672"/>
            <a:ext cx="8928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ИДЕНТИФИКАЦИЯ ДИССЕТАЦИИ</a:t>
            </a:r>
          </a:p>
          <a:p>
            <a:pPr lvl="0" algn="ctr"/>
            <a:r>
              <a:rPr lang="ru-RU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rgbClr val="0000CC"/>
                </a:solidFill>
              </a:rPr>
              <a:t>(с профилем </a:t>
            </a:r>
            <a:r>
              <a:rPr lang="ru-RU" dirty="0" err="1">
                <a:solidFill>
                  <a:srgbClr val="0000CC"/>
                </a:solidFill>
              </a:rPr>
              <a:t>диссовета</a:t>
            </a:r>
            <a:r>
              <a:rPr lang="ru-RU" dirty="0">
                <a:solidFill>
                  <a:srgbClr val="0000CC"/>
                </a:solidFill>
              </a:rPr>
              <a:t> и паспортом научной специальности)</a:t>
            </a:r>
            <a:endParaRPr lang="ru-RU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6754" y="1556792"/>
            <a:ext cx="84604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Положения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выносимые на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защиту </a:t>
            </a:r>
            <a:r>
              <a:rPr lang="ru-RU" sz="1600" dirty="0" smtClean="0"/>
              <a:t>(</a:t>
            </a:r>
            <a:r>
              <a:rPr lang="ru-RU" sz="1600" i="1" dirty="0" smtClean="0">
                <a:solidFill>
                  <a:srgbClr val="0000CC"/>
                </a:solidFill>
              </a:rPr>
              <a:t>научно обоснованные </a:t>
            </a:r>
            <a:r>
              <a:rPr lang="ru-RU" sz="1600" b="1" i="1" dirty="0" smtClean="0">
                <a:solidFill>
                  <a:srgbClr val="0000CC"/>
                </a:solidFill>
              </a:rPr>
              <a:t>утверждения</a:t>
            </a:r>
            <a:r>
              <a:rPr lang="ru-RU" sz="1600" i="1" dirty="0" smtClean="0">
                <a:solidFill>
                  <a:srgbClr val="0000CC"/>
                </a:solidFill>
              </a:rPr>
              <a:t> отражающие суть полученных автором новых знаний</a:t>
            </a:r>
            <a:r>
              <a:rPr lang="ru-RU" sz="1600" dirty="0"/>
              <a:t>)</a:t>
            </a:r>
            <a:r>
              <a:rPr lang="ru-RU" sz="1600" i="1" dirty="0" smtClean="0">
                <a:solidFill>
                  <a:srgbClr val="0000CC"/>
                </a:solidFill>
              </a:rPr>
              <a:t> </a:t>
            </a:r>
          </a:p>
          <a:p>
            <a:pPr algn="just">
              <a:spcAft>
                <a:spcPts val="600"/>
              </a:spcAft>
            </a:pPr>
            <a:r>
              <a:rPr lang="ru-RU" sz="1600" i="1" dirty="0">
                <a:solidFill>
                  <a:srgbClr val="0000CC"/>
                </a:solidFill>
              </a:rPr>
              <a:t>для докторских </a:t>
            </a:r>
            <a:r>
              <a:rPr lang="ru-RU" sz="1600" i="1" dirty="0" smtClean="0">
                <a:solidFill>
                  <a:srgbClr val="0000CC"/>
                </a:solidFill>
              </a:rPr>
              <a:t>диссертаций научных положений </a:t>
            </a:r>
            <a:r>
              <a:rPr lang="ru-RU" sz="1600" i="1" dirty="0" smtClean="0">
                <a:solidFill>
                  <a:srgbClr val="0000CC"/>
                </a:solidFill>
              </a:rPr>
              <a:t>обычно </a:t>
            </a:r>
            <a:r>
              <a:rPr lang="ru-RU" sz="1600" i="1" dirty="0" smtClean="0">
                <a:solidFill>
                  <a:srgbClr val="0000CC"/>
                </a:solidFill>
              </a:rPr>
              <a:t>не менее</a:t>
            </a:r>
            <a:r>
              <a:rPr lang="ru-RU" sz="1600" i="1" dirty="0" smtClean="0">
                <a:solidFill>
                  <a:srgbClr val="0000CC"/>
                </a:solidFill>
                <a:sym typeface="Symbol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1600" i="1" dirty="0" smtClean="0">
                <a:solidFill>
                  <a:srgbClr val="0000CC"/>
                </a:solidFill>
              </a:rPr>
              <a:t> </a:t>
            </a:r>
          </a:p>
          <a:p>
            <a:pPr algn="just">
              <a:spcAft>
                <a:spcPts val="600"/>
              </a:spcAft>
            </a:pPr>
            <a:r>
              <a:rPr lang="ru-RU" sz="1600" i="1" dirty="0">
                <a:solidFill>
                  <a:srgbClr val="0000CC"/>
                </a:solidFill>
              </a:rPr>
              <a:t>для кандидатских диссертаций </a:t>
            </a:r>
            <a:r>
              <a:rPr lang="ru-RU" sz="1600" i="1" dirty="0" smtClean="0">
                <a:solidFill>
                  <a:srgbClr val="0000CC"/>
                </a:solidFill>
              </a:rPr>
              <a:t>– </a:t>
            </a:r>
            <a:r>
              <a:rPr lang="ru-RU" sz="1600" i="1" dirty="0">
                <a:solidFill>
                  <a:srgbClr val="0000CC"/>
                </a:solidFill>
              </a:rPr>
              <a:t>обычно не </a:t>
            </a:r>
            <a:r>
              <a:rPr lang="ru-RU" sz="1600" i="1" dirty="0" smtClean="0">
                <a:solidFill>
                  <a:srgbClr val="0000CC"/>
                </a:solidFill>
              </a:rPr>
              <a:t>менее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3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88234" y="2996952"/>
            <a:ext cx="8568952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Пример:</a:t>
            </a:r>
            <a:r>
              <a:rPr lang="ru-RU" dirty="0" smtClean="0">
                <a:solidFill>
                  <a:srgbClr val="0000CC"/>
                </a:solidFill>
              </a:rPr>
              <a:t> </a:t>
            </a:r>
          </a:p>
          <a:p>
            <a:pPr marL="285750" indent="-28575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Установленные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закономерности изменения среднеквадратических погрешностей измерения геометрических параметров АТС от структуры </a:t>
            </a:r>
            <a:r>
              <a:rPr lang="ru-RU" dirty="0" err="1">
                <a:latin typeface="Times New Roman" pitchFamily="18" charset="0"/>
                <a:ea typeface="Calibri"/>
                <a:cs typeface="Times New Roman" pitchFamily="18" charset="0"/>
              </a:rPr>
              <a:t>лазерсодержащего</a:t>
            </a:r>
            <a:r>
              <a:rPr lang="ru-RU" dirty="0">
                <a:latin typeface="Times New Roman" pitchFamily="18" charset="0"/>
                <a:ea typeface="Calibri"/>
                <a:cs typeface="Times New Roman" pitchFamily="18" charset="0"/>
              </a:rPr>
              <a:t> технологического оборудования и параметров расположения элементов бесконтактных измерительных систем и контролируемого АТС имеют экспоненциальный вид</a:t>
            </a:r>
            <a:r>
              <a:rPr lang="ru-RU" dirty="0" smtClean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marL="285750" indent="-28575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Качество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контроля тормозных систем АТС на стендах с беговыми барабанами можно значительно повысить, если нагрузку на колесо и тормозные силы определять одновременно, в процессе торможения, на основе эпюр распределения нормальных и продольных реакций по длине пятна контакта шин с цилиндрической поверхностью бегового барабана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172229" y="6428661"/>
            <a:ext cx="778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полном соответствии с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Паспортом научной  </a:t>
            </a:r>
            <a:r>
              <a:rPr lang="ru-RU" dirty="0" smtClean="0">
                <a:solidFill>
                  <a:srgbClr val="FF0000"/>
                </a:solidFill>
              </a:rPr>
              <a:t>специальности!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30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74" y="476672"/>
            <a:ext cx="8928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ИДЕНТИФИКАЦИЯ ДИССЕТАЦИИ</a:t>
            </a:r>
          </a:p>
          <a:p>
            <a:pPr lvl="0" algn="ctr"/>
            <a:r>
              <a:rPr lang="ru-RU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rgbClr val="0000CC"/>
                </a:solidFill>
              </a:rPr>
              <a:t>(с профилем </a:t>
            </a:r>
            <a:r>
              <a:rPr lang="ru-RU" dirty="0" err="1">
                <a:solidFill>
                  <a:srgbClr val="0000CC"/>
                </a:solidFill>
              </a:rPr>
              <a:t>диссовета</a:t>
            </a:r>
            <a:r>
              <a:rPr lang="ru-RU" dirty="0">
                <a:solidFill>
                  <a:srgbClr val="0000CC"/>
                </a:solidFill>
              </a:rPr>
              <a:t> и паспортом научной специальности)</a:t>
            </a:r>
            <a:endParaRPr lang="ru-RU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0082" y="1772816"/>
            <a:ext cx="8514388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b="1" i="1" dirty="0"/>
              <a:t>Диссертация 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научно-квалификационная работа </a:t>
            </a:r>
            <a:r>
              <a:rPr lang="ru-RU" sz="1600" b="1" i="1" dirty="0" smtClean="0"/>
              <a:t>должна </a:t>
            </a:r>
            <a:r>
              <a:rPr lang="ru-RU" sz="1600" b="1" i="1" dirty="0"/>
              <a:t>обладать </a:t>
            </a:r>
            <a:r>
              <a:rPr lang="ru-RU" sz="1600" b="1" i="1" dirty="0" smtClean="0"/>
              <a:t>рядом</a:t>
            </a:r>
          </a:p>
          <a:p>
            <a:r>
              <a:rPr lang="ru-RU" sz="1600" b="1" i="1" dirty="0" smtClean="0"/>
              <a:t> </a:t>
            </a:r>
            <a:r>
              <a:rPr lang="ru-RU" sz="1600" b="1" dirty="0"/>
              <a:t>обязательных признаков. </a:t>
            </a:r>
            <a:r>
              <a:rPr lang="ru-RU" sz="1600" i="1" dirty="0" smtClean="0"/>
              <a:t>В </a:t>
            </a:r>
            <a:r>
              <a:rPr lang="ru-RU" sz="1600" i="1" dirty="0"/>
              <a:t>ней </a:t>
            </a:r>
            <a:r>
              <a:rPr lang="ru-RU" sz="1600" i="1" dirty="0" smtClean="0"/>
              <a:t>должны </a:t>
            </a:r>
            <a:r>
              <a:rPr lang="ru-RU" sz="1600" i="1" dirty="0"/>
              <a:t>быть </a:t>
            </a:r>
            <a:r>
              <a:rPr lang="ru-RU" sz="1600" i="1" dirty="0" smtClean="0"/>
              <a:t>сформулированы:</a:t>
            </a:r>
          </a:p>
          <a:p>
            <a:endParaRPr lang="ru-RU" sz="1600" i="1" dirty="0">
              <a:solidFill>
                <a:srgbClr val="FF0000"/>
              </a:solidFill>
            </a:endParaRPr>
          </a:p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Научная новизна </a:t>
            </a:r>
            <a:r>
              <a:rPr lang="ru-RU" sz="1600" dirty="0" smtClean="0"/>
              <a:t>(</a:t>
            </a:r>
            <a:r>
              <a:rPr lang="ru-RU" sz="1600" i="1" dirty="0">
                <a:solidFill>
                  <a:srgbClr val="0000CC"/>
                </a:solidFill>
              </a:rPr>
              <a:t>заключается в полученных новых знаниях, а также в новых </a:t>
            </a:r>
            <a:r>
              <a:rPr lang="ru-RU" sz="1600" i="1" dirty="0" smtClean="0">
                <a:solidFill>
                  <a:srgbClr val="0000CC"/>
                </a:solidFill>
              </a:rPr>
              <a:t>результатах </a:t>
            </a:r>
            <a:r>
              <a:rPr lang="ru-RU" sz="1600" i="1" dirty="0">
                <a:solidFill>
                  <a:srgbClr val="0000CC"/>
                </a:solidFill>
              </a:rPr>
              <a:t>и возможностях</a:t>
            </a:r>
            <a:r>
              <a:rPr lang="ru-RU" sz="1600" b="1" dirty="0">
                <a:solidFill>
                  <a:srgbClr val="0000CC"/>
                </a:solidFill>
              </a:rPr>
              <a:t>,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ru-RU" sz="1600" i="1" dirty="0">
                <a:solidFill>
                  <a:srgbClr val="0000CC"/>
                </a:solidFill>
              </a:rPr>
              <a:t>на основе </a:t>
            </a:r>
            <a:r>
              <a:rPr lang="ru-RU" sz="1600" b="1" dirty="0" smtClean="0">
                <a:solidFill>
                  <a:srgbClr val="FF0000"/>
                </a:solidFill>
              </a:rPr>
              <a:t>ВПЕРВЫЕ </a:t>
            </a:r>
            <a:r>
              <a:rPr lang="ru-RU" sz="1600" i="1" dirty="0" smtClean="0">
                <a:solidFill>
                  <a:srgbClr val="0000CC"/>
                </a:solidFill>
              </a:rPr>
              <a:t>полученных новых </a:t>
            </a:r>
            <a:r>
              <a:rPr lang="ru-RU" sz="1600" i="1" dirty="0">
                <a:solidFill>
                  <a:srgbClr val="0000CC"/>
                </a:solidFill>
              </a:rPr>
              <a:t>знаний</a:t>
            </a:r>
            <a:r>
              <a:rPr lang="ru-RU" sz="1600" dirty="0" smtClean="0"/>
              <a:t>);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60082" y="3717032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Пример:</a:t>
            </a:r>
            <a:r>
              <a:rPr lang="ru-RU" dirty="0" smtClean="0">
                <a:solidFill>
                  <a:srgbClr val="0000CC"/>
                </a:solidFill>
              </a:rPr>
              <a:t>         </a:t>
            </a:r>
            <a:r>
              <a:rPr lang="ru-RU" sz="1600" i="1" dirty="0" smtClean="0"/>
              <a:t>Научной </a:t>
            </a:r>
            <a:r>
              <a:rPr lang="ru-RU" sz="1600" i="1" dirty="0"/>
              <a:t>новизной исследования</a:t>
            </a:r>
            <a:r>
              <a:rPr lang="ru-RU" sz="1600" dirty="0"/>
              <a:t> </a:t>
            </a:r>
            <a:r>
              <a:rPr lang="ru-RU" sz="1600" dirty="0" smtClean="0"/>
              <a:t>обладают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1600" b="1" i="1" dirty="0" smtClean="0">
                <a:solidFill>
                  <a:srgbClr val="FF0000"/>
                </a:solidFill>
              </a:rPr>
              <a:t>Впервые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/>
              <a:t>установленные </a:t>
            </a:r>
            <a:r>
              <a:rPr lang="ru-RU" sz="1600" b="1" i="1" dirty="0">
                <a:solidFill>
                  <a:srgbClr val="FF0000"/>
                </a:solidFill>
              </a:rPr>
              <a:t>закономерности</a:t>
            </a:r>
            <a:r>
              <a:rPr lang="ru-RU" sz="1600" dirty="0"/>
              <a:t> между научно обоснованными диагностическими параметрами и загрязняющими масло компонентами,</a:t>
            </a:r>
            <a:r>
              <a:rPr lang="ru-RU" sz="1600" b="1" dirty="0"/>
              <a:t> </a:t>
            </a:r>
            <a:r>
              <a:rPr lang="ru-RU" sz="1600" dirty="0"/>
              <a:t>позволяющие обнаруживать в нем: наличие продуктов износа, моторного топлива, воды, атмосферной пыли, а также, диагностировать техническое состояние агрегатов и прогнозировать их </a:t>
            </a:r>
            <a:r>
              <a:rPr lang="ru-RU" sz="1600" dirty="0" smtClean="0"/>
              <a:t>ресурс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32415" y="5949280"/>
            <a:ext cx="778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полном соответствии с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Паспортом научной  </a:t>
            </a:r>
            <a:r>
              <a:rPr lang="ru-RU" dirty="0" smtClean="0">
                <a:solidFill>
                  <a:srgbClr val="FF0000"/>
                </a:solidFill>
              </a:rPr>
              <a:t>специальности!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41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474" y="476672"/>
            <a:ext cx="89289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ИДЕНТИФИКАЦИЯ ДИССЕТАЦИИ</a:t>
            </a:r>
          </a:p>
          <a:p>
            <a:pPr lvl="0" algn="ctr"/>
            <a:r>
              <a:rPr lang="ru-RU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rgbClr val="0000CC"/>
                </a:solidFill>
              </a:rPr>
              <a:t>(с профилем </a:t>
            </a:r>
            <a:r>
              <a:rPr lang="ru-RU" dirty="0" err="1">
                <a:solidFill>
                  <a:srgbClr val="0000CC"/>
                </a:solidFill>
              </a:rPr>
              <a:t>диссовета</a:t>
            </a:r>
            <a:r>
              <a:rPr lang="ru-RU" dirty="0">
                <a:solidFill>
                  <a:srgbClr val="0000CC"/>
                </a:solidFill>
              </a:rPr>
              <a:t> и паспортом научной специальности)</a:t>
            </a:r>
            <a:endParaRPr lang="ru-RU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0750" y="1772816"/>
            <a:ext cx="853244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b="1" i="1" dirty="0"/>
              <a:t>Диссертация 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научно-квалификационная работа </a:t>
            </a:r>
            <a:r>
              <a:rPr lang="ru-RU" sz="1600" b="1" i="1" dirty="0" smtClean="0"/>
              <a:t>должна </a:t>
            </a:r>
            <a:r>
              <a:rPr lang="ru-RU" sz="1600" b="1" i="1" dirty="0"/>
              <a:t>обладать </a:t>
            </a:r>
            <a:r>
              <a:rPr lang="ru-RU" sz="1600" b="1" i="1" dirty="0" smtClean="0"/>
              <a:t>рядом</a:t>
            </a:r>
          </a:p>
          <a:p>
            <a:r>
              <a:rPr lang="ru-RU" sz="1600" b="1" dirty="0" smtClean="0"/>
              <a:t>обязательных </a:t>
            </a:r>
            <a:r>
              <a:rPr lang="ru-RU" sz="1600" b="1" dirty="0"/>
              <a:t>признаков. </a:t>
            </a:r>
            <a:r>
              <a:rPr lang="ru-RU" sz="1600" i="1" dirty="0" smtClean="0"/>
              <a:t>В </a:t>
            </a:r>
            <a:r>
              <a:rPr lang="ru-RU" sz="1600" i="1" dirty="0"/>
              <a:t>ней </a:t>
            </a:r>
            <a:r>
              <a:rPr lang="ru-RU" sz="1600" i="1" dirty="0" smtClean="0"/>
              <a:t>должна </a:t>
            </a:r>
            <a:r>
              <a:rPr lang="ru-RU" sz="1600" i="1" dirty="0"/>
              <a:t>быть </a:t>
            </a:r>
            <a:r>
              <a:rPr lang="ru-RU" sz="1600" i="1" dirty="0" smtClean="0"/>
              <a:t>сформулирована:</a:t>
            </a:r>
          </a:p>
          <a:p>
            <a:endParaRPr lang="ru-RU" sz="800" dirty="0"/>
          </a:p>
          <a:p>
            <a:pPr algn="just">
              <a:spcAft>
                <a:spcPts val="600"/>
              </a:spcAft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Практическая ценность исследования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/>
              <a:t>(</a:t>
            </a:r>
            <a:r>
              <a:rPr lang="ru-RU" sz="1600" i="1" dirty="0" smtClean="0">
                <a:solidFill>
                  <a:srgbClr val="0000CC"/>
                </a:solidFill>
              </a:rPr>
              <a:t>Т. е. сведения </a:t>
            </a:r>
            <a:r>
              <a:rPr lang="ru-RU" sz="1600" i="1" dirty="0">
                <a:solidFill>
                  <a:srgbClr val="0000CC"/>
                </a:solidFill>
              </a:rPr>
              <a:t>о практическом использовании полученных автором научных результатов, а в диссертациях, имеющих теоретический характер - рекомендации по использованию научных </a:t>
            </a:r>
            <a:r>
              <a:rPr lang="ru-RU" sz="1600" i="1" dirty="0" smtClean="0">
                <a:solidFill>
                  <a:srgbClr val="0000CC"/>
                </a:solidFill>
              </a:rPr>
              <a:t>выводов: </a:t>
            </a:r>
            <a:r>
              <a:rPr lang="ru-RU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КЕМ? 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ГДЕ?   ДЛЯ ЧЕГО?   РЕЗУЛЬТАТ?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4466" y="3789040"/>
            <a:ext cx="8568952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spcBef>
                <a:spcPts val="600"/>
              </a:spcBef>
              <a:spcAft>
                <a:spcPts val="600"/>
              </a:spcAft>
            </a:pP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Пример:</a:t>
            </a:r>
            <a:r>
              <a:rPr lang="ru-RU" dirty="0" smtClean="0">
                <a:solidFill>
                  <a:srgbClr val="0000CC"/>
                </a:solidFill>
              </a:rPr>
              <a:t> </a:t>
            </a:r>
            <a:r>
              <a:rPr lang="ru-RU" dirty="0"/>
              <a:t>Результаты исследований могут быть использованы:</a:t>
            </a:r>
          </a:p>
          <a:p>
            <a:pPr marL="285750" algn="just" hangingPunct="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b="1" i="1" dirty="0" smtClean="0">
                <a:solidFill>
                  <a:srgbClr val="0000CC"/>
                </a:solidFill>
              </a:rPr>
              <a:t>производителями </a:t>
            </a:r>
            <a:r>
              <a:rPr lang="ru-RU" b="1" i="1" dirty="0">
                <a:solidFill>
                  <a:srgbClr val="0000CC"/>
                </a:solidFill>
              </a:rPr>
              <a:t>АТС </a:t>
            </a:r>
            <a:r>
              <a:rPr lang="ru-RU" dirty="0" smtClean="0"/>
              <a:t>для </a:t>
            </a:r>
            <a:r>
              <a:rPr lang="ru-RU" dirty="0"/>
              <a:t>выходного </a:t>
            </a:r>
            <a:r>
              <a:rPr lang="ru-RU" dirty="0" smtClean="0"/>
              <a:t>контроля </a:t>
            </a:r>
            <a:r>
              <a:rPr lang="ru-RU" dirty="0"/>
              <a:t>и государственных периодических </a:t>
            </a:r>
            <a:r>
              <a:rPr lang="ru-RU" dirty="0" smtClean="0"/>
              <a:t>испытаний, </a:t>
            </a:r>
            <a:r>
              <a:rPr lang="ru-RU" b="1" i="1" dirty="0" smtClean="0">
                <a:solidFill>
                  <a:srgbClr val="0000CC"/>
                </a:solidFill>
              </a:rPr>
              <a:t>что позволит</a:t>
            </a:r>
            <a:r>
              <a:rPr lang="ru-RU" dirty="0" smtClean="0"/>
              <a:t> повысить достоверность оценок </a:t>
            </a:r>
            <a:r>
              <a:rPr lang="ru-RU" dirty="0"/>
              <a:t>и </a:t>
            </a:r>
            <a:r>
              <a:rPr lang="ru-RU" dirty="0" smtClean="0"/>
              <a:t>снизить затраты </a:t>
            </a:r>
            <a:r>
              <a:rPr lang="ru-RU" dirty="0"/>
              <a:t>на </a:t>
            </a:r>
            <a:r>
              <a:rPr lang="ru-RU" dirty="0" smtClean="0"/>
              <a:t>производство </a:t>
            </a:r>
            <a:r>
              <a:rPr lang="ru-RU" dirty="0"/>
              <a:t>новых </a:t>
            </a:r>
            <a:r>
              <a:rPr lang="ru-RU" dirty="0" smtClean="0"/>
              <a:t>моделей</a:t>
            </a:r>
          </a:p>
          <a:p>
            <a:pPr marL="285750" algn="just" hangingPunct="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ru-RU" dirty="0"/>
              <a:t> </a:t>
            </a:r>
            <a:r>
              <a:rPr lang="ru-RU" dirty="0" smtClean="0"/>
              <a:t>производителями </a:t>
            </a:r>
            <a:r>
              <a:rPr lang="ru-RU" dirty="0"/>
              <a:t>технологического оборудования для анализа его технического уровня, эффективности и качества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04387" y="6030624"/>
            <a:ext cx="7789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полном соответствии с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Паспортом научной  </a:t>
            </a:r>
            <a:r>
              <a:rPr lang="ru-RU" dirty="0" smtClean="0">
                <a:solidFill>
                  <a:srgbClr val="FF0000"/>
                </a:solidFill>
              </a:rPr>
              <a:t>специальности!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7BF7-6D9C-4369-B6EB-C1C7DF43B81B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8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192636"/>
            <a:ext cx="3747546" cy="259228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41663" y="476672"/>
            <a:ext cx="8260672" cy="1039427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ДИССЕРТАЦИЯ </a:t>
            </a:r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ТРЕБОВАНИЯМ ВАК 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071074" y="2780928"/>
            <a:ext cx="4823390" cy="3888432"/>
          </a:xfrm>
        </p:spPr>
        <p:txBody>
          <a:bodyPr>
            <a:normAutofit fontScale="92500" lnSpcReduction="20000"/>
          </a:bodyPr>
          <a:lstStyle/>
          <a:p>
            <a:pPr marL="50292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dirty="0" smtClean="0">
                <a:solidFill>
                  <a:srgbClr val="0000CC"/>
                </a:solidFill>
              </a:rPr>
              <a:t>решение </a:t>
            </a:r>
            <a:r>
              <a:rPr lang="ru-RU" dirty="0">
                <a:solidFill>
                  <a:srgbClr val="0000CC"/>
                </a:solidFill>
              </a:rPr>
              <a:t>задачи, имеющей значение для развития соответствующей </a:t>
            </a:r>
            <a:r>
              <a:rPr lang="ru-RU" b="1" dirty="0">
                <a:solidFill>
                  <a:srgbClr val="F541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отрасли знаний</a:t>
            </a:r>
            <a:r>
              <a:rPr lang="ru-RU" dirty="0">
                <a:solidFill>
                  <a:srgbClr val="0000CC"/>
                </a:solidFill>
              </a:rPr>
              <a:t>, </a:t>
            </a:r>
            <a:endParaRPr lang="ru-RU" dirty="0" smtClean="0">
              <a:solidFill>
                <a:srgbClr val="0000CC"/>
              </a:solidFill>
            </a:endParaRPr>
          </a:p>
          <a:p>
            <a:pPr marL="502920" indent="-457200">
              <a:buFont typeface="+mj-lt"/>
              <a:buAutoNum type="arabicPeriod"/>
            </a:pPr>
            <a:r>
              <a:rPr lang="ru-RU" dirty="0" smtClean="0">
                <a:solidFill>
                  <a:srgbClr val="0000CC"/>
                </a:solidFill>
              </a:rPr>
              <a:t>либо </a:t>
            </a:r>
            <a:r>
              <a:rPr lang="ru-RU" dirty="0">
                <a:solidFill>
                  <a:srgbClr val="0000CC"/>
                </a:solidFill>
              </a:rPr>
              <a:t>изложены новые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F541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 обоснованные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rgbClr val="0000CC"/>
                </a:solidFill>
              </a:rPr>
              <a:t>технические, технологические или иные решения и разработки, имеющие существенное значение для развития страны.</a:t>
            </a: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23528" y="1858759"/>
            <a:ext cx="856895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ru-RU" dirty="0">
                <a:solidFill>
                  <a:srgbClr val="0000CC"/>
                </a:solidFill>
              </a:rPr>
              <a:t>Диссертация на соискание ученой степени 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кандидата наук </a:t>
            </a:r>
            <a:endParaRPr lang="ru-RU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>
              <a:buNone/>
            </a:pPr>
            <a:r>
              <a:rPr lang="ru-RU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</a:t>
            </a:r>
            <a:r>
              <a:rPr lang="ru-RU" sz="2000" b="1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научно-квалификационная работа</a:t>
            </a:r>
            <a:r>
              <a:rPr lang="ru-RU" dirty="0">
                <a:solidFill>
                  <a:srgbClr val="0000CC"/>
                </a:solidFill>
              </a:rPr>
              <a:t>, в которой содержится: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11040" y="3850114"/>
            <a:ext cx="5949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НАУКА</a:t>
            </a: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61469" y="6309320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8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53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375372"/>
            <a:ext cx="3589030" cy="2482638"/>
          </a:xfrm>
          <a:prstGeom prst="rect">
            <a:avLst/>
          </a:prstGeom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3850546" y="2780928"/>
            <a:ext cx="5267954" cy="3312368"/>
          </a:xfrm>
        </p:spPr>
        <p:txBody>
          <a:bodyPr>
            <a:noAutofit/>
          </a:bodyPr>
          <a:lstStyle/>
          <a:p>
            <a:pPr marL="50292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теоретические </a:t>
            </a:r>
            <a:r>
              <a:rPr lang="ru-RU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положения</a:t>
            </a:r>
            <a:r>
              <a:rPr lang="ru-RU" sz="1700" dirty="0">
                <a:solidFill>
                  <a:srgbClr val="0000CC"/>
                </a:solidFill>
              </a:rPr>
              <a:t>, совокупность которых можно квалифицировать как </a:t>
            </a:r>
            <a:r>
              <a:rPr lang="ru-RU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научное достижение</a:t>
            </a:r>
            <a:r>
              <a:rPr lang="ru-RU" sz="1700" dirty="0">
                <a:solidFill>
                  <a:srgbClr val="0000CC"/>
                </a:solidFill>
              </a:rPr>
              <a:t>, </a:t>
            </a:r>
            <a:endParaRPr lang="ru-RU" sz="1700" dirty="0" smtClean="0">
              <a:solidFill>
                <a:srgbClr val="0000CC"/>
              </a:solidFill>
            </a:endParaRPr>
          </a:p>
          <a:p>
            <a:pPr marL="50292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700" dirty="0" smtClean="0">
                <a:solidFill>
                  <a:srgbClr val="0000CC"/>
                </a:solidFill>
              </a:rPr>
              <a:t>либо </a:t>
            </a:r>
            <a:r>
              <a:rPr lang="ru-RU" sz="1700" dirty="0">
                <a:solidFill>
                  <a:srgbClr val="0000CC"/>
                </a:solidFill>
              </a:rPr>
              <a:t>решена </a:t>
            </a:r>
            <a:r>
              <a:rPr lang="ru-RU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научная проблема</a:t>
            </a:r>
            <a:r>
              <a:rPr lang="ru-RU" sz="1700" dirty="0">
                <a:solidFill>
                  <a:srgbClr val="0000CC"/>
                </a:solidFill>
              </a:rPr>
              <a:t>, имеющая важное политическое, социально-экономическое, культурное или хозяйственное значение, </a:t>
            </a:r>
            <a:endParaRPr lang="ru-RU" sz="1700" dirty="0" smtClean="0">
              <a:solidFill>
                <a:srgbClr val="0000CC"/>
              </a:solidFill>
            </a:endParaRPr>
          </a:p>
          <a:p>
            <a:pPr marL="502920" indent="-4572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700" dirty="0" smtClean="0">
                <a:solidFill>
                  <a:srgbClr val="0000CC"/>
                </a:solidFill>
              </a:rPr>
              <a:t>либо </a:t>
            </a:r>
            <a:r>
              <a:rPr lang="ru-RU" sz="1700" dirty="0">
                <a:solidFill>
                  <a:srgbClr val="0000CC"/>
                </a:solidFill>
              </a:rPr>
              <a:t>изложены </a:t>
            </a:r>
            <a:r>
              <a:rPr lang="ru-RU" sz="1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научно обоснованные </a:t>
            </a:r>
            <a:r>
              <a:rPr lang="ru-RU" sz="1700" dirty="0">
                <a:solidFill>
                  <a:srgbClr val="0000CC"/>
                </a:solidFill>
              </a:rPr>
              <a:t>технические, технологические или иные решения, внедрение которых вносит значительный вклад в развитие страны</a:t>
            </a:r>
            <a:r>
              <a:rPr lang="ru-RU" sz="1700" dirty="0" smtClean="0">
                <a:solidFill>
                  <a:srgbClr val="0000CC"/>
                </a:solidFill>
              </a:rPr>
              <a:t>.</a:t>
            </a:r>
            <a:endParaRPr lang="ru-RU" sz="1700" dirty="0">
              <a:solidFill>
                <a:srgbClr val="0000CC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41663" y="476672"/>
            <a:ext cx="8260672" cy="1039427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ДИССЕРТАЦИЯ </a:t>
            </a:r>
            <a:r>
              <a:rPr lang="ru-RU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 ТРЕБОВАНИЯМ ВАК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1700808"/>
            <a:ext cx="80359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buNone/>
            </a:pPr>
            <a:r>
              <a:rPr lang="ru-RU" dirty="0">
                <a:solidFill>
                  <a:srgbClr val="0000CC"/>
                </a:solidFill>
              </a:rPr>
              <a:t>Диссертация на соискание ученой степени </a:t>
            </a:r>
            <a:r>
              <a:rPr lang="ru-RU" dirty="0" smtClean="0">
                <a:solidFill>
                  <a:srgbClr val="0000CC"/>
                </a:solidFill>
              </a:rPr>
              <a:t> </a:t>
            </a: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доктора </a:t>
            </a:r>
            <a:r>
              <a:rPr lang="ru-RU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 </a:t>
            </a:r>
          </a:p>
          <a:p>
            <a:pPr marL="45720" indent="0">
              <a:buNone/>
            </a:pPr>
            <a:r>
              <a:rPr lang="ru-RU" dirty="0">
                <a:solidFill>
                  <a:srgbClr val="0000CC"/>
                </a:solidFill>
              </a:rPr>
              <a:t>Это </a:t>
            </a:r>
            <a:r>
              <a:rPr lang="ru-RU" b="1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научно-квалификационная работа</a:t>
            </a:r>
            <a:r>
              <a:rPr lang="ru-RU" dirty="0" smtClean="0">
                <a:solidFill>
                  <a:srgbClr val="0000CC"/>
                </a:solidFill>
              </a:rPr>
              <a:t>, </a:t>
            </a:r>
            <a:r>
              <a:rPr lang="ru-RU" dirty="0">
                <a:solidFill>
                  <a:srgbClr val="0000CC"/>
                </a:solidFill>
              </a:rPr>
              <a:t>в которой на основании выполненных автором исследований разработаны: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3997424"/>
            <a:ext cx="57900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НАУКА</a:t>
            </a:r>
            <a:endParaRPr lang="ru-RU" sz="9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fld id="{65207BF7-6D9C-4369-B6EB-C1C7DF43B81B}" type="slidenum">
              <a:rPr lang="ru-RU" sz="2000" b="1" smtClean="0">
                <a:solidFill>
                  <a:srgbClr val="0000CC"/>
                </a:solidFill>
              </a:rPr>
              <a:t>9</a:t>
            </a:fld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55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5066</TotalTime>
  <Words>5559</Words>
  <Application>Microsoft Office PowerPoint</Application>
  <PresentationFormat>Экран (4:3)</PresentationFormat>
  <Paragraphs>644</Paragraphs>
  <Slides>78</Slides>
  <Notes>44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79" baseType="lpstr">
      <vt:lpstr>Аптека</vt:lpstr>
      <vt:lpstr>Подготовка и структурирование научно-квалификационных работ для защиты  в диссертационном совете  (Работа над ошибками)</vt:lpstr>
      <vt:lpstr>ДИССЕРТАЦИЯ  и МОНОГРАФИЯ</vt:lpstr>
      <vt:lpstr>ДИССЕРТАЦИЯ </vt:lpstr>
      <vt:lpstr>НОВЫЕ ЗНАНИЯ</vt:lpstr>
      <vt:lpstr>НОВЫЕ ЗНАНИЯ</vt:lpstr>
      <vt:lpstr>НОВЫЕ ЗНАНИЯ</vt:lpstr>
      <vt:lpstr>НОВЫЕ ЗНАНИЯ </vt:lpstr>
      <vt:lpstr>ДИССЕРТАЦИЯ ПО ТРЕБОВАНИЯМ ВАК </vt:lpstr>
      <vt:lpstr>ДИССЕРТАЦИЯ ПО ТРЕБОВАНИЯМ ВАК </vt:lpstr>
      <vt:lpstr>ЧТО  ТАКОЕ   НАУЧНО-КВАЛИФИКАЦИОННАЯ РАБОТА</vt:lpstr>
      <vt:lpstr>ЧТО  ТАКОЕ   НАУЧНО-КВАЛИФИКАЦИОННАЯ РАБОТА</vt:lpstr>
      <vt:lpstr>СТРУКТУРА  АНАЛИТИЧЕСКОГО ИССЛЕДОВАНИЯ</vt:lpstr>
      <vt:lpstr>СТРУКТУРА  ЭКСПЕРИМЕНТАЛЬНОГО ИССЛЕДОВАНИЯ</vt:lpstr>
      <vt:lpstr>ТИПОВАЯ  СТРУКТУРА  МОНОГРАФИИ</vt:lpstr>
      <vt:lpstr>ТИПОВАЯ  СТРУКТУРА  МОНОГРАФИИ</vt:lpstr>
      <vt:lpstr>ТИПОВАЯ СТРУКТУРА ДИССЕРТАЦИИ</vt:lpstr>
      <vt:lpstr>ТИПОВАЯ СТРУКТУРА ДИССЕРТАЦИИ</vt:lpstr>
      <vt:lpstr>ТИПОВАЯ СТРУКТУРА ДИССЕРТАЦИИ</vt:lpstr>
      <vt:lpstr>ОТЛИЧИЕ  СТРУКТУР   ДИССЕРТАЦИИ И  МОНОГРАФИИ</vt:lpstr>
      <vt:lpstr> КАК  ПИСАТЬ ДИССЕРТАЦИЮ  </vt:lpstr>
      <vt:lpstr>РАБОТАЕМ НАД                                         ПЕРВОЙ ГЛАВОЙ                        </vt:lpstr>
      <vt:lpstr>РАБОТАЕМ  НАД  ПЕРВОЙ  ГЛАВОЙ</vt:lpstr>
      <vt:lpstr>Презентация PowerPoint</vt:lpstr>
      <vt:lpstr>РАБОТАЕМ  НАД  ПЕРВОЙ  ГЛАВОЙ</vt:lpstr>
      <vt:lpstr>РАБОТАЕМ  НАД  ПЕРВОЙ  ГЛАВОЙ</vt:lpstr>
      <vt:lpstr>СТРУКТУРА ПЕРВОЙ  ГЛАВЫ ДИССЕРТАЦИИ</vt:lpstr>
      <vt:lpstr>РАБОТАЕМ НАД             ВТОРОЙ ГЛАВОЙ </vt:lpstr>
      <vt:lpstr>РАБОТАЕМ  НАД  ВТОРОЙ  ГЛАВОЙ</vt:lpstr>
      <vt:lpstr>РАБОТАЕМ  НАД  СХЕМОЙ ИССЛЕДУЕМОГО ПРОЦЕССА</vt:lpstr>
      <vt:lpstr>РАБОТАЕМ  НАД  СХЕМОЙ ИССЛЕДУЕМОГО ПРОЦЕССА</vt:lpstr>
      <vt:lpstr>РАБОТАЕМ  НАД  СХЕМОЙ ИССЛЕДУЕМОГО ПРОЦЕССА</vt:lpstr>
      <vt:lpstr>РАБОТАЕМ  НАД  СХЕМОЙ ИССЛЕДУЕМОГО ПРОЦЕССА</vt:lpstr>
      <vt:lpstr>РАБОТАЕМ  НАД  СХЕМОЙ ИССЛЕДУЕМОГО ПРОЦЕССА</vt:lpstr>
      <vt:lpstr>РАБОТАЕМ  НАД  СХЕМОЙ ИССЛЕДУЕМОГО ПРОЦЕССА</vt:lpstr>
      <vt:lpstr>РАБОТАЕМ  НАД  СХЕМОЙ ИССЛЕДУЕМОГО ПРОЦЕССА</vt:lpstr>
      <vt:lpstr>РАБОТАЕМ  НАД  СХЕМОЙ ИССЛЕДУЕМОГО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РАБОТАЕМ НАД             ТРЕТЬЕЙ ГЛАВОЙ </vt:lpstr>
      <vt:lpstr>РАБОТАЕМ  НАД  ТРЕТЬЕЙ  ГЛАВОЙ</vt:lpstr>
      <vt:lpstr>Презентация PowerPoint</vt:lpstr>
      <vt:lpstr>Презентация PowerPoint</vt:lpstr>
      <vt:lpstr>Презентация PowerPoint</vt:lpstr>
      <vt:lpstr>РАБОТАЕМ НАД             ЧЕТВЕРТОЙ ГЛАВОЙ 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РАБОТАЕМ НАД             ПЯТОЙ ГЛАВОЙ</vt:lpstr>
      <vt:lpstr>Презентация PowerPoint</vt:lpstr>
      <vt:lpstr>РАБОТАЕМ НАД             ЗАКЛЮЧЕНИЕМ</vt:lpstr>
      <vt:lpstr>Презентация PowerPoint</vt:lpstr>
      <vt:lpstr>Презентация PowerPoint</vt:lpstr>
      <vt:lpstr>ОРГАНИЗАЦИЯ РАБОТЫ НАД             ДИССЕРТАЦИЕЙ</vt:lpstr>
      <vt:lpstr>Презентация PowerPoint</vt:lpstr>
      <vt:lpstr>Презентация PowerPoint</vt:lpstr>
      <vt:lpstr>ОРГАНИЗАЦИЯ РАБОТЫ НАД ДИССЕРТАЦИЕЙ</vt:lpstr>
      <vt:lpstr>ОРГАНИЗАЦИЯ РАБОТЫ НАД ДИССЕРТАЦИЕЙ</vt:lpstr>
      <vt:lpstr>ОРГАНИЗАЦИЯ РАБОТЫ НАД ДИССЕРТАЦИЕЙ</vt:lpstr>
      <vt:lpstr>ОРГАНИЗАЦИЯ РАБОТЫ НАД ДИССЕРТАЦИЕЙ</vt:lpstr>
      <vt:lpstr>ОРГАНИЗАЦИЯ РАБОТЫ НАД ДИССЕРТАЦИЕЙ</vt:lpstr>
      <vt:lpstr>ОРГАНИЗАЦИЯ РАБОТЫ НАД ДИССЕРТАЦИЕЙ</vt:lpstr>
      <vt:lpstr>ОРГАНИЗАЦИЯ РАБОТЫ НАД ДИССЕРТАЦИЕЙ</vt:lpstr>
      <vt:lpstr>ОРГАНИЗАЦИЯ РАБОТЫ НАД ДИССЕРТАЦИЕЙ</vt:lpstr>
      <vt:lpstr>ЗАШИТА  ДИССЕРТАЦИИ </vt:lpstr>
      <vt:lpstr>Презентация PowerPoint</vt:lpstr>
      <vt:lpstr>ПИШЕМ  ДИССЕРТАЦИЮ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Новые требования ВАК РФ к диссертациям</dc:title>
  <dc:creator>Teacher</dc:creator>
  <cp:lastModifiedBy>Fedotov</cp:lastModifiedBy>
  <cp:revision>428</cp:revision>
  <dcterms:created xsi:type="dcterms:W3CDTF">2014-03-20T07:00:31Z</dcterms:created>
  <dcterms:modified xsi:type="dcterms:W3CDTF">2021-06-18T10:04:32Z</dcterms:modified>
</cp:coreProperties>
</file>