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9"/>
  </p:notesMasterIdLst>
  <p:sldIdLst>
    <p:sldId id="256" r:id="rId2"/>
    <p:sldId id="309" r:id="rId3"/>
    <p:sldId id="308" r:id="rId4"/>
    <p:sldId id="259" r:id="rId5"/>
    <p:sldId id="310" r:id="rId6"/>
    <p:sldId id="311" r:id="rId7"/>
    <p:sldId id="261" r:id="rId8"/>
    <p:sldId id="262" r:id="rId9"/>
    <p:sldId id="263" r:id="rId10"/>
    <p:sldId id="268" r:id="rId11"/>
    <p:sldId id="269" r:id="rId12"/>
    <p:sldId id="312" r:id="rId13"/>
    <p:sldId id="314" r:id="rId14"/>
    <p:sldId id="264" r:id="rId15"/>
    <p:sldId id="265" r:id="rId16"/>
    <p:sldId id="266" r:id="rId17"/>
    <p:sldId id="299" r:id="rId18"/>
    <p:sldId id="300" r:id="rId19"/>
    <p:sldId id="301" r:id="rId20"/>
    <p:sldId id="302" r:id="rId21"/>
    <p:sldId id="303" r:id="rId22"/>
    <p:sldId id="267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81" r:id="rId35"/>
    <p:sldId id="282" r:id="rId36"/>
    <p:sldId id="283" r:id="rId37"/>
    <p:sldId id="284" r:id="rId38"/>
    <p:sldId id="285" r:id="rId39"/>
    <p:sldId id="286" r:id="rId40"/>
    <p:sldId id="287" r:id="rId41"/>
    <p:sldId id="288" r:id="rId42"/>
    <p:sldId id="289" r:id="rId43"/>
    <p:sldId id="290" r:id="rId44"/>
    <p:sldId id="291" r:id="rId45"/>
    <p:sldId id="292" r:id="rId46"/>
    <p:sldId id="293" r:id="rId47"/>
    <p:sldId id="294" r:id="rId48"/>
    <p:sldId id="295" r:id="rId49"/>
    <p:sldId id="296" r:id="rId50"/>
    <p:sldId id="297" r:id="rId51"/>
    <p:sldId id="315" r:id="rId52"/>
    <p:sldId id="316" r:id="rId53"/>
    <p:sldId id="298" r:id="rId54"/>
    <p:sldId id="304" r:id="rId55"/>
    <p:sldId id="305" r:id="rId56"/>
    <p:sldId id="306" r:id="rId57"/>
    <p:sldId id="307" r:id="rId5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93A214-5693-41B0-B0D4-8266FD4ECE69}" type="doc">
      <dgm:prSet loTypeId="urn:microsoft.com/office/officeart/2005/8/layout/vList2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B898E11D-A4A6-4E43-9C50-B13D22539766}">
      <dgm:prSet phldrT="[Текст]" custT="1"/>
      <dgm:spPr/>
      <dgm:t>
        <a:bodyPr/>
        <a:lstStyle/>
        <a:p>
          <a:r>
            <a:rPr lang="ru-RU" sz="2800" smtClean="0">
              <a:latin typeface="+mj-lt"/>
            </a:rPr>
            <a:t>события</a:t>
          </a:r>
          <a:endParaRPr lang="ru-RU" sz="2800" dirty="0">
            <a:latin typeface="+mj-lt"/>
          </a:endParaRPr>
        </a:p>
      </dgm:t>
    </dgm:pt>
    <dgm:pt modelId="{818387EC-17EF-4C11-B21B-3A88402C64EA}" type="parTrans" cxnId="{76920A4C-DA5B-40AB-917E-EDEABF8801D3}">
      <dgm:prSet/>
      <dgm:spPr/>
      <dgm:t>
        <a:bodyPr/>
        <a:lstStyle/>
        <a:p>
          <a:endParaRPr lang="ru-RU"/>
        </a:p>
      </dgm:t>
    </dgm:pt>
    <dgm:pt modelId="{9B6A5541-61C4-44B0-AC59-4CDA703E843C}" type="sibTrans" cxnId="{76920A4C-DA5B-40AB-917E-EDEABF8801D3}">
      <dgm:prSet/>
      <dgm:spPr/>
      <dgm:t>
        <a:bodyPr/>
        <a:lstStyle/>
        <a:p>
          <a:endParaRPr lang="ru-RU"/>
        </a:p>
      </dgm:t>
    </dgm:pt>
    <dgm:pt modelId="{F8305981-8DEC-4D08-ADFC-B279F8B4AE9C}">
      <dgm:prSet phldrT="[Текст]" custT="1"/>
      <dgm:spPr/>
      <dgm:t>
        <a:bodyPr/>
        <a:lstStyle/>
        <a:p>
          <a:r>
            <a:rPr lang="ru-RU" sz="1400" b="1" dirty="0" smtClean="0"/>
            <a:t>в результате которых были получены</a:t>
          </a:r>
          <a:r>
            <a:rPr lang="ru-RU" sz="1400" dirty="0" smtClean="0"/>
            <a:t>: травмы; тепловые удары; ожоги; обморожения; утопления; поражение электрическим током, молнией, излучением; укусы и др. телесные повреждения, нанесенные животными и насекомыми; повреждения вследствие взрывов, аварий, разрушения зданий, стихийных бедствий и других чрезвычайных обстоятельств; иные повреждения здоровья </a:t>
          </a:r>
          <a:endParaRPr lang="ru-RU" sz="1400" dirty="0"/>
        </a:p>
      </dgm:t>
    </dgm:pt>
    <dgm:pt modelId="{61EFCA62-902D-4F94-81F2-CCF954912D2B}" type="parTrans" cxnId="{3FD7F961-8CF0-4DA2-9798-3D0984046EB1}">
      <dgm:prSet/>
      <dgm:spPr/>
      <dgm:t>
        <a:bodyPr/>
        <a:lstStyle/>
        <a:p>
          <a:endParaRPr lang="ru-RU"/>
        </a:p>
      </dgm:t>
    </dgm:pt>
    <dgm:pt modelId="{C6F2A430-0341-4DD7-9BBE-A431B35CB32D}" type="sibTrans" cxnId="{3FD7F961-8CF0-4DA2-9798-3D0984046EB1}">
      <dgm:prSet/>
      <dgm:spPr/>
      <dgm:t>
        <a:bodyPr/>
        <a:lstStyle/>
        <a:p>
          <a:endParaRPr lang="ru-RU"/>
        </a:p>
      </dgm:t>
    </dgm:pt>
    <dgm:pt modelId="{CFA59708-E7DE-4F08-BD58-9E6D3775BCDB}">
      <dgm:prSet phldrT="[Текст]" custT="1"/>
      <dgm:spPr/>
      <dgm:t>
        <a:bodyPr/>
        <a:lstStyle/>
        <a:p>
          <a:r>
            <a:rPr lang="ru-RU" sz="2800" smtClean="0">
              <a:latin typeface="+mj-lt"/>
            </a:rPr>
            <a:t>если указанные события произошли</a:t>
          </a:r>
          <a:endParaRPr lang="ru-RU" sz="2800" dirty="0">
            <a:latin typeface="+mj-lt"/>
          </a:endParaRPr>
        </a:p>
      </dgm:t>
    </dgm:pt>
    <dgm:pt modelId="{66F3D33A-E7C8-480E-943F-A76AC7F157E6}" type="parTrans" cxnId="{F20825BC-2659-42A2-94BD-388AC1175A8B}">
      <dgm:prSet/>
      <dgm:spPr/>
      <dgm:t>
        <a:bodyPr/>
        <a:lstStyle/>
        <a:p>
          <a:endParaRPr lang="ru-RU"/>
        </a:p>
      </dgm:t>
    </dgm:pt>
    <dgm:pt modelId="{827C4C38-1652-4BAA-9C1F-5678F23AD2E1}" type="sibTrans" cxnId="{F20825BC-2659-42A2-94BD-388AC1175A8B}">
      <dgm:prSet/>
      <dgm:spPr/>
      <dgm:t>
        <a:bodyPr/>
        <a:lstStyle/>
        <a:p>
          <a:endParaRPr lang="ru-RU"/>
        </a:p>
      </dgm:t>
    </dgm:pt>
    <dgm:pt modelId="{E502D48B-17C2-4EC3-B80C-A62778BCBE50}">
      <dgm:prSet phldrT="[Текст]" custT="1"/>
      <dgm:spPr/>
      <dgm:t>
        <a:bodyPr/>
        <a:lstStyle/>
        <a:p>
          <a:r>
            <a:rPr lang="ru-RU" sz="1400" dirty="0" smtClean="0"/>
            <a:t>при следованию к месту выполнения работ или с </a:t>
          </a:r>
          <a:r>
            <a:rPr lang="ru-RU" sz="1400" dirty="0" smtClean="0"/>
            <a:t>работы </a:t>
          </a:r>
          <a:r>
            <a:rPr lang="ru-RU" sz="1400" dirty="0" smtClean="0"/>
            <a:t>на транспорте работодателя, </a:t>
          </a:r>
          <a:endParaRPr lang="ru-RU" sz="1400" dirty="0"/>
        </a:p>
      </dgm:t>
    </dgm:pt>
    <dgm:pt modelId="{CA7944C4-4B02-4F0F-9422-F1ACB0A9B2EA}" type="parTrans" cxnId="{122AD5C5-BDB8-482F-BDAE-99A69D4C0F1F}">
      <dgm:prSet/>
      <dgm:spPr/>
      <dgm:t>
        <a:bodyPr/>
        <a:lstStyle/>
        <a:p>
          <a:endParaRPr lang="ru-RU"/>
        </a:p>
      </dgm:t>
    </dgm:pt>
    <dgm:pt modelId="{D5F61D6A-FCC5-4DA2-BC21-2AD5B3541A4D}" type="sibTrans" cxnId="{122AD5C5-BDB8-482F-BDAE-99A69D4C0F1F}">
      <dgm:prSet/>
      <dgm:spPr/>
      <dgm:t>
        <a:bodyPr/>
        <a:lstStyle/>
        <a:p>
          <a:endParaRPr lang="ru-RU"/>
        </a:p>
      </dgm:t>
    </dgm:pt>
    <dgm:pt modelId="{F4DA387B-A10B-467C-AD21-65CB91984925}">
      <dgm:prSet phldrT="[Текст]" custT="1"/>
      <dgm:spPr/>
      <dgm:t>
        <a:bodyPr/>
        <a:lstStyle/>
        <a:p>
          <a:r>
            <a:rPr lang="ru-RU" sz="1400" b="1" dirty="0" smtClean="0"/>
            <a:t>повлекшие за собой:  </a:t>
          </a:r>
          <a:r>
            <a:rPr lang="ru-RU" sz="1400" dirty="0" smtClean="0"/>
            <a:t>необходимость перевода пострадавших на другую работу; временную  или стойкую утрату ими трудоспособности;   либо смерть пострадавших</a:t>
          </a:r>
          <a:r>
            <a:rPr lang="ru-RU" sz="1600" dirty="0" smtClean="0"/>
            <a:t>			    	                                                                                                                                                           </a:t>
          </a:r>
          <a:endParaRPr lang="ru-RU" sz="1600" dirty="0"/>
        </a:p>
      </dgm:t>
    </dgm:pt>
    <dgm:pt modelId="{89A9A12A-8EBA-43D4-9BD1-397773937F98}" type="parTrans" cxnId="{86CFB32F-C216-4F6D-9D87-DB485B5362A7}">
      <dgm:prSet/>
      <dgm:spPr/>
      <dgm:t>
        <a:bodyPr/>
        <a:lstStyle/>
        <a:p>
          <a:endParaRPr lang="ru-RU"/>
        </a:p>
      </dgm:t>
    </dgm:pt>
    <dgm:pt modelId="{DFA7E79F-5A0D-4ADA-A3F4-31651E1B9D4C}" type="sibTrans" cxnId="{86CFB32F-C216-4F6D-9D87-DB485B5362A7}">
      <dgm:prSet/>
      <dgm:spPr/>
      <dgm:t>
        <a:bodyPr/>
        <a:lstStyle/>
        <a:p>
          <a:endParaRPr lang="ru-RU"/>
        </a:p>
      </dgm:t>
    </dgm:pt>
    <dgm:pt modelId="{DB8FC06C-38B4-4E9A-801F-DEA67E7B52B4}">
      <dgm:prSet phldrT="[Текст]" custT="1"/>
      <dgm:spPr/>
      <dgm:t>
        <a:bodyPr/>
        <a:lstStyle/>
        <a:p>
          <a:r>
            <a:rPr lang="ru-RU" sz="1400" dirty="0" smtClean="0"/>
            <a:t>при следовании к месту служебной командировки и обратно, во время служебных поездок на общественном или служебном транспорте, в том числе пешком;</a:t>
          </a:r>
          <a:endParaRPr lang="ru-RU" sz="1400" dirty="0"/>
        </a:p>
      </dgm:t>
    </dgm:pt>
    <dgm:pt modelId="{5B49B1D0-7AE1-4DDC-9F98-B5EEF2597580}" type="parTrans" cxnId="{F7A0E37E-5531-4BAF-9E37-51681DD1F4AB}">
      <dgm:prSet/>
      <dgm:spPr/>
      <dgm:t>
        <a:bodyPr/>
        <a:lstStyle/>
        <a:p>
          <a:endParaRPr lang="ru-RU"/>
        </a:p>
      </dgm:t>
    </dgm:pt>
    <dgm:pt modelId="{C7E03BF0-2448-4C65-913B-AD48D04890F5}" type="sibTrans" cxnId="{F7A0E37E-5531-4BAF-9E37-51681DD1F4AB}">
      <dgm:prSet/>
      <dgm:spPr/>
      <dgm:t>
        <a:bodyPr/>
        <a:lstStyle/>
        <a:p>
          <a:endParaRPr lang="ru-RU"/>
        </a:p>
      </dgm:t>
    </dgm:pt>
    <dgm:pt modelId="{4307E387-48CD-4295-8C26-7058C17558E3}">
      <dgm:prSet phldrT="[Текст]" custT="1"/>
      <dgm:spPr/>
      <dgm:t>
        <a:bodyPr/>
        <a:lstStyle/>
        <a:p>
          <a:r>
            <a:rPr lang="ru-RU" sz="1400" dirty="0" smtClean="0"/>
            <a:t>при следовании на транспортном средстве в качестве сменщика во время междусменного отдыха  (водитель-сменщик, проводник вагона);</a:t>
          </a:r>
          <a:endParaRPr lang="ru-RU" sz="1400" dirty="0"/>
        </a:p>
      </dgm:t>
    </dgm:pt>
    <dgm:pt modelId="{FA5C8701-B55B-4A62-B147-B890123A69C4}" type="parTrans" cxnId="{9D716B52-ED03-46F2-9B20-EFBB6DC55D68}">
      <dgm:prSet/>
      <dgm:spPr/>
      <dgm:t>
        <a:bodyPr/>
        <a:lstStyle/>
        <a:p>
          <a:endParaRPr lang="ru-RU"/>
        </a:p>
      </dgm:t>
    </dgm:pt>
    <dgm:pt modelId="{A95DA00B-7B06-4E21-856E-7F394F802300}" type="sibTrans" cxnId="{9D716B52-ED03-46F2-9B20-EFBB6DC55D68}">
      <dgm:prSet/>
      <dgm:spPr/>
      <dgm:t>
        <a:bodyPr/>
        <a:lstStyle/>
        <a:p>
          <a:endParaRPr lang="ru-RU"/>
        </a:p>
      </dgm:t>
    </dgm:pt>
    <dgm:pt modelId="{2D5A3346-E665-4B0B-B0A9-1DE06ED618E2}">
      <dgm:prSet phldrT="[Текст]" custT="1"/>
      <dgm:spPr/>
      <dgm:t>
        <a:bodyPr/>
        <a:lstStyle/>
        <a:p>
          <a:endParaRPr lang="ru-RU" sz="1600" dirty="0"/>
        </a:p>
      </dgm:t>
    </dgm:pt>
    <dgm:pt modelId="{94EBCA08-CFEE-44C2-BD11-888FF9E03641}" type="parTrans" cxnId="{660D439D-6206-4621-B6DC-8BB00164FAD4}">
      <dgm:prSet/>
      <dgm:spPr/>
      <dgm:t>
        <a:bodyPr/>
        <a:lstStyle/>
        <a:p>
          <a:endParaRPr lang="ru-RU"/>
        </a:p>
      </dgm:t>
    </dgm:pt>
    <dgm:pt modelId="{90BE371F-2CE2-4031-8C25-43AE177800F1}" type="sibTrans" cxnId="{660D439D-6206-4621-B6DC-8BB00164FAD4}">
      <dgm:prSet/>
      <dgm:spPr/>
      <dgm:t>
        <a:bodyPr/>
        <a:lstStyle/>
        <a:p>
          <a:endParaRPr lang="ru-RU"/>
        </a:p>
      </dgm:t>
    </dgm:pt>
    <dgm:pt modelId="{2E7FCF42-08CB-41ED-8E1B-CBC02C3670C9}">
      <dgm:prSet phldrT="[Текст]" custT="1"/>
      <dgm:spPr/>
      <dgm:t>
        <a:bodyPr/>
        <a:lstStyle/>
        <a:p>
          <a:r>
            <a:rPr lang="ru-RU" sz="1400" dirty="0" smtClean="0"/>
            <a:t>при работе вахтовым методом во время междусменного отдыха;</a:t>
          </a:r>
          <a:endParaRPr lang="ru-RU" sz="1400" dirty="0"/>
        </a:p>
      </dgm:t>
    </dgm:pt>
    <dgm:pt modelId="{E63AF0B9-F104-4A86-A454-E7A3C783249A}" type="parTrans" cxnId="{62BF3537-7CAB-4C07-B5B0-2C56F147838A}">
      <dgm:prSet/>
      <dgm:spPr/>
      <dgm:t>
        <a:bodyPr/>
        <a:lstStyle/>
        <a:p>
          <a:endParaRPr lang="ru-RU"/>
        </a:p>
      </dgm:t>
    </dgm:pt>
    <dgm:pt modelId="{9F689A60-96A7-42A1-AB2F-FF21B83C2F00}" type="sibTrans" cxnId="{62BF3537-7CAB-4C07-B5B0-2C56F147838A}">
      <dgm:prSet/>
      <dgm:spPr/>
      <dgm:t>
        <a:bodyPr/>
        <a:lstStyle/>
        <a:p>
          <a:endParaRPr lang="ru-RU"/>
        </a:p>
      </dgm:t>
    </dgm:pt>
    <dgm:pt modelId="{0E9AC0BB-83AA-4BD4-BEF1-C13908E0B8F4}">
      <dgm:prSet phldrT="[Текст]" custT="1"/>
      <dgm:spPr/>
      <dgm:t>
        <a:bodyPr/>
        <a:lstStyle/>
        <a:p>
          <a:endParaRPr lang="ru-RU" sz="1400" dirty="0"/>
        </a:p>
      </dgm:t>
    </dgm:pt>
    <dgm:pt modelId="{B99D8964-4CFD-4376-A033-590A280CF1BA}" type="parTrans" cxnId="{3F99D52A-8D3C-4256-8C18-D9A7FACF93D8}">
      <dgm:prSet/>
      <dgm:spPr/>
      <dgm:t>
        <a:bodyPr/>
        <a:lstStyle/>
        <a:p>
          <a:endParaRPr lang="ru-RU"/>
        </a:p>
      </dgm:t>
    </dgm:pt>
    <dgm:pt modelId="{F8FC345B-2634-414D-A6B9-CF9CA7621FAF}" type="sibTrans" cxnId="{3F99D52A-8D3C-4256-8C18-D9A7FACF93D8}">
      <dgm:prSet/>
      <dgm:spPr/>
      <dgm:t>
        <a:bodyPr/>
        <a:lstStyle/>
        <a:p>
          <a:endParaRPr lang="ru-RU"/>
        </a:p>
      </dgm:t>
    </dgm:pt>
    <dgm:pt modelId="{37CB2788-DE6A-4333-976C-827545451355}">
      <dgm:prSet phldrT="[Текст]" custT="1"/>
      <dgm:spPr/>
      <dgm:t>
        <a:bodyPr/>
        <a:lstStyle/>
        <a:p>
          <a:endParaRPr lang="ru-RU" sz="1400" dirty="0"/>
        </a:p>
      </dgm:t>
    </dgm:pt>
    <dgm:pt modelId="{57F1103B-FE05-481A-BA69-F24A1FD036BB}" type="parTrans" cxnId="{6297ADE7-FE23-4635-BFA0-601DBFE54813}">
      <dgm:prSet/>
      <dgm:spPr/>
    </dgm:pt>
    <dgm:pt modelId="{19B921B0-AE61-426C-8CC1-545E83F7B7A4}" type="sibTrans" cxnId="{6297ADE7-FE23-4635-BFA0-601DBFE54813}">
      <dgm:prSet/>
      <dgm:spPr/>
    </dgm:pt>
    <dgm:pt modelId="{3D440174-04DE-4922-B08F-B0B383F3AE5E}">
      <dgm:prSet phldrT="[Текст]" custT="1"/>
      <dgm:spPr/>
      <dgm:t>
        <a:bodyPr/>
        <a:lstStyle/>
        <a:p>
          <a:r>
            <a:rPr lang="ru-RU" sz="1400" dirty="0" smtClean="0"/>
            <a:t>при осуществлении иных правомерных действий,  обусловленных трудовыми отношениями с работодателем, либо совершаемыми в его интересах, в том числе при ликвидации  аварий и т.д. </a:t>
          </a:r>
          <a:endParaRPr lang="ru-RU" sz="1400" dirty="0"/>
        </a:p>
      </dgm:t>
    </dgm:pt>
    <dgm:pt modelId="{103269F1-2E95-46DE-92E6-51EED81BA66A}" type="parTrans" cxnId="{32AB247D-70AC-4243-9C88-6AC6E8E3150B}">
      <dgm:prSet/>
      <dgm:spPr/>
    </dgm:pt>
    <dgm:pt modelId="{8C3EF351-52BA-4CE0-A8F2-014E70CAFEB4}" type="sibTrans" cxnId="{32AB247D-70AC-4243-9C88-6AC6E8E3150B}">
      <dgm:prSet/>
      <dgm:spPr/>
    </dgm:pt>
    <dgm:pt modelId="{DB04EAA6-03DA-4A3E-8F3F-06420D3E4E06}" type="pres">
      <dgm:prSet presAssocID="{1593A214-5693-41B0-B0D4-8266FD4ECE6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CA2B12-4EE6-4213-8740-9C6CFEB42764}" type="pres">
      <dgm:prSet presAssocID="{B898E11D-A4A6-4E43-9C50-B13D22539766}" presName="parentText" presStyleLbl="node1" presStyleIdx="0" presStyleCnt="2" custScaleX="94595" custScaleY="61093" custLinFactNeighborX="1802" custLinFactNeighborY="-25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A80DAD-064A-42BA-B851-CB8EE7633A62}" type="pres">
      <dgm:prSet presAssocID="{B898E11D-A4A6-4E43-9C50-B13D22539766}" presName="childText" presStyleLbl="revTx" presStyleIdx="0" presStyleCnt="2" custScaleY="1019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1338D9-2CF3-49CC-98FD-AC99A97DB1DA}" type="pres">
      <dgm:prSet presAssocID="{CFA59708-E7DE-4F08-BD58-9E6D3775BCDB}" presName="parentText" presStyleLbl="node1" presStyleIdx="1" presStyleCnt="2" custScaleX="90991" custScaleY="58299" custLinFactNeighborX="520" custLinFactNeighborY="-12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F64A79-6A08-4FEC-8D07-5D770008F8E6}" type="pres">
      <dgm:prSet presAssocID="{CFA59708-E7DE-4F08-BD58-9E6D3775BCDB}" presName="childText" presStyleLbl="revTx" presStyleIdx="1" presStyleCnt="2" custAng="0" custScaleY="785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28C3C5-733D-4EA4-9053-A428303CD307}" type="presOf" srcId="{2E7FCF42-08CB-41ED-8E1B-CBC02C3670C9}" destId="{7AF64A79-6A08-4FEC-8D07-5D770008F8E6}" srcOrd="0" destOrd="3" presId="urn:microsoft.com/office/officeart/2005/8/layout/vList2"/>
    <dgm:cxn modelId="{3FD7F961-8CF0-4DA2-9798-3D0984046EB1}" srcId="{B898E11D-A4A6-4E43-9C50-B13D22539766}" destId="{F8305981-8DEC-4D08-ADFC-B279F8B4AE9C}" srcOrd="0" destOrd="0" parTransId="{61EFCA62-902D-4F94-81F2-CCF954912D2B}" sibTransId="{C6F2A430-0341-4DD7-9BBE-A431B35CB32D}"/>
    <dgm:cxn modelId="{F7A0E37E-5531-4BAF-9E37-51681DD1F4AB}" srcId="{CFA59708-E7DE-4F08-BD58-9E6D3775BCDB}" destId="{DB8FC06C-38B4-4E9A-801F-DEA67E7B52B4}" srcOrd="1" destOrd="0" parTransId="{5B49B1D0-7AE1-4DDC-9F98-B5EEF2597580}" sibTransId="{C7E03BF0-2448-4C65-913B-AD48D04890F5}"/>
    <dgm:cxn modelId="{9FBF1A23-EC41-479F-9E13-33A55CB3F6F9}" type="presOf" srcId="{0E9AC0BB-83AA-4BD4-BEF1-C13908E0B8F4}" destId="{7AF64A79-6A08-4FEC-8D07-5D770008F8E6}" srcOrd="0" destOrd="6" presId="urn:microsoft.com/office/officeart/2005/8/layout/vList2"/>
    <dgm:cxn modelId="{5F5478A1-D8BE-49B3-BF5C-B9F865A4844B}" type="presOf" srcId="{2D5A3346-E665-4B0B-B0A9-1DE06ED618E2}" destId="{7AF64A79-6A08-4FEC-8D07-5D770008F8E6}" srcOrd="0" destOrd="7" presId="urn:microsoft.com/office/officeart/2005/8/layout/vList2"/>
    <dgm:cxn modelId="{122AD5C5-BDB8-482F-BDAE-99A69D4C0F1F}" srcId="{CFA59708-E7DE-4F08-BD58-9E6D3775BCDB}" destId="{E502D48B-17C2-4EC3-B80C-A62778BCBE50}" srcOrd="0" destOrd="0" parTransId="{CA7944C4-4B02-4F0F-9422-F1ACB0A9B2EA}" sibTransId="{D5F61D6A-FCC5-4DA2-BC21-2AD5B3541A4D}"/>
    <dgm:cxn modelId="{D4ED4759-5A50-4B8C-8B27-A5AF0286B433}" type="presOf" srcId="{37CB2788-DE6A-4333-976C-827545451355}" destId="{7AF64A79-6A08-4FEC-8D07-5D770008F8E6}" srcOrd="0" destOrd="5" presId="urn:microsoft.com/office/officeart/2005/8/layout/vList2"/>
    <dgm:cxn modelId="{1F83B77F-2425-4C99-9DA1-16A50277FF0D}" type="presOf" srcId="{F8305981-8DEC-4D08-ADFC-B279F8B4AE9C}" destId="{7FA80DAD-064A-42BA-B851-CB8EE7633A62}" srcOrd="0" destOrd="0" presId="urn:microsoft.com/office/officeart/2005/8/layout/vList2"/>
    <dgm:cxn modelId="{62BF3537-7CAB-4C07-B5B0-2C56F147838A}" srcId="{CFA59708-E7DE-4F08-BD58-9E6D3775BCDB}" destId="{2E7FCF42-08CB-41ED-8E1B-CBC02C3670C9}" srcOrd="3" destOrd="0" parTransId="{E63AF0B9-F104-4A86-A454-E7A3C783249A}" sibTransId="{9F689A60-96A7-42A1-AB2F-FF21B83C2F00}"/>
    <dgm:cxn modelId="{6297ADE7-FE23-4635-BFA0-601DBFE54813}" srcId="{CFA59708-E7DE-4F08-BD58-9E6D3775BCDB}" destId="{37CB2788-DE6A-4333-976C-827545451355}" srcOrd="5" destOrd="0" parTransId="{57F1103B-FE05-481A-BA69-F24A1FD036BB}" sibTransId="{19B921B0-AE61-426C-8CC1-545E83F7B7A4}"/>
    <dgm:cxn modelId="{32AB247D-70AC-4243-9C88-6AC6E8E3150B}" srcId="{CFA59708-E7DE-4F08-BD58-9E6D3775BCDB}" destId="{3D440174-04DE-4922-B08F-B0B383F3AE5E}" srcOrd="4" destOrd="0" parTransId="{103269F1-2E95-46DE-92E6-51EED81BA66A}" sibTransId="{8C3EF351-52BA-4CE0-A8F2-014E70CAFEB4}"/>
    <dgm:cxn modelId="{76920A4C-DA5B-40AB-917E-EDEABF8801D3}" srcId="{1593A214-5693-41B0-B0D4-8266FD4ECE69}" destId="{B898E11D-A4A6-4E43-9C50-B13D22539766}" srcOrd="0" destOrd="0" parTransId="{818387EC-17EF-4C11-B21B-3A88402C64EA}" sibTransId="{9B6A5541-61C4-44B0-AC59-4CDA703E843C}"/>
    <dgm:cxn modelId="{E16DD7B5-983C-485D-AAFA-96A29203A5B9}" type="presOf" srcId="{1593A214-5693-41B0-B0D4-8266FD4ECE69}" destId="{DB04EAA6-03DA-4A3E-8F3F-06420D3E4E06}" srcOrd="0" destOrd="0" presId="urn:microsoft.com/office/officeart/2005/8/layout/vList2"/>
    <dgm:cxn modelId="{F20825BC-2659-42A2-94BD-388AC1175A8B}" srcId="{1593A214-5693-41B0-B0D4-8266FD4ECE69}" destId="{CFA59708-E7DE-4F08-BD58-9E6D3775BCDB}" srcOrd="1" destOrd="0" parTransId="{66F3D33A-E7C8-480E-943F-A76AC7F157E6}" sibTransId="{827C4C38-1652-4BAA-9C1F-5678F23AD2E1}"/>
    <dgm:cxn modelId="{0A780170-7053-4005-9F06-8B7DE6E13F19}" type="presOf" srcId="{F4DA387B-A10B-467C-AD21-65CB91984925}" destId="{7FA80DAD-064A-42BA-B851-CB8EE7633A62}" srcOrd="0" destOrd="1" presId="urn:microsoft.com/office/officeart/2005/8/layout/vList2"/>
    <dgm:cxn modelId="{5DE373E7-9EF5-4213-BD99-E7724D4458B2}" type="presOf" srcId="{3D440174-04DE-4922-B08F-B0B383F3AE5E}" destId="{7AF64A79-6A08-4FEC-8D07-5D770008F8E6}" srcOrd="0" destOrd="4" presId="urn:microsoft.com/office/officeart/2005/8/layout/vList2"/>
    <dgm:cxn modelId="{660D439D-6206-4621-B6DC-8BB00164FAD4}" srcId="{CFA59708-E7DE-4F08-BD58-9E6D3775BCDB}" destId="{2D5A3346-E665-4B0B-B0A9-1DE06ED618E2}" srcOrd="7" destOrd="0" parTransId="{94EBCA08-CFEE-44C2-BD11-888FF9E03641}" sibTransId="{90BE371F-2CE2-4031-8C25-43AE177800F1}"/>
    <dgm:cxn modelId="{111EBDED-3F11-4E26-9BAB-EF5D7CBED326}" type="presOf" srcId="{B898E11D-A4A6-4E43-9C50-B13D22539766}" destId="{0ECA2B12-4EE6-4213-8740-9C6CFEB42764}" srcOrd="0" destOrd="0" presId="urn:microsoft.com/office/officeart/2005/8/layout/vList2"/>
    <dgm:cxn modelId="{3F99D52A-8D3C-4256-8C18-D9A7FACF93D8}" srcId="{CFA59708-E7DE-4F08-BD58-9E6D3775BCDB}" destId="{0E9AC0BB-83AA-4BD4-BEF1-C13908E0B8F4}" srcOrd="6" destOrd="0" parTransId="{B99D8964-4CFD-4376-A033-590A280CF1BA}" sibTransId="{F8FC345B-2634-414D-A6B9-CF9CA7621FAF}"/>
    <dgm:cxn modelId="{3E1CF3CD-FE09-4AB0-BDEE-7F702F759A9A}" type="presOf" srcId="{DB8FC06C-38B4-4E9A-801F-DEA67E7B52B4}" destId="{7AF64A79-6A08-4FEC-8D07-5D770008F8E6}" srcOrd="0" destOrd="1" presId="urn:microsoft.com/office/officeart/2005/8/layout/vList2"/>
    <dgm:cxn modelId="{A07657DC-1D55-4216-8B7F-2673C0124D10}" type="presOf" srcId="{E502D48B-17C2-4EC3-B80C-A62778BCBE50}" destId="{7AF64A79-6A08-4FEC-8D07-5D770008F8E6}" srcOrd="0" destOrd="0" presId="urn:microsoft.com/office/officeart/2005/8/layout/vList2"/>
    <dgm:cxn modelId="{430948AE-8913-42C1-947D-5782964227DF}" type="presOf" srcId="{CFA59708-E7DE-4F08-BD58-9E6D3775BCDB}" destId="{F61338D9-2CF3-49CC-98FD-AC99A97DB1DA}" srcOrd="0" destOrd="0" presId="urn:microsoft.com/office/officeart/2005/8/layout/vList2"/>
    <dgm:cxn modelId="{61985E3B-A21D-4503-9CF3-661D8559B6B6}" type="presOf" srcId="{4307E387-48CD-4295-8C26-7058C17558E3}" destId="{7AF64A79-6A08-4FEC-8D07-5D770008F8E6}" srcOrd="0" destOrd="2" presId="urn:microsoft.com/office/officeart/2005/8/layout/vList2"/>
    <dgm:cxn modelId="{9D716B52-ED03-46F2-9B20-EFBB6DC55D68}" srcId="{CFA59708-E7DE-4F08-BD58-9E6D3775BCDB}" destId="{4307E387-48CD-4295-8C26-7058C17558E3}" srcOrd="2" destOrd="0" parTransId="{FA5C8701-B55B-4A62-B147-B890123A69C4}" sibTransId="{A95DA00B-7B06-4E21-856E-7F394F802300}"/>
    <dgm:cxn modelId="{86CFB32F-C216-4F6D-9D87-DB485B5362A7}" srcId="{B898E11D-A4A6-4E43-9C50-B13D22539766}" destId="{F4DA387B-A10B-467C-AD21-65CB91984925}" srcOrd="1" destOrd="0" parTransId="{89A9A12A-8EBA-43D4-9BD1-397773937F98}" sibTransId="{DFA7E79F-5A0D-4ADA-A3F4-31651E1B9D4C}"/>
    <dgm:cxn modelId="{80B0237B-0388-4548-8623-4A2C522607CC}" type="presParOf" srcId="{DB04EAA6-03DA-4A3E-8F3F-06420D3E4E06}" destId="{0ECA2B12-4EE6-4213-8740-9C6CFEB42764}" srcOrd="0" destOrd="0" presId="urn:microsoft.com/office/officeart/2005/8/layout/vList2"/>
    <dgm:cxn modelId="{858733DA-5FA2-4030-B991-7C07814331E1}" type="presParOf" srcId="{DB04EAA6-03DA-4A3E-8F3F-06420D3E4E06}" destId="{7FA80DAD-064A-42BA-B851-CB8EE7633A62}" srcOrd="1" destOrd="0" presId="urn:microsoft.com/office/officeart/2005/8/layout/vList2"/>
    <dgm:cxn modelId="{4BB18403-55FA-427E-BB6B-EB75700A2949}" type="presParOf" srcId="{DB04EAA6-03DA-4A3E-8F3F-06420D3E4E06}" destId="{F61338D9-2CF3-49CC-98FD-AC99A97DB1DA}" srcOrd="2" destOrd="0" presId="urn:microsoft.com/office/officeart/2005/8/layout/vList2"/>
    <dgm:cxn modelId="{58EA0C92-AFD8-4A0E-83FE-B0D1A4194009}" type="presParOf" srcId="{DB04EAA6-03DA-4A3E-8F3F-06420D3E4E06}" destId="{7AF64A79-6A08-4FEC-8D07-5D770008F8E6}" srcOrd="3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62CDA0-D7C9-48A5-9490-11CCADE84047}" type="doc">
      <dgm:prSet loTypeId="urn:microsoft.com/office/officeart/2005/8/layout/vList6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40446E8-FC5A-478D-A886-F31EF94D2EE2}">
      <dgm:prSet phldrT="[Текст]" custT="1"/>
      <dgm:spPr/>
      <dgm:t>
        <a:bodyPr/>
        <a:lstStyle/>
        <a:p>
          <a:pPr algn="l"/>
          <a:r>
            <a:rPr lang="ru-RU" sz="1800" dirty="0" smtClean="0">
              <a:solidFill>
                <a:schemeClr val="tx1"/>
              </a:solidFill>
              <a:latin typeface="+mn-lt"/>
            </a:rPr>
            <a:t>Немедленно организовать первую помощь пострадавшему</a:t>
          </a:r>
          <a:endParaRPr lang="ru-RU" sz="1800" dirty="0">
            <a:solidFill>
              <a:schemeClr val="tx1"/>
            </a:solidFill>
            <a:latin typeface="+mn-lt"/>
          </a:endParaRPr>
        </a:p>
      </dgm:t>
    </dgm:pt>
    <dgm:pt modelId="{D0B7037C-AE80-48CF-B761-07EAE9D4F3CA}" type="parTrans" cxnId="{37F7BFFF-9E6E-41D1-8FCB-846CF6B2060A}">
      <dgm:prSet/>
      <dgm:spPr/>
      <dgm:t>
        <a:bodyPr/>
        <a:lstStyle/>
        <a:p>
          <a:endParaRPr lang="ru-RU"/>
        </a:p>
      </dgm:t>
    </dgm:pt>
    <dgm:pt modelId="{A07AA831-D798-45C1-BABD-19328674F046}" type="sibTrans" cxnId="{37F7BFFF-9E6E-41D1-8FCB-846CF6B2060A}">
      <dgm:prSet/>
      <dgm:spPr/>
      <dgm:t>
        <a:bodyPr/>
        <a:lstStyle/>
        <a:p>
          <a:endParaRPr lang="ru-RU"/>
        </a:p>
      </dgm:t>
    </dgm:pt>
    <dgm:pt modelId="{F3A32979-842E-401B-9396-40BB6BCB7562}">
      <dgm:prSet phldrT="[Текст]" custT="1"/>
      <dgm:spPr/>
      <dgm:t>
        <a:bodyPr anchor="ctr"/>
        <a:lstStyle/>
        <a:p>
          <a:r>
            <a:rPr lang="ru-RU" sz="1600" dirty="0" smtClean="0">
              <a:latin typeface="+mn-lt"/>
            </a:rPr>
            <a:t>при необходимости организовать его доставку в медицинскую организацию</a:t>
          </a:r>
          <a:endParaRPr lang="ru-RU" sz="1600" dirty="0">
            <a:latin typeface="+mn-lt"/>
          </a:endParaRPr>
        </a:p>
      </dgm:t>
    </dgm:pt>
    <dgm:pt modelId="{D36B802E-A9F3-49A7-A65E-F9B9FA49C7D4}" type="parTrans" cxnId="{00FBE41B-8072-4CB0-9078-343F2BE00FB7}">
      <dgm:prSet/>
      <dgm:spPr/>
      <dgm:t>
        <a:bodyPr/>
        <a:lstStyle/>
        <a:p>
          <a:endParaRPr lang="ru-RU"/>
        </a:p>
      </dgm:t>
    </dgm:pt>
    <dgm:pt modelId="{E49E116C-615B-42A3-84E6-E39D4E6DB8FC}" type="sibTrans" cxnId="{00FBE41B-8072-4CB0-9078-343F2BE00FB7}">
      <dgm:prSet/>
      <dgm:spPr/>
      <dgm:t>
        <a:bodyPr/>
        <a:lstStyle/>
        <a:p>
          <a:endParaRPr lang="ru-RU"/>
        </a:p>
      </dgm:t>
    </dgm:pt>
    <dgm:pt modelId="{8B671815-9F8F-441F-B409-3F67EFA15153}">
      <dgm:prSet phldrT="[Текст]" custT="1"/>
      <dgm:spPr/>
      <dgm:t>
        <a:bodyPr/>
        <a:lstStyle/>
        <a:p>
          <a:pPr algn="l"/>
          <a:r>
            <a:rPr lang="ru-RU" sz="1600" dirty="0" smtClean="0">
              <a:solidFill>
                <a:schemeClr val="tx1"/>
              </a:solidFill>
              <a:latin typeface="+mn-lt"/>
            </a:rPr>
            <a:t>Принять неотложные меры по предотвращению развития  аварийной или иной чрезвычайной ситуации  и воздействия травмирующих факторов</a:t>
          </a:r>
          <a:endParaRPr lang="ru-RU" sz="1600" dirty="0">
            <a:solidFill>
              <a:schemeClr val="tx1"/>
            </a:solidFill>
            <a:latin typeface="+mn-lt"/>
          </a:endParaRPr>
        </a:p>
      </dgm:t>
    </dgm:pt>
    <dgm:pt modelId="{11D6B19E-3189-4CBC-9D71-E0F6EB593C25}" type="parTrans" cxnId="{E52019CC-E5C3-4DD8-86EB-FBA13878775B}">
      <dgm:prSet/>
      <dgm:spPr/>
      <dgm:t>
        <a:bodyPr/>
        <a:lstStyle/>
        <a:p>
          <a:endParaRPr lang="ru-RU"/>
        </a:p>
      </dgm:t>
    </dgm:pt>
    <dgm:pt modelId="{0FD0C695-7865-42DA-9F90-846D0F85F0B5}" type="sibTrans" cxnId="{E52019CC-E5C3-4DD8-86EB-FBA13878775B}">
      <dgm:prSet/>
      <dgm:spPr/>
      <dgm:t>
        <a:bodyPr/>
        <a:lstStyle/>
        <a:p>
          <a:endParaRPr lang="ru-RU"/>
        </a:p>
      </dgm:t>
    </dgm:pt>
    <dgm:pt modelId="{95F332BC-ABE7-4FE6-8AB1-C37C53D55123}">
      <dgm:prSet phldrT="[Текст]" custT="1"/>
      <dgm:spPr/>
      <dgm:t>
        <a:bodyPr/>
        <a:lstStyle/>
        <a:p>
          <a:r>
            <a:rPr lang="ru-RU" sz="1600" dirty="0" smtClean="0"/>
            <a:t>отключить  неисправное оборудование, механизмы;</a:t>
          </a:r>
          <a:endParaRPr lang="ru-RU" sz="1600" dirty="0"/>
        </a:p>
      </dgm:t>
    </dgm:pt>
    <dgm:pt modelId="{79063ADC-35BE-4399-8158-4F675A85CE58}" type="parTrans" cxnId="{5FA647E9-6FF0-489C-B3C4-E8425589C2EC}">
      <dgm:prSet/>
      <dgm:spPr/>
      <dgm:t>
        <a:bodyPr/>
        <a:lstStyle/>
        <a:p>
          <a:endParaRPr lang="ru-RU"/>
        </a:p>
      </dgm:t>
    </dgm:pt>
    <dgm:pt modelId="{FD485937-A20D-4447-9EC5-9B209F562A06}" type="sibTrans" cxnId="{5FA647E9-6FF0-489C-B3C4-E8425589C2EC}">
      <dgm:prSet/>
      <dgm:spPr/>
      <dgm:t>
        <a:bodyPr/>
        <a:lstStyle/>
        <a:p>
          <a:endParaRPr lang="ru-RU"/>
        </a:p>
      </dgm:t>
    </dgm:pt>
    <dgm:pt modelId="{92276AED-929F-401A-9C24-9AA9C409B3F3}">
      <dgm:prSet phldrT="[Текст]" custT="1"/>
      <dgm:spPr/>
      <dgm:t>
        <a:bodyPr/>
        <a:lstStyle/>
        <a:p>
          <a:r>
            <a:rPr lang="ru-RU" sz="1600" dirty="0" smtClean="0"/>
            <a:t>обеспечить ограждение  зоны; исключить допуск посторонних лиц </a:t>
          </a:r>
          <a:endParaRPr lang="ru-RU" sz="1600" dirty="0"/>
        </a:p>
      </dgm:t>
    </dgm:pt>
    <dgm:pt modelId="{2E7280C6-AB73-4C41-A63E-0EF9771752D2}" type="parTrans" cxnId="{30A47787-C3A6-4369-9626-40E3F7B66CE0}">
      <dgm:prSet/>
      <dgm:spPr/>
      <dgm:t>
        <a:bodyPr/>
        <a:lstStyle/>
        <a:p>
          <a:endParaRPr lang="ru-RU"/>
        </a:p>
      </dgm:t>
    </dgm:pt>
    <dgm:pt modelId="{593687C3-7F9D-44D0-839E-B746D6481305}" type="sibTrans" cxnId="{30A47787-C3A6-4369-9626-40E3F7B66CE0}">
      <dgm:prSet/>
      <dgm:spPr/>
      <dgm:t>
        <a:bodyPr/>
        <a:lstStyle/>
        <a:p>
          <a:endParaRPr lang="ru-RU"/>
        </a:p>
      </dgm:t>
    </dgm:pt>
    <dgm:pt modelId="{30C4151E-0C4F-4E55-9B34-22B85F2DC799}">
      <dgm:prSet phldrT="[Текст]" custT="1"/>
      <dgm:spPr/>
      <dgm:t>
        <a:bodyPr/>
        <a:lstStyle/>
        <a:p>
          <a:pPr algn="l"/>
          <a:r>
            <a:rPr lang="ru-RU" sz="1600" dirty="0" smtClean="0">
              <a:solidFill>
                <a:schemeClr val="tx1"/>
              </a:solidFill>
            </a:rPr>
            <a:t>Сохранить до начала расследования  несчастного случая обстановку, какой она была на момент расследования</a:t>
          </a:r>
          <a:endParaRPr lang="ru-RU" sz="1600" dirty="0">
            <a:solidFill>
              <a:schemeClr val="tx1"/>
            </a:solidFill>
          </a:endParaRPr>
        </a:p>
      </dgm:t>
    </dgm:pt>
    <dgm:pt modelId="{547ADA33-2164-47B2-BC1D-6D63C809EF64}" type="parTrans" cxnId="{CDC71A7D-89E4-46C9-8A0C-9A7EED170C67}">
      <dgm:prSet/>
      <dgm:spPr/>
      <dgm:t>
        <a:bodyPr/>
        <a:lstStyle/>
        <a:p>
          <a:endParaRPr lang="ru-RU"/>
        </a:p>
      </dgm:t>
    </dgm:pt>
    <dgm:pt modelId="{A01346E9-684C-43D4-98E4-48C53C28A744}" type="sibTrans" cxnId="{CDC71A7D-89E4-46C9-8A0C-9A7EED170C67}">
      <dgm:prSet/>
      <dgm:spPr/>
      <dgm:t>
        <a:bodyPr/>
        <a:lstStyle/>
        <a:p>
          <a:endParaRPr lang="ru-RU"/>
        </a:p>
      </dgm:t>
    </dgm:pt>
    <dgm:pt modelId="{6B575D54-F203-4655-83E6-7C1BB9AB3349}">
      <dgm:prSet/>
      <dgm:spPr/>
      <dgm:t>
        <a:bodyPr/>
        <a:lstStyle/>
        <a:p>
          <a:endParaRPr lang="ru-RU" sz="1200"/>
        </a:p>
      </dgm:t>
    </dgm:pt>
    <dgm:pt modelId="{01053FF1-CE5B-4E49-AF04-D3ED1A6B98F8}" type="parTrans" cxnId="{4E758D13-37A6-4AE2-B3E5-730E24E6A6C2}">
      <dgm:prSet/>
      <dgm:spPr/>
      <dgm:t>
        <a:bodyPr/>
        <a:lstStyle/>
        <a:p>
          <a:endParaRPr lang="ru-RU"/>
        </a:p>
      </dgm:t>
    </dgm:pt>
    <dgm:pt modelId="{057D91D1-70B3-457F-82CA-2EE7E7C2A595}" type="sibTrans" cxnId="{4E758D13-37A6-4AE2-B3E5-730E24E6A6C2}">
      <dgm:prSet/>
      <dgm:spPr/>
      <dgm:t>
        <a:bodyPr/>
        <a:lstStyle/>
        <a:p>
          <a:endParaRPr lang="ru-RU"/>
        </a:p>
      </dgm:t>
    </dgm:pt>
    <dgm:pt modelId="{1F1E9605-505F-4850-A94D-21E7119B0804}">
      <dgm:prSet phldrT="[Текст]" custT="1"/>
      <dgm:spPr/>
      <dgm:t>
        <a:bodyPr/>
        <a:lstStyle/>
        <a:p>
          <a:r>
            <a:rPr lang="ru-RU" sz="1400" dirty="0" smtClean="0"/>
            <a:t>если это не угрожает жизни и здоровью других лиц, и не ведет к катастрофе, аварии или возникновению иных чрезвычайных обстоятельств</a:t>
          </a:r>
          <a:endParaRPr lang="ru-RU" sz="1400" dirty="0"/>
        </a:p>
      </dgm:t>
    </dgm:pt>
    <dgm:pt modelId="{B063E01A-DB96-498D-B860-EE27AD4031F3}" type="parTrans" cxnId="{590D2FAE-287D-4BB1-B3F7-914E996FEBA6}">
      <dgm:prSet/>
      <dgm:spPr/>
      <dgm:t>
        <a:bodyPr/>
        <a:lstStyle/>
        <a:p>
          <a:endParaRPr lang="ru-RU"/>
        </a:p>
      </dgm:t>
    </dgm:pt>
    <dgm:pt modelId="{6E76DCFA-754F-46C4-AFCE-F4CE0DC42527}" type="sibTrans" cxnId="{590D2FAE-287D-4BB1-B3F7-914E996FEBA6}">
      <dgm:prSet/>
      <dgm:spPr/>
      <dgm:t>
        <a:bodyPr/>
        <a:lstStyle/>
        <a:p>
          <a:endParaRPr lang="ru-RU"/>
        </a:p>
      </dgm:t>
    </dgm:pt>
    <dgm:pt modelId="{245D7AC4-E1A2-4412-83B7-FB490B3ED645}">
      <dgm:prSet/>
      <dgm:spPr/>
      <dgm:t>
        <a:bodyPr/>
        <a:lstStyle/>
        <a:p>
          <a:endParaRPr lang="ru-RU" sz="1200" dirty="0"/>
        </a:p>
      </dgm:t>
    </dgm:pt>
    <dgm:pt modelId="{4B5B4537-8D69-4938-80D4-6FAE31FC03E9}" type="parTrans" cxnId="{7A37D6D5-9161-488D-B159-2E3DD00EBED9}">
      <dgm:prSet/>
      <dgm:spPr/>
      <dgm:t>
        <a:bodyPr/>
        <a:lstStyle/>
        <a:p>
          <a:endParaRPr lang="ru-RU"/>
        </a:p>
      </dgm:t>
    </dgm:pt>
    <dgm:pt modelId="{99C1DADF-44B6-4F3D-A24F-D0A91BB13924}" type="sibTrans" cxnId="{7A37D6D5-9161-488D-B159-2E3DD00EBED9}">
      <dgm:prSet/>
      <dgm:spPr/>
      <dgm:t>
        <a:bodyPr/>
        <a:lstStyle/>
        <a:p>
          <a:endParaRPr lang="ru-RU"/>
        </a:p>
      </dgm:t>
    </dgm:pt>
    <dgm:pt modelId="{905692B0-47A2-4BE3-8C3E-6E539E81D97F}">
      <dgm:prSet phldrT="[Текст]" custT="1"/>
      <dgm:spPr/>
      <dgm:t>
        <a:bodyPr/>
        <a:lstStyle/>
        <a:p>
          <a:endParaRPr lang="ru-RU" sz="1400" dirty="0"/>
        </a:p>
      </dgm:t>
    </dgm:pt>
    <dgm:pt modelId="{24AC82FA-22A7-4A87-AE06-871E2141626D}" type="parTrans" cxnId="{E65BA006-552B-4C15-B2E9-A65C47A7D407}">
      <dgm:prSet/>
      <dgm:spPr/>
      <dgm:t>
        <a:bodyPr/>
        <a:lstStyle/>
        <a:p>
          <a:endParaRPr lang="ru-RU"/>
        </a:p>
      </dgm:t>
    </dgm:pt>
    <dgm:pt modelId="{4CD4BCFE-CE7F-4AD5-A309-7A16AA62B496}" type="sibTrans" cxnId="{E65BA006-552B-4C15-B2E9-A65C47A7D407}">
      <dgm:prSet/>
      <dgm:spPr/>
      <dgm:t>
        <a:bodyPr/>
        <a:lstStyle/>
        <a:p>
          <a:endParaRPr lang="ru-RU"/>
        </a:p>
      </dgm:t>
    </dgm:pt>
    <dgm:pt modelId="{5713AE99-A918-48E4-B3A1-B31AAB01E4EC}">
      <dgm:prSet phldrT="[Текст]" custT="1"/>
      <dgm:spPr/>
      <dgm:t>
        <a:bodyPr/>
        <a:lstStyle/>
        <a:p>
          <a:r>
            <a:rPr lang="ru-RU" sz="1400" dirty="0" smtClean="0"/>
            <a:t>в случае невозможности сохранения -  зафиксировать (составить схему, сфотографировать,  др.мероприятия)</a:t>
          </a:r>
          <a:endParaRPr lang="ru-RU" sz="1400" dirty="0"/>
        </a:p>
      </dgm:t>
    </dgm:pt>
    <dgm:pt modelId="{34B451D9-F4D5-43C8-8664-F312F9C81E30}" type="parTrans" cxnId="{C167CB0C-BBF8-4B94-8C39-007F7F7D9DAB}">
      <dgm:prSet/>
      <dgm:spPr/>
      <dgm:t>
        <a:bodyPr/>
        <a:lstStyle/>
        <a:p>
          <a:endParaRPr lang="ru-RU"/>
        </a:p>
      </dgm:t>
    </dgm:pt>
    <dgm:pt modelId="{5AC74EF9-83A6-48C4-96EF-F0D070B8E86A}" type="sibTrans" cxnId="{C167CB0C-BBF8-4B94-8C39-007F7F7D9DAB}">
      <dgm:prSet/>
      <dgm:spPr/>
      <dgm:t>
        <a:bodyPr/>
        <a:lstStyle/>
        <a:p>
          <a:endParaRPr lang="ru-RU"/>
        </a:p>
      </dgm:t>
    </dgm:pt>
    <dgm:pt modelId="{EEA5A00E-8CFE-410C-BB35-5A38F92A3944}">
      <dgm:prSet phldrT="[Текст]" custT="1"/>
      <dgm:spPr/>
      <dgm:t>
        <a:bodyPr/>
        <a:lstStyle/>
        <a:p>
          <a:r>
            <a:rPr lang="ru-RU" sz="1600" dirty="0" smtClean="0"/>
            <a:t>  вывести людей из опасной зоны; </a:t>
          </a:r>
          <a:endParaRPr lang="ru-RU" sz="1600" dirty="0"/>
        </a:p>
      </dgm:t>
    </dgm:pt>
    <dgm:pt modelId="{B0F60E9B-2D99-4EA9-B439-6D68CC243118}" type="parTrans" cxnId="{294A76D7-E9D7-43C2-AECF-174BDFFB3293}">
      <dgm:prSet/>
      <dgm:spPr/>
    </dgm:pt>
    <dgm:pt modelId="{3FBC4B7A-5A5F-4C63-A4DE-7E39938879B7}" type="sibTrans" cxnId="{294A76D7-E9D7-43C2-AECF-174BDFFB3293}">
      <dgm:prSet/>
      <dgm:spPr/>
    </dgm:pt>
    <dgm:pt modelId="{773ECF86-F41E-41D4-9580-8C695FEE0F39}" type="pres">
      <dgm:prSet presAssocID="{D562CDA0-D7C9-48A5-9490-11CCADE8404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F052CD1-7CCF-4107-96DB-25428BBA74E0}" type="pres">
      <dgm:prSet presAssocID="{C40446E8-FC5A-478D-A886-F31EF94D2EE2}" presName="linNode" presStyleCnt="0"/>
      <dgm:spPr/>
    </dgm:pt>
    <dgm:pt modelId="{1BFF32B9-D2F6-4023-BCF9-47CEF3D7EA05}" type="pres">
      <dgm:prSet presAssocID="{C40446E8-FC5A-478D-A886-F31EF94D2EE2}" presName="parentShp" presStyleLbl="node1" presStyleIdx="0" presStyleCnt="3" custScaleX="92191" custScaleY="38974" custLinFactNeighborX="-579" custLinFactNeighborY="-13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0F10A5-E980-44F7-AB39-983AA12E9287}" type="pres">
      <dgm:prSet presAssocID="{C40446E8-FC5A-478D-A886-F31EF94D2EE2}" presName="childShp" presStyleLbl="bgAccFollowNode1" presStyleIdx="0" presStyleCnt="3" custScaleX="108334" custScaleY="364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3700E1-45CC-42B9-A811-8D8290D718E3}" type="pres">
      <dgm:prSet presAssocID="{A07AA831-D798-45C1-BABD-19328674F046}" presName="spacing" presStyleCnt="0"/>
      <dgm:spPr/>
    </dgm:pt>
    <dgm:pt modelId="{DE0DDF3D-C6A9-4834-B1FF-6521D8C96BEA}" type="pres">
      <dgm:prSet presAssocID="{8B671815-9F8F-441F-B409-3F67EFA15153}" presName="linNode" presStyleCnt="0"/>
      <dgm:spPr/>
    </dgm:pt>
    <dgm:pt modelId="{9DE2686F-431B-45C0-9077-11C7235EE04E}" type="pres">
      <dgm:prSet presAssocID="{8B671815-9F8F-441F-B409-3F67EFA15153}" presName="parentShp" presStyleLbl="node1" presStyleIdx="1" presStyleCnt="3" custScaleX="93058" custScaleY="498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C9B532-4A52-4773-A0CE-B3B53E56C447}" type="pres">
      <dgm:prSet presAssocID="{8B671815-9F8F-441F-B409-3F67EFA15153}" presName="childShp" presStyleLbl="bgAccFollowNode1" presStyleIdx="1" presStyleCnt="3" custScaleX="104628" custScaleY="39503" custLinFactNeighborX="259" custLinFactNeighborY="13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E71525-B9E4-4BE0-BDFC-0176A9AB9B71}" type="pres">
      <dgm:prSet presAssocID="{0FD0C695-7865-42DA-9F90-846D0F85F0B5}" presName="spacing" presStyleCnt="0"/>
      <dgm:spPr/>
    </dgm:pt>
    <dgm:pt modelId="{4F140EAF-006A-4BA0-ABE1-F1AAAC774AD6}" type="pres">
      <dgm:prSet presAssocID="{30C4151E-0C4F-4E55-9B34-22B85F2DC799}" presName="linNode" presStyleCnt="0"/>
      <dgm:spPr/>
    </dgm:pt>
    <dgm:pt modelId="{AF769E85-29C7-4106-A512-3030B1DAFAC6}" type="pres">
      <dgm:prSet presAssocID="{30C4151E-0C4F-4E55-9B34-22B85F2DC799}" presName="parentShp" presStyleLbl="node1" presStyleIdx="2" presStyleCnt="3" custScaleX="90454" custScaleY="48837" custLinFactNeighborX="-868" custLinFactNeighborY="-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305891-4E6F-4A22-9B35-F96550C72F11}" type="pres">
      <dgm:prSet presAssocID="{30C4151E-0C4F-4E55-9B34-22B85F2DC799}" presName="childShp" presStyleLbl="bgAccFollowNode1" presStyleIdx="2" presStyleCnt="3" custScaleX="104628" custScaleY="56000" custLinFactNeighborX="259" custLinFactNeighborY="13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6645FB-2617-49A7-B9AC-52C8E6C55DC2}" type="presOf" srcId="{8B671815-9F8F-441F-B409-3F67EFA15153}" destId="{9DE2686F-431B-45C0-9077-11C7235EE04E}" srcOrd="0" destOrd="0" presId="urn:microsoft.com/office/officeart/2005/8/layout/vList6"/>
    <dgm:cxn modelId="{26F89CD8-C109-4C60-B280-50913A2965F5}" type="presOf" srcId="{F3A32979-842E-401B-9396-40BB6BCB7562}" destId="{C00F10A5-E980-44F7-AB39-983AA12E9287}" srcOrd="0" destOrd="0" presId="urn:microsoft.com/office/officeart/2005/8/layout/vList6"/>
    <dgm:cxn modelId="{30A47787-C3A6-4369-9626-40E3F7B66CE0}" srcId="{8B671815-9F8F-441F-B409-3F67EFA15153}" destId="{92276AED-929F-401A-9C24-9AA9C409B3F3}" srcOrd="2" destOrd="0" parTransId="{2E7280C6-AB73-4C41-A63E-0EF9771752D2}" sibTransId="{593687C3-7F9D-44D0-839E-B746D6481305}"/>
    <dgm:cxn modelId="{590D2FAE-287D-4BB1-B3F7-914E996FEBA6}" srcId="{30C4151E-0C4F-4E55-9B34-22B85F2DC799}" destId="{1F1E9605-505F-4850-A94D-21E7119B0804}" srcOrd="1" destOrd="0" parTransId="{B063E01A-DB96-498D-B860-EE27AD4031F3}" sibTransId="{6E76DCFA-754F-46C4-AFCE-F4CE0DC42527}"/>
    <dgm:cxn modelId="{7A37D6D5-9161-488D-B159-2E3DD00EBED9}" srcId="{30C4151E-0C4F-4E55-9B34-22B85F2DC799}" destId="{245D7AC4-E1A2-4412-83B7-FB490B3ED645}" srcOrd="4" destOrd="0" parTransId="{4B5B4537-8D69-4938-80D4-6FAE31FC03E9}" sibTransId="{99C1DADF-44B6-4F3D-A24F-D0A91BB13924}"/>
    <dgm:cxn modelId="{A5EEBA29-BF9B-403C-8AA8-D6B8BC390279}" type="presOf" srcId="{6B575D54-F203-4655-83E6-7C1BB9AB3349}" destId="{DE305891-4E6F-4A22-9B35-F96550C72F11}" srcOrd="0" destOrd="0" presId="urn:microsoft.com/office/officeart/2005/8/layout/vList6"/>
    <dgm:cxn modelId="{C32D81F7-3800-4902-95D4-5F45420560B2}" type="presOf" srcId="{95F332BC-ABE7-4FE6-8AB1-C37C53D55123}" destId="{26C9B532-4A52-4773-A0CE-B3B53E56C447}" srcOrd="0" destOrd="0" presId="urn:microsoft.com/office/officeart/2005/8/layout/vList6"/>
    <dgm:cxn modelId="{C167CB0C-BBF8-4B94-8C39-007F7F7D9DAB}" srcId="{30C4151E-0C4F-4E55-9B34-22B85F2DC799}" destId="{5713AE99-A918-48E4-B3A1-B31AAB01E4EC}" srcOrd="2" destOrd="0" parTransId="{34B451D9-F4D5-43C8-8664-F312F9C81E30}" sibTransId="{5AC74EF9-83A6-48C4-96EF-F0D070B8E86A}"/>
    <dgm:cxn modelId="{DDBBD05E-2B0D-459E-AE04-D9D46F360D0A}" type="presOf" srcId="{C40446E8-FC5A-478D-A886-F31EF94D2EE2}" destId="{1BFF32B9-D2F6-4023-BCF9-47CEF3D7EA05}" srcOrd="0" destOrd="0" presId="urn:microsoft.com/office/officeart/2005/8/layout/vList6"/>
    <dgm:cxn modelId="{00FBE41B-8072-4CB0-9078-343F2BE00FB7}" srcId="{C40446E8-FC5A-478D-A886-F31EF94D2EE2}" destId="{F3A32979-842E-401B-9396-40BB6BCB7562}" srcOrd="0" destOrd="0" parTransId="{D36B802E-A9F3-49A7-A65E-F9B9FA49C7D4}" sibTransId="{E49E116C-615B-42A3-84E6-E39D4E6DB8FC}"/>
    <dgm:cxn modelId="{E52019CC-E5C3-4DD8-86EB-FBA13878775B}" srcId="{D562CDA0-D7C9-48A5-9490-11CCADE84047}" destId="{8B671815-9F8F-441F-B409-3F67EFA15153}" srcOrd="1" destOrd="0" parTransId="{11D6B19E-3189-4CBC-9D71-E0F6EB593C25}" sibTransId="{0FD0C695-7865-42DA-9F90-846D0F85F0B5}"/>
    <dgm:cxn modelId="{294A76D7-E9D7-43C2-AECF-174BDFFB3293}" srcId="{8B671815-9F8F-441F-B409-3F67EFA15153}" destId="{EEA5A00E-8CFE-410C-BB35-5A38F92A3944}" srcOrd="1" destOrd="0" parTransId="{B0F60E9B-2D99-4EA9-B439-6D68CC243118}" sibTransId="{3FBC4B7A-5A5F-4C63-A4DE-7E39938879B7}"/>
    <dgm:cxn modelId="{00F4A7C1-BE20-4C88-9B65-7D9442377B40}" type="presOf" srcId="{5713AE99-A918-48E4-B3A1-B31AAB01E4EC}" destId="{DE305891-4E6F-4A22-9B35-F96550C72F11}" srcOrd="0" destOrd="2" presId="urn:microsoft.com/office/officeart/2005/8/layout/vList6"/>
    <dgm:cxn modelId="{A82BE0BA-1D2E-4358-A45F-DB4AD1742CA6}" type="presOf" srcId="{EEA5A00E-8CFE-410C-BB35-5A38F92A3944}" destId="{26C9B532-4A52-4773-A0CE-B3B53E56C447}" srcOrd="0" destOrd="1" presId="urn:microsoft.com/office/officeart/2005/8/layout/vList6"/>
    <dgm:cxn modelId="{B94AB2BB-68B5-44E7-8B3A-DBC61CF55D90}" type="presOf" srcId="{1F1E9605-505F-4850-A94D-21E7119B0804}" destId="{DE305891-4E6F-4A22-9B35-F96550C72F11}" srcOrd="0" destOrd="1" presId="urn:microsoft.com/office/officeart/2005/8/layout/vList6"/>
    <dgm:cxn modelId="{4E758D13-37A6-4AE2-B3E5-730E24E6A6C2}" srcId="{30C4151E-0C4F-4E55-9B34-22B85F2DC799}" destId="{6B575D54-F203-4655-83E6-7C1BB9AB3349}" srcOrd="0" destOrd="0" parTransId="{01053FF1-CE5B-4E49-AF04-D3ED1A6B98F8}" sibTransId="{057D91D1-70B3-457F-82CA-2EE7E7C2A595}"/>
    <dgm:cxn modelId="{E9C747A7-EA4D-485F-84E0-37D41C94020C}" type="presOf" srcId="{30C4151E-0C4F-4E55-9B34-22B85F2DC799}" destId="{AF769E85-29C7-4106-A512-3030B1DAFAC6}" srcOrd="0" destOrd="0" presId="urn:microsoft.com/office/officeart/2005/8/layout/vList6"/>
    <dgm:cxn modelId="{37F7BFFF-9E6E-41D1-8FCB-846CF6B2060A}" srcId="{D562CDA0-D7C9-48A5-9490-11CCADE84047}" destId="{C40446E8-FC5A-478D-A886-F31EF94D2EE2}" srcOrd="0" destOrd="0" parTransId="{D0B7037C-AE80-48CF-B761-07EAE9D4F3CA}" sibTransId="{A07AA831-D798-45C1-BABD-19328674F046}"/>
    <dgm:cxn modelId="{CDC71A7D-89E4-46C9-8A0C-9A7EED170C67}" srcId="{D562CDA0-D7C9-48A5-9490-11CCADE84047}" destId="{30C4151E-0C4F-4E55-9B34-22B85F2DC799}" srcOrd="2" destOrd="0" parTransId="{547ADA33-2164-47B2-BC1D-6D63C809EF64}" sibTransId="{A01346E9-684C-43D4-98E4-48C53C28A744}"/>
    <dgm:cxn modelId="{98F510A5-1809-4DD5-B37A-44E27FB3C33E}" type="presOf" srcId="{245D7AC4-E1A2-4412-83B7-FB490B3ED645}" destId="{DE305891-4E6F-4A22-9B35-F96550C72F11}" srcOrd="0" destOrd="4" presId="urn:microsoft.com/office/officeart/2005/8/layout/vList6"/>
    <dgm:cxn modelId="{F93A9760-71EC-4433-865E-ADA8421B1E18}" type="presOf" srcId="{905692B0-47A2-4BE3-8C3E-6E539E81D97F}" destId="{DE305891-4E6F-4A22-9B35-F96550C72F11}" srcOrd="0" destOrd="3" presId="urn:microsoft.com/office/officeart/2005/8/layout/vList6"/>
    <dgm:cxn modelId="{1BE4DD87-C9C6-4F12-99BF-4C155FF7B4F8}" type="presOf" srcId="{92276AED-929F-401A-9C24-9AA9C409B3F3}" destId="{26C9B532-4A52-4773-A0CE-B3B53E56C447}" srcOrd="0" destOrd="2" presId="urn:microsoft.com/office/officeart/2005/8/layout/vList6"/>
    <dgm:cxn modelId="{298D00F4-70A4-4B60-ACF1-12A27EF42305}" type="presOf" srcId="{D562CDA0-D7C9-48A5-9490-11CCADE84047}" destId="{773ECF86-F41E-41D4-9580-8C695FEE0F39}" srcOrd="0" destOrd="0" presId="urn:microsoft.com/office/officeart/2005/8/layout/vList6"/>
    <dgm:cxn modelId="{E65BA006-552B-4C15-B2E9-A65C47A7D407}" srcId="{30C4151E-0C4F-4E55-9B34-22B85F2DC799}" destId="{905692B0-47A2-4BE3-8C3E-6E539E81D97F}" srcOrd="3" destOrd="0" parTransId="{24AC82FA-22A7-4A87-AE06-871E2141626D}" sibTransId="{4CD4BCFE-CE7F-4AD5-A309-7A16AA62B496}"/>
    <dgm:cxn modelId="{5FA647E9-6FF0-489C-B3C4-E8425589C2EC}" srcId="{8B671815-9F8F-441F-B409-3F67EFA15153}" destId="{95F332BC-ABE7-4FE6-8AB1-C37C53D55123}" srcOrd="0" destOrd="0" parTransId="{79063ADC-35BE-4399-8158-4F675A85CE58}" sibTransId="{FD485937-A20D-4447-9EC5-9B209F562A06}"/>
    <dgm:cxn modelId="{D1ABF3BF-45DC-4C83-9E9B-4403E4C3F8C1}" type="presParOf" srcId="{773ECF86-F41E-41D4-9580-8C695FEE0F39}" destId="{4F052CD1-7CCF-4107-96DB-25428BBA74E0}" srcOrd="0" destOrd="0" presId="urn:microsoft.com/office/officeart/2005/8/layout/vList6"/>
    <dgm:cxn modelId="{992FE5FC-3C52-412D-8A15-20A8305FCDE2}" type="presParOf" srcId="{4F052CD1-7CCF-4107-96DB-25428BBA74E0}" destId="{1BFF32B9-D2F6-4023-BCF9-47CEF3D7EA05}" srcOrd="0" destOrd="0" presId="urn:microsoft.com/office/officeart/2005/8/layout/vList6"/>
    <dgm:cxn modelId="{069BB26C-4901-408B-9A90-E284E060DD1D}" type="presParOf" srcId="{4F052CD1-7CCF-4107-96DB-25428BBA74E0}" destId="{C00F10A5-E980-44F7-AB39-983AA12E9287}" srcOrd="1" destOrd="0" presId="urn:microsoft.com/office/officeart/2005/8/layout/vList6"/>
    <dgm:cxn modelId="{1A7E9FBF-71A9-483A-A297-4C7B7B5A8760}" type="presParOf" srcId="{773ECF86-F41E-41D4-9580-8C695FEE0F39}" destId="{C63700E1-45CC-42B9-A811-8D8290D718E3}" srcOrd="1" destOrd="0" presId="urn:microsoft.com/office/officeart/2005/8/layout/vList6"/>
    <dgm:cxn modelId="{FB242E9F-2840-45F0-B6FF-DC4E408C8DCB}" type="presParOf" srcId="{773ECF86-F41E-41D4-9580-8C695FEE0F39}" destId="{DE0DDF3D-C6A9-4834-B1FF-6521D8C96BEA}" srcOrd="2" destOrd="0" presId="urn:microsoft.com/office/officeart/2005/8/layout/vList6"/>
    <dgm:cxn modelId="{33468460-A6D1-4B75-94C6-085D81C4F1B5}" type="presParOf" srcId="{DE0DDF3D-C6A9-4834-B1FF-6521D8C96BEA}" destId="{9DE2686F-431B-45C0-9077-11C7235EE04E}" srcOrd="0" destOrd="0" presId="urn:microsoft.com/office/officeart/2005/8/layout/vList6"/>
    <dgm:cxn modelId="{0A112382-5A09-4BF2-A25D-10AA56130195}" type="presParOf" srcId="{DE0DDF3D-C6A9-4834-B1FF-6521D8C96BEA}" destId="{26C9B532-4A52-4773-A0CE-B3B53E56C447}" srcOrd="1" destOrd="0" presId="urn:microsoft.com/office/officeart/2005/8/layout/vList6"/>
    <dgm:cxn modelId="{7598AF5B-9CAC-4533-9020-DD230BB762E2}" type="presParOf" srcId="{773ECF86-F41E-41D4-9580-8C695FEE0F39}" destId="{CEE71525-B9E4-4BE0-BDFC-0176A9AB9B71}" srcOrd="3" destOrd="0" presId="urn:microsoft.com/office/officeart/2005/8/layout/vList6"/>
    <dgm:cxn modelId="{63DC9D9E-5504-497A-969F-774FA4F9EF71}" type="presParOf" srcId="{773ECF86-F41E-41D4-9580-8C695FEE0F39}" destId="{4F140EAF-006A-4BA0-ABE1-F1AAAC774AD6}" srcOrd="4" destOrd="0" presId="urn:microsoft.com/office/officeart/2005/8/layout/vList6"/>
    <dgm:cxn modelId="{5C55FC50-A81D-4120-86B9-921225794093}" type="presParOf" srcId="{4F140EAF-006A-4BA0-ABE1-F1AAAC774AD6}" destId="{AF769E85-29C7-4106-A512-3030B1DAFAC6}" srcOrd="0" destOrd="0" presId="urn:microsoft.com/office/officeart/2005/8/layout/vList6"/>
    <dgm:cxn modelId="{A07394B6-FCB5-490B-87E2-821AE47E45BB}" type="presParOf" srcId="{4F140EAF-006A-4BA0-ABE1-F1AAAC774AD6}" destId="{DE305891-4E6F-4A22-9B35-F96550C72F11}" srcOrd="1" destOrd="0" presId="urn:microsoft.com/office/officeart/2005/8/layout/vList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2262FDB-2282-4DAE-8EAA-EFA492FBD99A}" type="doc">
      <dgm:prSet loTypeId="urn:microsoft.com/office/officeart/2005/8/layout/vList6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9E7C943-02F1-4E56-B1A2-C62BE14E4117}">
      <dgm:prSet phldrT="[Текст]" custT="1"/>
      <dgm:spPr/>
      <dgm:t>
        <a:bodyPr/>
        <a:lstStyle/>
        <a:p>
          <a:pPr algn="l"/>
          <a:r>
            <a:rPr lang="ru-RU" sz="1800" dirty="0" smtClean="0">
              <a:solidFill>
                <a:schemeClr val="tx1"/>
              </a:solidFill>
            </a:rPr>
            <a:t>Немедленно проинформировать организации, указанные в ТК РФ</a:t>
          </a:r>
          <a:endParaRPr lang="ru-RU" sz="1800" dirty="0">
            <a:solidFill>
              <a:schemeClr val="tx1"/>
            </a:solidFill>
          </a:endParaRPr>
        </a:p>
      </dgm:t>
    </dgm:pt>
    <dgm:pt modelId="{5A5480F0-A1A9-4FD5-9B18-F30AAF3AFEDD}" type="parTrans" cxnId="{CF38F527-B18F-4C5C-A38E-9542101A2B9A}">
      <dgm:prSet/>
      <dgm:spPr/>
      <dgm:t>
        <a:bodyPr/>
        <a:lstStyle/>
        <a:p>
          <a:endParaRPr lang="ru-RU"/>
        </a:p>
      </dgm:t>
    </dgm:pt>
    <dgm:pt modelId="{F746D6B5-A8EB-49CC-8136-E981CD77A76A}" type="sibTrans" cxnId="{CF38F527-B18F-4C5C-A38E-9542101A2B9A}">
      <dgm:prSet/>
      <dgm:spPr/>
      <dgm:t>
        <a:bodyPr/>
        <a:lstStyle/>
        <a:p>
          <a:endParaRPr lang="ru-RU"/>
        </a:p>
      </dgm:t>
    </dgm:pt>
    <dgm:pt modelId="{C51D1B70-CD8A-4AA2-9DB6-2E53C30F1E15}">
      <dgm:prSet phldrT="[Текст]" custT="1"/>
      <dgm:spPr/>
      <dgm:t>
        <a:bodyPr/>
        <a:lstStyle/>
        <a:p>
          <a:r>
            <a:rPr lang="ru-RU" sz="1600" dirty="0" smtClean="0"/>
            <a:t>о тяжелом несчастном случае или несчастном случае со смертельном исходе – проинформировать также родственников пострадавшего</a:t>
          </a:r>
          <a:endParaRPr lang="ru-RU" sz="1600" dirty="0"/>
        </a:p>
      </dgm:t>
    </dgm:pt>
    <dgm:pt modelId="{1769C3E8-BBA4-40E4-AEA7-BCDF2F362105}" type="parTrans" cxnId="{EB591107-79EE-4298-AEF2-AD7BDFE4CBD1}">
      <dgm:prSet/>
      <dgm:spPr/>
      <dgm:t>
        <a:bodyPr/>
        <a:lstStyle/>
        <a:p>
          <a:endParaRPr lang="ru-RU"/>
        </a:p>
      </dgm:t>
    </dgm:pt>
    <dgm:pt modelId="{2F845D30-4D70-4198-915B-F87216E09B9E}" type="sibTrans" cxnId="{EB591107-79EE-4298-AEF2-AD7BDFE4CBD1}">
      <dgm:prSet/>
      <dgm:spPr/>
      <dgm:t>
        <a:bodyPr/>
        <a:lstStyle/>
        <a:p>
          <a:endParaRPr lang="ru-RU"/>
        </a:p>
      </dgm:t>
    </dgm:pt>
    <dgm:pt modelId="{47D8FC08-AC4A-4B06-AECE-D13260B26269}">
      <dgm:prSet phldrT="[Текст]" custT="1"/>
      <dgm:spPr/>
      <dgm:t>
        <a:bodyPr/>
        <a:lstStyle/>
        <a:p>
          <a:pPr algn="l"/>
          <a:r>
            <a:rPr lang="ru-RU" sz="1800" dirty="0" smtClean="0">
              <a:solidFill>
                <a:schemeClr val="tx1"/>
              </a:solidFill>
            </a:rPr>
            <a:t>Принять иные необходимые меры  по организации и обеспечению надлежащего и своевременного расследования несчастного случая и оформлению материалов расследования </a:t>
          </a:r>
          <a:endParaRPr lang="ru-RU" sz="1800" dirty="0">
            <a:solidFill>
              <a:schemeClr val="tx1"/>
            </a:solidFill>
          </a:endParaRPr>
        </a:p>
      </dgm:t>
    </dgm:pt>
    <dgm:pt modelId="{847886C5-53E0-4FEF-B77F-C4F25234CF3B}" type="parTrans" cxnId="{851994F1-CF73-495D-96C7-F77606557BFE}">
      <dgm:prSet/>
      <dgm:spPr/>
      <dgm:t>
        <a:bodyPr/>
        <a:lstStyle/>
        <a:p>
          <a:endParaRPr lang="ru-RU"/>
        </a:p>
      </dgm:t>
    </dgm:pt>
    <dgm:pt modelId="{C4B23928-6141-4F61-8E56-1076F47D2C20}" type="sibTrans" cxnId="{851994F1-CF73-495D-96C7-F77606557BFE}">
      <dgm:prSet/>
      <dgm:spPr/>
      <dgm:t>
        <a:bodyPr/>
        <a:lstStyle/>
        <a:p>
          <a:endParaRPr lang="ru-RU"/>
        </a:p>
      </dgm:t>
    </dgm:pt>
    <dgm:pt modelId="{594CD18F-7C68-4417-87CD-B1F18786D57C}">
      <dgm:prSet phldrT="[Текст]" custT="1"/>
      <dgm:spPr/>
      <dgm:t>
        <a:bodyPr/>
        <a:lstStyle/>
        <a:p>
          <a:r>
            <a:rPr lang="ru-RU" sz="1600" dirty="0" smtClean="0"/>
            <a:t>принять меры к созданию комиссии по расследованию несчастного случая</a:t>
          </a:r>
          <a:endParaRPr lang="ru-RU" sz="1600" dirty="0"/>
        </a:p>
      </dgm:t>
    </dgm:pt>
    <dgm:pt modelId="{40E9B5F7-77A6-406A-B50E-BDA63A86EBC3}" type="parTrans" cxnId="{F2E21A33-73A6-447B-8533-92A2D27AA065}">
      <dgm:prSet/>
      <dgm:spPr/>
      <dgm:t>
        <a:bodyPr/>
        <a:lstStyle/>
        <a:p>
          <a:endParaRPr lang="ru-RU"/>
        </a:p>
      </dgm:t>
    </dgm:pt>
    <dgm:pt modelId="{7AC93D18-DC18-411A-AC49-004CC594B7D4}" type="sibTrans" cxnId="{F2E21A33-73A6-447B-8533-92A2D27AA065}">
      <dgm:prSet/>
      <dgm:spPr/>
      <dgm:t>
        <a:bodyPr/>
        <a:lstStyle/>
        <a:p>
          <a:endParaRPr lang="ru-RU"/>
        </a:p>
      </dgm:t>
    </dgm:pt>
    <dgm:pt modelId="{B075E01E-A2BD-48CF-868B-4A16781E6518}">
      <dgm:prSet phldrT="[Текст]" custT="1"/>
      <dgm:spPr/>
      <dgm:t>
        <a:bodyPr/>
        <a:lstStyle/>
        <a:p>
          <a:r>
            <a:rPr lang="ru-RU" sz="1600" dirty="0" smtClean="0"/>
            <a:t>письменно уведомить пострадавшего (родственников пострадавшего) об их праве принимать участие в расследовании несчастного случая</a:t>
          </a:r>
          <a:endParaRPr lang="ru-RU" sz="1600" dirty="0"/>
        </a:p>
      </dgm:t>
    </dgm:pt>
    <dgm:pt modelId="{D71C89ED-00CE-48A3-8631-07C88A1B35F3}" type="parTrans" cxnId="{16DC2F9E-D0EE-4476-B880-4D04F2EA1E11}">
      <dgm:prSet/>
      <dgm:spPr/>
      <dgm:t>
        <a:bodyPr/>
        <a:lstStyle/>
        <a:p>
          <a:endParaRPr lang="ru-RU"/>
        </a:p>
      </dgm:t>
    </dgm:pt>
    <dgm:pt modelId="{E55647F4-BEA5-4725-81FF-4156C8F851A7}" type="sibTrans" cxnId="{16DC2F9E-D0EE-4476-B880-4D04F2EA1E11}">
      <dgm:prSet/>
      <dgm:spPr/>
      <dgm:t>
        <a:bodyPr/>
        <a:lstStyle/>
        <a:p>
          <a:endParaRPr lang="ru-RU"/>
        </a:p>
      </dgm:t>
    </dgm:pt>
    <dgm:pt modelId="{B75FD276-1B24-4C34-ABEE-C1C8A01F25A6}">
      <dgm:prSet phldrT="[Текст]" custT="1"/>
      <dgm:spPr/>
      <dgm:t>
        <a:bodyPr/>
        <a:lstStyle/>
        <a:p>
          <a:r>
            <a:rPr lang="ru-RU" sz="1600" dirty="0" smtClean="0"/>
            <a:t>послать запрос в лечебное учреждение</a:t>
          </a:r>
          <a:endParaRPr lang="ru-RU" sz="1600" dirty="0"/>
        </a:p>
      </dgm:t>
    </dgm:pt>
    <dgm:pt modelId="{3122A570-90DF-4619-ABBE-9CDFE2CF33A3}" type="parTrans" cxnId="{52EB62A8-29CB-4C31-BF41-F6F181E1DB4A}">
      <dgm:prSet/>
      <dgm:spPr/>
    </dgm:pt>
    <dgm:pt modelId="{71468B09-7603-43F3-825B-D083EA1E18DC}" type="sibTrans" cxnId="{52EB62A8-29CB-4C31-BF41-F6F181E1DB4A}">
      <dgm:prSet/>
      <dgm:spPr/>
    </dgm:pt>
    <dgm:pt modelId="{B98CAF39-CFC9-4200-A145-DB9F4A561CDA}" type="pres">
      <dgm:prSet presAssocID="{72262FDB-2282-4DAE-8EAA-EFA492FBD99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CCE4320-A2B0-449F-9F9F-B81E55F8346B}" type="pres">
      <dgm:prSet presAssocID="{D9E7C943-02F1-4E56-B1A2-C62BE14E4117}" presName="linNode" presStyleCnt="0"/>
      <dgm:spPr/>
    </dgm:pt>
    <dgm:pt modelId="{84B36A44-EE0D-449A-897D-AE8B22A845A5}" type="pres">
      <dgm:prSet presAssocID="{D9E7C943-02F1-4E56-B1A2-C62BE14E4117}" presName="parentShp" presStyleLbl="node1" presStyleIdx="0" presStyleCnt="2" custScaleX="93576" custScaleY="314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8B8147-9BFE-4668-A722-8BDCBFC3CF63}" type="pres">
      <dgm:prSet presAssocID="{D9E7C943-02F1-4E56-B1A2-C62BE14E4117}" presName="childShp" presStyleLbl="bgAccFollowNode1" presStyleIdx="0" presStyleCnt="2" custScaleY="283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1C1EAF-2308-4121-891F-357C7CC92EE4}" type="pres">
      <dgm:prSet presAssocID="{F746D6B5-A8EB-49CC-8136-E981CD77A76A}" presName="spacing" presStyleCnt="0"/>
      <dgm:spPr/>
    </dgm:pt>
    <dgm:pt modelId="{C4ACDAF1-CAD3-4C79-9783-7BAA99F64A7F}" type="pres">
      <dgm:prSet presAssocID="{47D8FC08-AC4A-4B06-AECE-D13260B26269}" presName="linNode" presStyleCnt="0"/>
      <dgm:spPr/>
    </dgm:pt>
    <dgm:pt modelId="{FCD043AE-3A1C-4818-A02A-FC1E6AEBFA2F}" type="pres">
      <dgm:prSet presAssocID="{47D8FC08-AC4A-4B06-AECE-D13260B26269}" presName="parentShp" presStyleLbl="node1" presStyleIdx="1" presStyleCnt="2" custScaleX="93576" custScaleY="436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367965-089F-4FD7-996E-12B1BB262B1F}" type="pres">
      <dgm:prSet presAssocID="{47D8FC08-AC4A-4B06-AECE-D13260B26269}" presName="childShp" presStyleLbl="bgAccFollowNode1" presStyleIdx="1" presStyleCnt="2" custScaleY="435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E21A33-73A6-447B-8533-92A2D27AA065}" srcId="{47D8FC08-AC4A-4B06-AECE-D13260B26269}" destId="{594CD18F-7C68-4417-87CD-B1F18786D57C}" srcOrd="0" destOrd="0" parTransId="{40E9B5F7-77A6-406A-B50E-BDA63A86EBC3}" sibTransId="{7AC93D18-DC18-411A-AC49-004CC594B7D4}"/>
    <dgm:cxn modelId="{97AB3391-6D86-4B2A-986E-0407D616CC5F}" type="presOf" srcId="{B075E01E-A2BD-48CF-868B-4A16781E6518}" destId="{DA367965-089F-4FD7-996E-12B1BB262B1F}" srcOrd="0" destOrd="1" presId="urn:microsoft.com/office/officeart/2005/8/layout/vList6"/>
    <dgm:cxn modelId="{EB591107-79EE-4298-AEF2-AD7BDFE4CBD1}" srcId="{D9E7C943-02F1-4E56-B1A2-C62BE14E4117}" destId="{C51D1B70-CD8A-4AA2-9DB6-2E53C30F1E15}" srcOrd="0" destOrd="0" parTransId="{1769C3E8-BBA4-40E4-AEA7-BCDF2F362105}" sibTransId="{2F845D30-4D70-4198-915B-F87216E09B9E}"/>
    <dgm:cxn modelId="{52EB62A8-29CB-4C31-BF41-F6F181E1DB4A}" srcId="{47D8FC08-AC4A-4B06-AECE-D13260B26269}" destId="{B75FD276-1B24-4C34-ABEE-C1C8A01F25A6}" srcOrd="2" destOrd="0" parTransId="{3122A570-90DF-4619-ABBE-9CDFE2CF33A3}" sibTransId="{71468B09-7603-43F3-825B-D083EA1E18DC}"/>
    <dgm:cxn modelId="{17B30E95-B921-4FC0-80E7-A9AF9DF4735A}" type="presOf" srcId="{72262FDB-2282-4DAE-8EAA-EFA492FBD99A}" destId="{B98CAF39-CFC9-4200-A145-DB9F4A561CDA}" srcOrd="0" destOrd="0" presId="urn:microsoft.com/office/officeart/2005/8/layout/vList6"/>
    <dgm:cxn modelId="{CF38F527-B18F-4C5C-A38E-9542101A2B9A}" srcId="{72262FDB-2282-4DAE-8EAA-EFA492FBD99A}" destId="{D9E7C943-02F1-4E56-B1A2-C62BE14E4117}" srcOrd="0" destOrd="0" parTransId="{5A5480F0-A1A9-4FD5-9B18-F30AAF3AFEDD}" sibTransId="{F746D6B5-A8EB-49CC-8136-E981CD77A76A}"/>
    <dgm:cxn modelId="{A7EBCDE3-C01C-49A7-883E-8DAB7211DDC3}" type="presOf" srcId="{594CD18F-7C68-4417-87CD-B1F18786D57C}" destId="{DA367965-089F-4FD7-996E-12B1BB262B1F}" srcOrd="0" destOrd="0" presId="urn:microsoft.com/office/officeart/2005/8/layout/vList6"/>
    <dgm:cxn modelId="{E87EA2B5-8FDF-433B-8F59-D415220526AB}" type="presOf" srcId="{B75FD276-1B24-4C34-ABEE-C1C8A01F25A6}" destId="{DA367965-089F-4FD7-996E-12B1BB262B1F}" srcOrd="0" destOrd="2" presId="urn:microsoft.com/office/officeart/2005/8/layout/vList6"/>
    <dgm:cxn modelId="{851994F1-CF73-495D-96C7-F77606557BFE}" srcId="{72262FDB-2282-4DAE-8EAA-EFA492FBD99A}" destId="{47D8FC08-AC4A-4B06-AECE-D13260B26269}" srcOrd="1" destOrd="0" parTransId="{847886C5-53E0-4FEF-B77F-C4F25234CF3B}" sibTransId="{C4B23928-6141-4F61-8E56-1076F47D2C20}"/>
    <dgm:cxn modelId="{45385669-F792-4201-BE91-09959AB60705}" type="presOf" srcId="{D9E7C943-02F1-4E56-B1A2-C62BE14E4117}" destId="{84B36A44-EE0D-449A-897D-AE8B22A845A5}" srcOrd="0" destOrd="0" presId="urn:microsoft.com/office/officeart/2005/8/layout/vList6"/>
    <dgm:cxn modelId="{5E50D871-B146-40F4-849B-84F8D268E276}" type="presOf" srcId="{47D8FC08-AC4A-4B06-AECE-D13260B26269}" destId="{FCD043AE-3A1C-4818-A02A-FC1E6AEBFA2F}" srcOrd="0" destOrd="0" presId="urn:microsoft.com/office/officeart/2005/8/layout/vList6"/>
    <dgm:cxn modelId="{95C7FBA8-3E5C-4A26-94DD-C6AB6524A641}" type="presOf" srcId="{C51D1B70-CD8A-4AA2-9DB6-2E53C30F1E15}" destId="{458B8147-9BFE-4668-A722-8BDCBFC3CF63}" srcOrd="0" destOrd="0" presId="urn:microsoft.com/office/officeart/2005/8/layout/vList6"/>
    <dgm:cxn modelId="{16DC2F9E-D0EE-4476-B880-4D04F2EA1E11}" srcId="{47D8FC08-AC4A-4B06-AECE-D13260B26269}" destId="{B075E01E-A2BD-48CF-868B-4A16781E6518}" srcOrd="1" destOrd="0" parTransId="{D71C89ED-00CE-48A3-8631-07C88A1B35F3}" sibTransId="{E55647F4-BEA5-4725-81FF-4156C8F851A7}"/>
    <dgm:cxn modelId="{ACB1525F-39E8-4DCE-A075-FEBE0B477CF3}" type="presParOf" srcId="{B98CAF39-CFC9-4200-A145-DB9F4A561CDA}" destId="{7CCE4320-A2B0-449F-9F9F-B81E55F8346B}" srcOrd="0" destOrd="0" presId="urn:microsoft.com/office/officeart/2005/8/layout/vList6"/>
    <dgm:cxn modelId="{48128156-AC7B-4559-B1BE-2F026CFF01D0}" type="presParOf" srcId="{7CCE4320-A2B0-449F-9F9F-B81E55F8346B}" destId="{84B36A44-EE0D-449A-897D-AE8B22A845A5}" srcOrd="0" destOrd="0" presId="urn:microsoft.com/office/officeart/2005/8/layout/vList6"/>
    <dgm:cxn modelId="{C6B7262D-4FC0-476D-90C3-ECA460C2D4E1}" type="presParOf" srcId="{7CCE4320-A2B0-449F-9F9F-B81E55F8346B}" destId="{458B8147-9BFE-4668-A722-8BDCBFC3CF63}" srcOrd="1" destOrd="0" presId="urn:microsoft.com/office/officeart/2005/8/layout/vList6"/>
    <dgm:cxn modelId="{21F3B8B6-95C5-4675-BEE1-ADBBAD6D2B12}" type="presParOf" srcId="{B98CAF39-CFC9-4200-A145-DB9F4A561CDA}" destId="{D91C1EAF-2308-4121-891F-357C7CC92EE4}" srcOrd="1" destOrd="0" presId="urn:microsoft.com/office/officeart/2005/8/layout/vList6"/>
    <dgm:cxn modelId="{BA60A0BA-BF9A-4113-BE67-679E9BD25D2D}" type="presParOf" srcId="{B98CAF39-CFC9-4200-A145-DB9F4A561CDA}" destId="{C4ACDAF1-CAD3-4C79-9783-7BAA99F64A7F}" srcOrd="2" destOrd="0" presId="urn:microsoft.com/office/officeart/2005/8/layout/vList6"/>
    <dgm:cxn modelId="{06FE83CE-59E7-464F-80ED-9BED9A91363D}" type="presParOf" srcId="{C4ACDAF1-CAD3-4C79-9783-7BAA99F64A7F}" destId="{FCD043AE-3A1C-4818-A02A-FC1E6AEBFA2F}" srcOrd="0" destOrd="0" presId="urn:microsoft.com/office/officeart/2005/8/layout/vList6"/>
    <dgm:cxn modelId="{617EEBBA-CFB4-4916-8902-FCCED5D2EB38}" type="presParOf" srcId="{C4ACDAF1-CAD3-4C79-9783-7BAA99F64A7F}" destId="{DA367965-089F-4FD7-996E-12B1BB262B1F}" srcOrd="1" destOrd="0" presId="urn:microsoft.com/office/officeart/2005/8/layout/vList6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24E8EB9-7357-4E87-9B62-0795CC54AE28}" type="doc">
      <dgm:prSet loTypeId="urn:microsoft.com/office/officeart/2005/8/layout/hierarchy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B1929B1-02AC-4686-B38A-A01F6BE4BEC1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СОСТАВ КОМИССИИ </a:t>
          </a:r>
        </a:p>
        <a:p>
          <a:r>
            <a:rPr lang="ru-RU" sz="1800" dirty="0" smtClean="0">
              <a:solidFill>
                <a:schemeClr val="tx1"/>
              </a:solidFill>
            </a:rPr>
            <a:t>(легкий несчастный случай)</a:t>
          </a:r>
          <a:endParaRPr lang="ru-RU" sz="1800" dirty="0">
            <a:solidFill>
              <a:schemeClr val="tx1"/>
            </a:solidFill>
          </a:endParaRPr>
        </a:p>
      </dgm:t>
    </dgm:pt>
    <dgm:pt modelId="{B84F2822-52A0-4CB6-93DF-0BC66242FF63}" type="parTrans" cxnId="{CFD7724F-CDBB-42C5-B415-D83842BBE833}">
      <dgm:prSet/>
      <dgm:spPr/>
      <dgm:t>
        <a:bodyPr/>
        <a:lstStyle/>
        <a:p>
          <a:endParaRPr lang="ru-RU"/>
        </a:p>
      </dgm:t>
    </dgm:pt>
    <dgm:pt modelId="{C0D3237E-58D4-4205-A682-DC48254E38A5}" type="sibTrans" cxnId="{CFD7724F-CDBB-42C5-B415-D83842BBE833}">
      <dgm:prSet/>
      <dgm:spPr/>
      <dgm:t>
        <a:bodyPr/>
        <a:lstStyle/>
        <a:p>
          <a:endParaRPr lang="ru-RU"/>
        </a:p>
      </dgm:t>
    </dgm:pt>
    <dgm:pt modelId="{1A51A59C-B890-4252-B243-8C6EEC9671CC}">
      <dgm:prSet phldrT="[Текст]" custT="1"/>
      <dgm:spPr/>
      <dgm:t>
        <a:bodyPr/>
        <a:lstStyle/>
        <a:p>
          <a:r>
            <a:rPr lang="ru-RU" sz="1600" dirty="0" smtClean="0"/>
            <a:t>Специалист по охране труда или лицо, назначенное ответственным за организацию работ по ОТ</a:t>
          </a:r>
          <a:endParaRPr lang="ru-RU" sz="1600" dirty="0"/>
        </a:p>
      </dgm:t>
    </dgm:pt>
    <dgm:pt modelId="{D5772F30-4ADC-4BF0-93C0-6693AF4F1CF1}" type="parTrans" cxnId="{1DD1AAD8-06E1-4CBD-82C9-C9BE66B183D6}">
      <dgm:prSet/>
      <dgm:spPr/>
      <dgm:t>
        <a:bodyPr/>
        <a:lstStyle/>
        <a:p>
          <a:endParaRPr lang="ru-RU"/>
        </a:p>
      </dgm:t>
    </dgm:pt>
    <dgm:pt modelId="{8F7AF34A-2884-4B40-82EA-F92B31C98664}" type="sibTrans" cxnId="{1DD1AAD8-06E1-4CBD-82C9-C9BE66B183D6}">
      <dgm:prSet/>
      <dgm:spPr/>
      <dgm:t>
        <a:bodyPr/>
        <a:lstStyle/>
        <a:p>
          <a:endParaRPr lang="ru-RU"/>
        </a:p>
      </dgm:t>
    </dgm:pt>
    <dgm:pt modelId="{B6E0C68C-B17F-49CE-9297-E583BCCD8832}">
      <dgm:prSet phldrT="[Текст]" custT="1"/>
      <dgm:spPr/>
      <dgm:t>
        <a:bodyPr/>
        <a:lstStyle/>
        <a:p>
          <a:r>
            <a:rPr lang="ru-RU" sz="1600" dirty="0" smtClean="0"/>
            <a:t>Представитель работодателя</a:t>
          </a:r>
          <a:endParaRPr lang="ru-RU" sz="1600" dirty="0"/>
        </a:p>
      </dgm:t>
    </dgm:pt>
    <dgm:pt modelId="{88BA6939-347D-49B7-8AA5-4C565739334B}" type="parTrans" cxnId="{D552F566-2160-4FFF-B159-1CB97F00729B}">
      <dgm:prSet/>
      <dgm:spPr/>
      <dgm:t>
        <a:bodyPr/>
        <a:lstStyle/>
        <a:p>
          <a:endParaRPr lang="ru-RU"/>
        </a:p>
      </dgm:t>
    </dgm:pt>
    <dgm:pt modelId="{10952AC1-FB33-440B-8E89-79D2AD6DA560}" type="sibTrans" cxnId="{D552F566-2160-4FFF-B159-1CB97F00729B}">
      <dgm:prSet/>
      <dgm:spPr/>
      <dgm:t>
        <a:bodyPr/>
        <a:lstStyle/>
        <a:p>
          <a:endParaRPr lang="ru-RU"/>
        </a:p>
      </dgm:t>
    </dgm:pt>
    <dgm:pt modelId="{6D50D284-8D61-458D-A1CB-BFD77CBB50B2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Не менее </a:t>
          </a:r>
          <a:r>
            <a:rPr lang="ru-RU" sz="1800" b="1" dirty="0" smtClean="0">
              <a:solidFill>
                <a:schemeClr val="tx1"/>
              </a:solidFill>
            </a:rPr>
            <a:t>трех человек </a:t>
          </a:r>
          <a:endParaRPr lang="ru-RU" sz="1800" b="1" dirty="0">
            <a:solidFill>
              <a:schemeClr val="tx1"/>
            </a:solidFill>
          </a:endParaRPr>
        </a:p>
      </dgm:t>
    </dgm:pt>
    <dgm:pt modelId="{C50E1D4B-61CF-4FAB-ADB9-9107FA367B1F}" type="parTrans" cxnId="{461887BD-E522-424D-A6F2-AAB6217BC1F2}">
      <dgm:prSet/>
      <dgm:spPr/>
      <dgm:t>
        <a:bodyPr/>
        <a:lstStyle/>
        <a:p>
          <a:endParaRPr lang="ru-RU"/>
        </a:p>
      </dgm:t>
    </dgm:pt>
    <dgm:pt modelId="{9E76B955-02F2-4C0C-B41F-AF83419FCA3F}" type="sibTrans" cxnId="{461887BD-E522-424D-A6F2-AAB6217BC1F2}">
      <dgm:prSet/>
      <dgm:spPr/>
      <dgm:t>
        <a:bodyPr/>
        <a:lstStyle/>
        <a:p>
          <a:endParaRPr lang="ru-RU"/>
        </a:p>
      </dgm:t>
    </dgm:pt>
    <dgm:pt modelId="{C21035E3-C0D3-45C2-BE2C-4741879CCBF1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 smtClean="0"/>
            <a:t>Комиссию возглавляет </a:t>
          </a:r>
          <a:r>
            <a:rPr lang="ru-RU" sz="1600" dirty="0" smtClean="0"/>
            <a:t>работодатель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/>
            <a:t>(его представитель)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 smtClean="0"/>
            <a:t>Расследование в течение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 smtClean="0"/>
            <a:t>3 дней</a:t>
          </a:r>
        </a:p>
      </dgm:t>
    </dgm:pt>
    <dgm:pt modelId="{EFF3281F-7649-4D65-8AD6-C5C0CFA0BB8A}" type="parTrans" cxnId="{3DD32FF7-1852-485F-A108-96F8894542BA}">
      <dgm:prSet/>
      <dgm:spPr/>
      <dgm:t>
        <a:bodyPr/>
        <a:lstStyle/>
        <a:p>
          <a:endParaRPr lang="ru-RU"/>
        </a:p>
      </dgm:t>
    </dgm:pt>
    <dgm:pt modelId="{98D85202-ED4E-4440-847C-C9152DE242C4}" type="sibTrans" cxnId="{3DD32FF7-1852-485F-A108-96F8894542BA}">
      <dgm:prSet/>
      <dgm:spPr/>
      <dgm:t>
        <a:bodyPr/>
        <a:lstStyle/>
        <a:p>
          <a:endParaRPr lang="ru-RU"/>
        </a:p>
      </dgm:t>
    </dgm:pt>
    <dgm:pt modelId="{EEB92F19-2F47-41BB-B7E0-93E14DADCC70}">
      <dgm:prSet custT="1"/>
      <dgm:spPr/>
      <dgm:t>
        <a:bodyPr/>
        <a:lstStyle/>
        <a:p>
          <a:r>
            <a:rPr lang="ru-RU" sz="1600" dirty="0" smtClean="0"/>
            <a:t>Представители выборного органа первичной  профсоюзной организации</a:t>
          </a:r>
          <a:endParaRPr lang="ru-RU" sz="1600" dirty="0"/>
        </a:p>
      </dgm:t>
    </dgm:pt>
    <dgm:pt modelId="{724810DA-8B85-4D88-8C8B-F0E78CA7BC22}" type="parTrans" cxnId="{BA331E03-81BD-489E-9B12-A88D0F16C049}">
      <dgm:prSet/>
      <dgm:spPr/>
      <dgm:t>
        <a:bodyPr/>
        <a:lstStyle/>
        <a:p>
          <a:endParaRPr lang="ru-RU"/>
        </a:p>
      </dgm:t>
    </dgm:pt>
    <dgm:pt modelId="{C279E557-2185-4A15-A64B-12714C8A185C}" type="sibTrans" cxnId="{BA331E03-81BD-489E-9B12-A88D0F16C049}">
      <dgm:prSet/>
      <dgm:spPr/>
      <dgm:t>
        <a:bodyPr/>
        <a:lstStyle/>
        <a:p>
          <a:endParaRPr lang="ru-RU"/>
        </a:p>
      </dgm:t>
    </dgm:pt>
    <dgm:pt modelId="{6DA6D9DC-2F76-4A94-BFC6-07168010E88E}">
      <dgm:prSet custT="1"/>
      <dgm:spPr/>
      <dgm:t>
        <a:bodyPr/>
        <a:lstStyle/>
        <a:p>
          <a:r>
            <a:rPr lang="ru-RU" sz="1600" dirty="0" smtClean="0"/>
            <a:t>Уполномоченный по охрана труда</a:t>
          </a:r>
          <a:endParaRPr lang="ru-RU" sz="1600" dirty="0"/>
        </a:p>
      </dgm:t>
    </dgm:pt>
    <dgm:pt modelId="{CAECFC33-2295-4062-B379-13B2762544FB}" type="parTrans" cxnId="{C40E166A-038B-4788-AA1C-69435604E4C2}">
      <dgm:prSet/>
      <dgm:spPr/>
      <dgm:t>
        <a:bodyPr/>
        <a:lstStyle/>
        <a:p>
          <a:endParaRPr lang="ru-RU"/>
        </a:p>
      </dgm:t>
    </dgm:pt>
    <dgm:pt modelId="{1B5D1726-409A-4317-9241-7018D658DE4E}" type="sibTrans" cxnId="{C40E166A-038B-4788-AA1C-69435604E4C2}">
      <dgm:prSet/>
      <dgm:spPr/>
      <dgm:t>
        <a:bodyPr/>
        <a:lstStyle/>
        <a:p>
          <a:endParaRPr lang="ru-RU"/>
        </a:p>
      </dgm:t>
    </dgm:pt>
    <dgm:pt modelId="{73563B0A-1438-4D2F-B432-EA8B23E1E7C9}" type="pres">
      <dgm:prSet presAssocID="{824E8EB9-7357-4E87-9B62-0795CC54AE2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4B813AC-585B-4064-863F-5780985B4D72}" type="pres">
      <dgm:prSet presAssocID="{1B1929B1-02AC-4686-B38A-A01F6BE4BEC1}" presName="root" presStyleCnt="0"/>
      <dgm:spPr/>
    </dgm:pt>
    <dgm:pt modelId="{DAB0F1D2-5351-4B89-B848-AE15C43D61D4}" type="pres">
      <dgm:prSet presAssocID="{1B1929B1-02AC-4686-B38A-A01F6BE4BEC1}" presName="rootComposite" presStyleCnt="0"/>
      <dgm:spPr/>
    </dgm:pt>
    <dgm:pt modelId="{0F9CF8A9-9F42-4CB5-BEC3-74381EEEA99C}" type="pres">
      <dgm:prSet presAssocID="{1B1929B1-02AC-4686-B38A-A01F6BE4BEC1}" presName="rootText" presStyleLbl="node1" presStyleIdx="0" presStyleCnt="2" custScaleX="194215"/>
      <dgm:spPr/>
      <dgm:t>
        <a:bodyPr/>
        <a:lstStyle/>
        <a:p>
          <a:endParaRPr lang="ru-RU"/>
        </a:p>
      </dgm:t>
    </dgm:pt>
    <dgm:pt modelId="{9A523E74-F45B-45DA-8CDB-B5A33EFC73E4}" type="pres">
      <dgm:prSet presAssocID="{1B1929B1-02AC-4686-B38A-A01F6BE4BEC1}" presName="rootConnector" presStyleLbl="node1" presStyleIdx="0" presStyleCnt="2"/>
      <dgm:spPr/>
    </dgm:pt>
    <dgm:pt modelId="{51D7EDA0-5AFD-4CC0-97DA-2EDF931E7913}" type="pres">
      <dgm:prSet presAssocID="{1B1929B1-02AC-4686-B38A-A01F6BE4BEC1}" presName="childShape" presStyleCnt="0"/>
      <dgm:spPr/>
    </dgm:pt>
    <dgm:pt modelId="{497944F1-DD38-485D-BD65-DA3292B74BCC}" type="pres">
      <dgm:prSet presAssocID="{D5772F30-4ADC-4BF0-93C0-6693AF4F1CF1}" presName="Name13" presStyleLbl="parChTrans1D2" presStyleIdx="0" presStyleCnt="5"/>
      <dgm:spPr/>
    </dgm:pt>
    <dgm:pt modelId="{6D9C1485-4300-4FC0-BA83-34FA52C35A13}" type="pres">
      <dgm:prSet presAssocID="{1A51A59C-B890-4252-B243-8C6EEC9671CC}" presName="childText" presStyleLbl="bgAcc1" presStyleIdx="0" presStyleCnt="5" custScaleX="217397" custScaleY="1233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0AF8B3-10D1-499E-A9E4-13F3562330CA}" type="pres">
      <dgm:prSet presAssocID="{88BA6939-347D-49B7-8AA5-4C565739334B}" presName="Name13" presStyleLbl="parChTrans1D2" presStyleIdx="1" presStyleCnt="5"/>
      <dgm:spPr/>
    </dgm:pt>
    <dgm:pt modelId="{B4471DB2-3526-43A9-BE0A-C7B1CED1A362}" type="pres">
      <dgm:prSet presAssocID="{B6E0C68C-B17F-49CE-9297-E583BCCD8832}" presName="childText" presStyleLbl="bgAcc1" presStyleIdx="1" presStyleCnt="5" custScaleX="217397" custScaleY="53257">
        <dgm:presLayoutVars>
          <dgm:bulletEnabled val="1"/>
        </dgm:presLayoutVars>
      </dgm:prSet>
      <dgm:spPr/>
    </dgm:pt>
    <dgm:pt modelId="{4B0C5CFD-8E1D-4605-8E3D-58CE81815630}" type="pres">
      <dgm:prSet presAssocID="{724810DA-8B85-4D88-8C8B-F0E78CA7BC22}" presName="Name13" presStyleLbl="parChTrans1D2" presStyleIdx="2" presStyleCnt="5"/>
      <dgm:spPr/>
    </dgm:pt>
    <dgm:pt modelId="{40F593D5-2622-401C-A323-1F1615F96437}" type="pres">
      <dgm:prSet presAssocID="{EEB92F19-2F47-41BB-B7E0-93E14DADCC70}" presName="childText" presStyleLbl="bgAcc1" presStyleIdx="2" presStyleCnt="5" custScaleX="2138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5134F3-5FFB-49AE-8F84-4045150ACE43}" type="pres">
      <dgm:prSet presAssocID="{CAECFC33-2295-4062-B379-13B2762544FB}" presName="Name13" presStyleLbl="parChTrans1D2" presStyleIdx="3" presStyleCnt="5"/>
      <dgm:spPr/>
    </dgm:pt>
    <dgm:pt modelId="{A8055DB3-D708-459B-9AA4-C51BA4A64534}" type="pres">
      <dgm:prSet presAssocID="{6DA6D9DC-2F76-4A94-BFC6-07168010E88E}" presName="childText" presStyleLbl="bgAcc1" presStyleIdx="3" presStyleCnt="5" custScaleX="208760">
        <dgm:presLayoutVars>
          <dgm:bulletEnabled val="1"/>
        </dgm:presLayoutVars>
      </dgm:prSet>
      <dgm:spPr/>
    </dgm:pt>
    <dgm:pt modelId="{CCB795B3-6EB7-42F0-A8F3-06EE44383253}" type="pres">
      <dgm:prSet presAssocID="{6D50D284-8D61-458D-A1CB-BFD77CBB50B2}" presName="root" presStyleCnt="0"/>
      <dgm:spPr/>
    </dgm:pt>
    <dgm:pt modelId="{F7D8AAA0-4E12-4847-ADDA-ECDBF62AE0F2}" type="pres">
      <dgm:prSet presAssocID="{6D50D284-8D61-458D-A1CB-BFD77CBB50B2}" presName="rootComposite" presStyleCnt="0"/>
      <dgm:spPr/>
    </dgm:pt>
    <dgm:pt modelId="{ABBED65B-8F45-4094-A4C7-8A9F3B129A68}" type="pres">
      <dgm:prSet presAssocID="{6D50D284-8D61-458D-A1CB-BFD77CBB50B2}" presName="rootText" presStyleLbl="node1" presStyleIdx="1" presStyleCnt="2" custScaleX="276193"/>
      <dgm:spPr/>
    </dgm:pt>
    <dgm:pt modelId="{3DDB0DD0-819E-4778-9C88-14E3F0DA98A8}" type="pres">
      <dgm:prSet presAssocID="{6D50D284-8D61-458D-A1CB-BFD77CBB50B2}" presName="rootConnector" presStyleLbl="node1" presStyleIdx="1" presStyleCnt="2"/>
      <dgm:spPr/>
    </dgm:pt>
    <dgm:pt modelId="{6AD01832-F51B-4900-B3D6-2682E7A7205E}" type="pres">
      <dgm:prSet presAssocID="{6D50D284-8D61-458D-A1CB-BFD77CBB50B2}" presName="childShape" presStyleCnt="0"/>
      <dgm:spPr/>
    </dgm:pt>
    <dgm:pt modelId="{9A1CFBB2-2630-44A2-B81A-8A1588B6E5D4}" type="pres">
      <dgm:prSet presAssocID="{EFF3281F-7649-4D65-8AD6-C5C0CFA0BB8A}" presName="Name13" presStyleLbl="parChTrans1D2" presStyleIdx="4" presStyleCnt="5"/>
      <dgm:spPr/>
    </dgm:pt>
    <dgm:pt modelId="{F7DFE81B-F2BA-4021-8472-117C3CE0D2E7}" type="pres">
      <dgm:prSet presAssocID="{C21035E3-C0D3-45C2-BE2C-4741879CCBF1}" presName="childText" presStyleLbl="bgAcc1" presStyleIdx="4" presStyleCnt="5" custScaleX="218329" custScaleY="2385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B11A35-AA01-491B-A92A-29F5CD94FFF9}" type="presOf" srcId="{88BA6939-347D-49B7-8AA5-4C565739334B}" destId="{2D0AF8B3-10D1-499E-A9E4-13F3562330CA}" srcOrd="0" destOrd="0" presId="urn:microsoft.com/office/officeart/2005/8/layout/hierarchy3"/>
    <dgm:cxn modelId="{808D1F25-F565-43B6-A5AC-042D1EA85620}" type="presOf" srcId="{724810DA-8B85-4D88-8C8B-F0E78CA7BC22}" destId="{4B0C5CFD-8E1D-4605-8E3D-58CE81815630}" srcOrd="0" destOrd="0" presId="urn:microsoft.com/office/officeart/2005/8/layout/hierarchy3"/>
    <dgm:cxn modelId="{B40D24E8-CF13-45B0-A3EC-ECD7C3B19248}" type="presOf" srcId="{1A51A59C-B890-4252-B243-8C6EEC9671CC}" destId="{6D9C1485-4300-4FC0-BA83-34FA52C35A13}" srcOrd="0" destOrd="0" presId="urn:microsoft.com/office/officeart/2005/8/layout/hierarchy3"/>
    <dgm:cxn modelId="{D552F566-2160-4FFF-B159-1CB97F00729B}" srcId="{1B1929B1-02AC-4686-B38A-A01F6BE4BEC1}" destId="{B6E0C68C-B17F-49CE-9297-E583BCCD8832}" srcOrd="1" destOrd="0" parTransId="{88BA6939-347D-49B7-8AA5-4C565739334B}" sibTransId="{10952AC1-FB33-440B-8E89-79D2AD6DA560}"/>
    <dgm:cxn modelId="{F4ADE920-CE7A-4C6E-8D8F-193207131423}" type="presOf" srcId="{EFF3281F-7649-4D65-8AD6-C5C0CFA0BB8A}" destId="{9A1CFBB2-2630-44A2-B81A-8A1588B6E5D4}" srcOrd="0" destOrd="0" presId="urn:microsoft.com/office/officeart/2005/8/layout/hierarchy3"/>
    <dgm:cxn modelId="{461887BD-E522-424D-A6F2-AAB6217BC1F2}" srcId="{824E8EB9-7357-4E87-9B62-0795CC54AE28}" destId="{6D50D284-8D61-458D-A1CB-BFD77CBB50B2}" srcOrd="1" destOrd="0" parTransId="{C50E1D4B-61CF-4FAB-ADB9-9107FA367B1F}" sibTransId="{9E76B955-02F2-4C0C-B41F-AF83419FCA3F}"/>
    <dgm:cxn modelId="{87BE6EA1-8494-4849-84BD-61FFB3CD77C8}" type="presOf" srcId="{D5772F30-4ADC-4BF0-93C0-6693AF4F1CF1}" destId="{497944F1-DD38-485D-BD65-DA3292B74BCC}" srcOrd="0" destOrd="0" presId="urn:microsoft.com/office/officeart/2005/8/layout/hierarchy3"/>
    <dgm:cxn modelId="{8FBE83AB-C1D1-46E1-8B45-C0EFAFF8EB35}" type="presOf" srcId="{CAECFC33-2295-4062-B379-13B2762544FB}" destId="{B75134F3-5FFB-49AE-8F84-4045150ACE43}" srcOrd="0" destOrd="0" presId="urn:microsoft.com/office/officeart/2005/8/layout/hierarchy3"/>
    <dgm:cxn modelId="{BA331E03-81BD-489E-9B12-A88D0F16C049}" srcId="{1B1929B1-02AC-4686-B38A-A01F6BE4BEC1}" destId="{EEB92F19-2F47-41BB-B7E0-93E14DADCC70}" srcOrd="2" destOrd="0" parTransId="{724810DA-8B85-4D88-8C8B-F0E78CA7BC22}" sibTransId="{C279E557-2185-4A15-A64B-12714C8A185C}"/>
    <dgm:cxn modelId="{BD972B35-ACEC-462B-8EEA-6F097251315C}" type="presOf" srcId="{EEB92F19-2F47-41BB-B7E0-93E14DADCC70}" destId="{40F593D5-2622-401C-A323-1F1615F96437}" srcOrd="0" destOrd="0" presId="urn:microsoft.com/office/officeart/2005/8/layout/hierarchy3"/>
    <dgm:cxn modelId="{1E251387-3917-450B-A0A1-72E97F352406}" type="presOf" srcId="{6D50D284-8D61-458D-A1CB-BFD77CBB50B2}" destId="{ABBED65B-8F45-4094-A4C7-8A9F3B129A68}" srcOrd="0" destOrd="0" presId="urn:microsoft.com/office/officeart/2005/8/layout/hierarchy3"/>
    <dgm:cxn modelId="{CFD7724F-CDBB-42C5-B415-D83842BBE833}" srcId="{824E8EB9-7357-4E87-9B62-0795CC54AE28}" destId="{1B1929B1-02AC-4686-B38A-A01F6BE4BEC1}" srcOrd="0" destOrd="0" parTransId="{B84F2822-52A0-4CB6-93DF-0BC66242FF63}" sibTransId="{C0D3237E-58D4-4205-A682-DC48254E38A5}"/>
    <dgm:cxn modelId="{385E0797-7D6E-4D17-8E20-A83690AD5F4F}" type="presOf" srcId="{1B1929B1-02AC-4686-B38A-A01F6BE4BEC1}" destId="{9A523E74-F45B-45DA-8CDB-B5A33EFC73E4}" srcOrd="1" destOrd="0" presId="urn:microsoft.com/office/officeart/2005/8/layout/hierarchy3"/>
    <dgm:cxn modelId="{C40E166A-038B-4788-AA1C-69435604E4C2}" srcId="{1B1929B1-02AC-4686-B38A-A01F6BE4BEC1}" destId="{6DA6D9DC-2F76-4A94-BFC6-07168010E88E}" srcOrd="3" destOrd="0" parTransId="{CAECFC33-2295-4062-B379-13B2762544FB}" sibTransId="{1B5D1726-409A-4317-9241-7018D658DE4E}"/>
    <dgm:cxn modelId="{1DD1AAD8-06E1-4CBD-82C9-C9BE66B183D6}" srcId="{1B1929B1-02AC-4686-B38A-A01F6BE4BEC1}" destId="{1A51A59C-B890-4252-B243-8C6EEC9671CC}" srcOrd="0" destOrd="0" parTransId="{D5772F30-4ADC-4BF0-93C0-6693AF4F1CF1}" sibTransId="{8F7AF34A-2884-4B40-82EA-F92B31C98664}"/>
    <dgm:cxn modelId="{5CB74B76-7897-44A7-A7E5-CCCBDA0F1658}" type="presOf" srcId="{6D50D284-8D61-458D-A1CB-BFD77CBB50B2}" destId="{3DDB0DD0-819E-4778-9C88-14E3F0DA98A8}" srcOrd="1" destOrd="0" presId="urn:microsoft.com/office/officeart/2005/8/layout/hierarchy3"/>
    <dgm:cxn modelId="{DFF1137B-BB5E-41CB-80E0-3C2991369BE1}" type="presOf" srcId="{B6E0C68C-B17F-49CE-9297-E583BCCD8832}" destId="{B4471DB2-3526-43A9-BE0A-C7B1CED1A362}" srcOrd="0" destOrd="0" presId="urn:microsoft.com/office/officeart/2005/8/layout/hierarchy3"/>
    <dgm:cxn modelId="{C4882DC0-1408-4D2B-B0B4-01BD9A34C307}" type="presOf" srcId="{824E8EB9-7357-4E87-9B62-0795CC54AE28}" destId="{73563B0A-1438-4D2F-B432-EA8B23E1E7C9}" srcOrd="0" destOrd="0" presId="urn:microsoft.com/office/officeart/2005/8/layout/hierarchy3"/>
    <dgm:cxn modelId="{3DD32FF7-1852-485F-A108-96F8894542BA}" srcId="{6D50D284-8D61-458D-A1CB-BFD77CBB50B2}" destId="{C21035E3-C0D3-45C2-BE2C-4741879CCBF1}" srcOrd="0" destOrd="0" parTransId="{EFF3281F-7649-4D65-8AD6-C5C0CFA0BB8A}" sibTransId="{98D85202-ED4E-4440-847C-C9152DE242C4}"/>
    <dgm:cxn modelId="{512EFB6E-43AF-47B4-87E2-861B1389D64D}" type="presOf" srcId="{C21035E3-C0D3-45C2-BE2C-4741879CCBF1}" destId="{F7DFE81B-F2BA-4021-8472-117C3CE0D2E7}" srcOrd="0" destOrd="0" presId="urn:microsoft.com/office/officeart/2005/8/layout/hierarchy3"/>
    <dgm:cxn modelId="{32042172-B78C-4621-AA90-3E9FB2E16646}" type="presOf" srcId="{1B1929B1-02AC-4686-B38A-A01F6BE4BEC1}" destId="{0F9CF8A9-9F42-4CB5-BEC3-74381EEEA99C}" srcOrd="0" destOrd="0" presId="urn:microsoft.com/office/officeart/2005/8/layout/hierarchy3"/>
    <dgm:cxn modelId="{676BACB5-167E-4146-85E8-AB5DC845CB13}" type="presOf" srcId="{6DA6D9DC-2F76-4A94-BFC6-07168010E88E}" destId="{A8055DB3-D708-459B-9AA4-C51BA4A64534}" srcOrd="0" destOrd="0" presId="urn:microsoft.com/office/officeart/2005/8/layout/hierarchy3"/>
    <dgm:cxn modelId="{FF1A667C-D534-4155-A038-EDFC4B2091AF}" type="presParOf" srcId="{73563B0A-1438-4D2F-B432-EA8B23E1E7C9}" destId="{34B813AC-585B-4064-863F-5780985B4D72}" srcOrd="0" destOrd="0" presId="urn:microsoft.com/office/officeart/2005/8/layout/hierarchy3"/>
    <dgm:cxn modelId="{237C2BEF-CD18-46FA-BBD6-19214F1746D9}" type="presParOf" srcId="{34B813AC-585B-4064-863F-5780985B4D72}" destId="{DAB0F1D2-5351-4B89-B848-AE15C43D61D4}" srcOrd="0" destOrd="0" presId="urn:microsoft.com/office/officeart/2005/8/layout/hierarchy3"/>
    <dgm:cxn modelId="{3550625A-38C0-4FC9-AE4C-B74E10E16A49}" type="presParOf" srcId="{DAB0F1D2-5351-4B89-B848-AE15C43D61D4}" destId="{0F9CF8A9-9F42-4CB5-BEC3-74381EEEA99C}" srcOrd="0" destOrd="0" presId="urn:microsoft.com/office/officeart/2005/8/layout/hierarchy3"/>
    <dgm:cxn modelId="{4A5942D7-7817-4A7C-B0CB-122372973D8B}" type="presParOf" srcId="{DAB0F1D2-5351-4B89-B848-AE15C43D61D4}" destId="{9A523E74-F45B-45DA-8CDB-B5A33EFC73E4}" srcOrd="1" destOrd="0" presId="urn:microsoft.com/office/officeart/2005/8/layout/hierarchy3"/>
    <dgm:cxn modelId="{DAD664B6-36C4-45E5-B5D9-08564FB0C535}" type="presParOf" srcId="{34B813AC-585B-4064-863F-5780985B4D72}" destId="{51D7EDA0-5AFD-4CC0-97DA-2EDF931E7913}" srcOrd="1" destOrd="0" presId="urn:microsoft.com/office/officeart/2005/8/layout/hierarchy3"/>
    <dgm:cxn modelId="{6B4A38FA-5A14-438A-BCAE-E047201F7D06}" type="presParOf" srcId="{51D7EDA0-5AFD-4CC0-97DA-2EDF931E7913}" destId="{497944F1-DD38-485D-BD65-DA3292B74BCC}" srcOrd="0" destOrd="0" presId="urn:microsoft.com/office/officeart/2005/8/layout/hierarchy3"/>
    <dgm:cxn modelId="{F5DB16C7-EDF4-4E33-9DA4-0D137C76F148}" type="presParOf" srcId="{51D7EDA0-5AFD-4CC0-97DA-2EDF931E7913}" destId="{6D9C1485-4300-4FC0-BA83-34FA52C35A13}" srcOrd="1" destOrd="0" presId="urn:microsoft.com/office/officeart/2005/8/layout/hierarchy3"/>
    <dgm:cxn modelId="{EB04188F-E128-48AF-97CC-C9D93651DF97}" type="presParOf" srcId="{51D7EDA0-5AFD-4CC0-97DA-2EDF931E7913}" destId="{2D0AF8B3-10D1-499E-A9E4-13F3562330CA}" srcOrd="2" destOrd="0" presId="urn:microsoft.com/office/officeart/2005/8/layout/hierarchy3"/>
    <dgm:cxn modelId="{9F30F233-8818-478A-8479-2A061EEFC6CC}" type="presParOf" srcId="{51D7EDA0-5AFD-4CC0-97DA-2EDF931E7913}" destId="{B4471DB2-3526-43A9-BE0A-C7B1CED1A362}" srcOrd="3" destOrd="0" presId="urn:microsoft.com/office/officeart/2005/8/layout/hierarchy3"/>
    <dgm:cxn modelId="{5313DA13-8AB8-41FB-9C5A-4E79A0FB60A3}" type="presParOf" srcId="{51D7EDA0-5AFD-4CC0-97DA-2EDF931E7913}" destId="{4B0C5CFD-8E1D-4605-8E3D-58CE81815630}" srcOrd="4" destOrd="0" presId="urn:microsoft.com/office/officeart/2005/8/layout/hierarchy3"/>
    <dgm:cxn modelId="{31942F4C-3D6C-46C5-80D1-617ABB4D69A6}" type="presParOf" srcId="{51D7EDA0-5AFD-4CC0-97DA-2EDF931E7913}" destId="{40F593D5-2622-401C-A323-1F1615F96437}" srcOrd="5" destOrd="0" presId="urn:microsoft.com/office/officeart/2005/8/layout/hierarchy3"/>
    <dgm:cxn modelId="{2D5537B2-888C-407A-9774-7B5A7D3E8DA6}" type="presParOf" srcId="{51D7EDA0-5AFD-4CC0-97DA-2EDF931E7913}" destId="{B75134F3-5FFB-49AE-8F84-4045150ACE43}" srcOrd="6" destOrd="0" presId="urn:microsoft.com/office/officeart/2005/8/layout/hierarchy3"/>
    <dgm:cxn modelId="{E2B31D56-2B67-419E-951E-DEB939250B73}" type="presParOf" srcId="{51D7EDA0-5AFD-4CC0-97DA-2EDF931E7913}" destId="{A8055DB3-D708-459B-9AA4-C51BA4A64534}" srcOrd="7" destOrd="0" presId="urn:microsoft.com/office/officeart/2005/8/layout/hierarchy3"/>
    <dgm:cxn modelId="{4C50CA5F-0F13-4C42-9FC9-9A275314ACBE}" type="presParOf" srcId="{73563B0A-1438-4D2F-B432-EA8B23E1E7C9}" destId="{CCB795B3-6EB7-42F0-A8F3-06EE44383253}" srcOrd="1" destOrd="0" presId="urn:microsoft.com/office/officeart/2005/8/layout/hierarchy3"/>
    <dgm:cxn modelId="{0CBCE1D7-8C13-4348-85E0-033696363BF7}" type="presParOf" srcId="{CCB795B3-6EB7-42F0-A8F3-06EE44383253}" destId="{F7D8AAA0-4E12-4847-ADDA-ECDBF62AE0F2}" srcOrd="0" destOrd="0" presId="urn:microsoft.com/office/officeart/2005/8/layout/hierarchy3"/>
    <dgm:cxn modelId="{F87E9636-ACCA-4E6E-8ECA-5E1AF73F1446}" type="presParOf" srcId="{F7D8AAA0-4E12-4847-ADDA-ECDBF62AE0F2}" destId="{ABBED65B-8F45-4094-A4C7-8A9F3B129A68}" srcOrd="0" destOrd="0" presId="urn:microsoft.com/office/officeart/2005/8/layout/hierarchy3"/>
    <dgm:cxn modelId="{F2273EED-17A4-4F20-97BC-D5FB94F52BD8}" type="presParOf" srcId="{F7D8AAA0-4E12-4847-ADDA-ECDBF62AE0F2}" destId="{3DDB0DD0-819E-4778-9C88-14E3F0DA98A8}" srcOrd="1" destOrd="0" presId="urn:microsoft.com/office/officeart/2005/8/layout/hierarchy3"/>
    <dgm:cxn modelId="{D7FADA4A-A992-448B-8997-0285C4ACFCFD}" type="presParOf" srcId="{CCB795B3-6EB7-42F0-A8F3-06EE44383253}" destId="{6AD01832-F51B-4900-B3D6-2682E7A7205E}" srcOrd="1" destOrd="0" presId="urn:microsoft.com/office/officeart/2005/8/layout/hierarchy3"/>
    <dgm:cxn modelId="{8DC8255C-7BD5-4F0A-88A0-01C1EA2CCCB2}" type="presParOf" srcId="{6AD01832-F51B-4900-B3D6-2682E7A7205E}" destId="{9A1CFBB2-2630-44A2-B81A-8A1588B6E5D4}" srcOrd="0" destOrd="0" presId="urn:microsoft.com/office/officeart/2005/8/layout/hierarchy3"/>
    <dgm:cxn modelId="{50B74820-ED00-4E22-B1B3-8E8E24F1D1C1}" type="presParOf" srcId="{6AD01832-F51B-4900-B3D6-2682E7A7205E}" destId="{F7DFE81B-F2BA-4021-8472-117C3CE0D2E7}" srcOrd="1" destOrd="0" presId="urn:microsoft.com/office/officeart/2005/8/layout/hierarchy3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24E8EB9-7357-4E87-9B62-0795CC54AE28}" type="doc">
      <dgm:prSet loTypeId="urn:microsoft.com/office/officeart/2005/8/layout/hierarchy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B1929B1-02AC-4686-B38A-A01F6BE4BEC1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 smtClean="0">
              <a:solidFill>
                <a:schemeClr val="tx1"/>
              </a:solidFill>
            </a:rPr>
            <a:t>СОСТАВ КОМИССИИ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solidFill>
                <a:schemeClr val="tx1"/>
              </a:solidFill>
            </a:rPr>
            <a:t>(тяжелый (смертельный) несчастный случай) </a:t>
          </a:r>
          <a:r>
            <a:rPr lang="ru-RU" sz="1800" b="1" dirty="0" smtClean="0">
              <a:solidFill>
                <a:schemeClr val="tx1"/>
              </a:solidFill>
            </a:rPr>
            <a:t>ДОПОЛНИТЕЛЬНО</a:t>
          </a:r>
          <a:endParaRPr lang="ru-RU" sz="1800" b="1" dirty="0">
            <a:solidFill>
              <a:schemeClr val="tx1"/>
            </a:solidFill>
          </a:endParaRPr>
        </a:p>
      </dgm:t>
    </dgm:pt>
    <dgm:pt modelId="{B84F2822-52A0-4CB6-93DF-0BC66242FF63}" type="parTrans" cxnId="{CFD7724F-CDBB-42C5-B415-D83842BBE833}">
      <dgm:prSet/>
      <dgm:spPr/>
      <dgm:t>
        <a:bodyPr/>
        <a:lstStyle/>
        <a:p>
          <a:endParaRPr lang="ru-RU"/>
        </a:p>
      </dgm:t>
    </dgm:pt>
    <dgm:pt modelId="{C0D3237E-58D4-4205-A682-DC48254E38A5}" type="sibTrans" cxnId="{CFD7724F-CDBB-42C5-B415-D83842BBE833}">
      <dgm:prSet/>
      <dgm:spPr/>
      <dgm:t>
        <a:bodyPr/>
        <a:lstStyle/>
        <a:p>
          <a:endParaRPr lang="ru-RU"/>
        </a:p>
      </dgm:t>
    </dgm:pt>
    <dgm:pt modelId="{1A51A59C-B890-4252-B243-8C6EEC9671CC}">
      <dgm:prSet phldrT="[Текст]" custT="1"/>
      <dgm:spPr/>
      <dgm:t>
        <a:bodyPr/>
        <a:lstStyle/>
        <a:p>
          <a:r>
            <a:rPr lang="ru-RU" sz="1600" dirty="0" smtClean="0"/>
            <a:t>Государственный инспектор труда</a:t>
          </a:r>
          <a:endParaRPr lang="ru-RU" sz="1600" dirty="0"/>
        </a:p>
      </dgm:t>
    </dgm:pt>
    <dgm:pt modelId="{D5772F30-4ADC-4BF0-93C0-6693AF4F1CF1}" type="parTrans" cxnId="{1DD1AAD8-06E1-4CBD-82C9-C9BE66B183D6}">
      <dgm:prSet/>
      <dgm:spPr/>
      <dgm:t>
        <a:bodyPr/>
        <a:lstStyle/>
        <a:p>
          <a:endParaRPr lang="ru-RU"/>
        </a:p>
      </dgm:t>
    </dgm:pt>
    <dgm:pt modelId="{8F7AF34A-2884-4B40-82EA-F92B31C98664}" type="sibTrans" cxnId="{1DD1AAD8-06E1-4CBD-82C9-C9BE66B183D6}">
      <dgm:prSet/>
      <dgm:spPr/>
      <dgm:t>
        <a:bodyPr/>
        <a:lstStyle/>
        <a:p>
          <a:endParaRPr lang="ru-RU"/>
        </a:p>
      </dgm:t>
    </dgm:pt>
    <dgm:pt modelId="{B6E0C68C-B17F-49CE-9297-E583BCCD8832}">
      <dgm:prSet phldrT="[Текст]" custT="1"/>
      <dgm:spPr/>
      <dgm:t>
        <a:bodyPr/>
        <a:lstStyle/>
        <a:p>
          <a:r>
            <a:rPr lang="ru-RU" sz="1600" dirty="0" smtClean="0"/>
            <a:t>Представитель органа исполнительной  власти (местного самоуправления)</a:t>
          </a:r>
          <a:endParaRPr lang="ru-RU" sz="1600" dirty="0"/>
        </a:p>
      </dgm:t>
    </dgm:pt>
    <dgm:pt modelId="{88BA6939-347D-49B7-8AA5-4C565739334B}" type="parTrans" cxnId="{D552F566-2160-4FFF-B159-1CB97F00729B}">
      <dgm:prSet/>
      <dgm:spPr/>
      <dgm:t>
        <a:bodyPr/>
        <a:lstStyle/>
        <a:p>
          <a:endParaRPr lang="ru-RU"/>
        </a:p>
      </dgm:t>
    </dgm:pt>
    <dgm:pt modelId="{10952AC1-FB33-440B-8E89-79D2AD6DA560}" type="sibTrans" cxnId="{D552F566-2160-4FFF-B159-1CB97F00729B}">
      <dgm:prSet/>
      <dgm:spPr/>
      <dgm:t>
        <a:bodyPr/>
        <a:lstStyle/>
        <a:p>
          <a:endParaRPr lang="ru-RU"/>
        </a:p>
      </dgm:t>
    </dgm:pt>
    <dgm:pt modelId="{6D50D284-8D61-458D-A1CB-BFD77CBB50B2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Не менее </a:t>
          </a:r>
          <a:r>
            <a:rPr lang="ru-RU" sz="1800" b="1" dirty="0" smtClean="0">
              <a:solidFill>
                <a:schemeClr val="tx1"/>
              </a:solidFill>
            </a:rPr>
            <a:t>трех человек </a:t>
          </a:r>
          <a:endParaRPr lang="ru-RU" sz="1800" b="1" dirty="0">
            <a:solidFill>
              <a:schemeClr val="tx1"/>
            </a:solidFill>
          </a:endParaRPr>
        </a:p>
      </dgm:t>
    </dgm:pt>
    <dgm:pt modelId="{C50E1D4B-61CF-4FAB-ADB9-9107FA367B1F}" type="parTrans" cxnId="{461887BD-E522-424D-A6F2-AAB6217BC1F2}">
      <dgm:prSet/>
      <dgm:spPr/>
      <dgm:t>
        <a:bodyPr/>
        <a:lstStyle/>
        <a:p>
          <a:endParaRPr lang="ru-RU"/>
        </a:p>
      </dgm:t>
    </dgm:pt>
    <dgm:pt modelId="{9E76B955-02F2-4C0C-B41F-AF83419FCA3F}" type="sibTrans" cxnId="{461887BD-E522-424D-A6F2-AAB6217BC1F2}">
      <dgm:prSet/>
      <dgm:spPr/>
      <dgm:t>
        <a:bodyPr/>
        <a:lstStyle/>
        <a:p>
          <a:endParaRPr lang="ru-RU"/>
        </a:p>
      </dgm:t>
    </dgm:pt>
    <dgm:pt modelId="{C21035E3-C0D3-45C2-BE2C-4741879CCBF1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 smtClean="0"/>
            <a:t>Комиссию возглавляет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b="0" dirty="0" smtClean="0"/>
            <a:t>должностное лицо соответствующего федерального органа исполнительной власти, осуществляющего функции по надзору в установленной сфере деятельности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 smtClean="0"/>
            <a:t>Расследование – 15 дней</a:t>
          </a:r>
        </a:p>
      </dgm:t>
    </dgm:pt>
    <dgm:pt modelId="{EFF3281F-7649-4D65-8AD6-C5C0CFA0BB8A}" type="parTrans" cxnId="{3DD32FF7-1852-485F-A108-96F8894542BA}">
      <dgm:prSet/>
      <dgm:spPr/>
      <dgm:t>
        <a:bodyPr/>
        <a:lstStyle/>
        <a:p>
          <a:endParaRPr lang="ru-RU"/>
        </a:p>
      </dgm:t>
    </dgm:pt>
    <dgm:pt modelId="{98D85202-ED4E-4440-847C-C9152DE242C4}" type="sibTrans" cxnId="{3DD32FF7-1852-485F-A108-96F8894542BA}">
      <dgm:prSet/>
      <dgm:spPr/>
      <dgm:t>
        <a:bodyPr/>
        <a:lstStyle/>
        <a:p>
          <a:endParaRPr lang="ru-RU"/>
        </a:p>
      </dgm:t>
    </dgm:pt>
    <dgm:pt modelId="{EEB92F19-2F47-41BB-B7E0-93E14DADCC70}">
      <dgm:prSet custT="1"/>
      <dgm:spPr/>
      <dgm:t>
        <a:bodyPr/>
        <a:lstStyle/>
        <a:p>
          <a:r>
            <a:rPr lang="ru-RU" sz="1600" dirty="0" smtClean="0"/>
            <a:t>Представитель прокуратуры</a:t>
          </a:r>
          <a:endParaRPr lang="ru-RU" sz="1600" dirty="0"/>
        </a:p>
      </dgm:t>
    </dgm:pt>
    <dgm:pt modelId="{724810DA-8B85-4D88-8C8B-F0E78CA7BC22}" type="parTrans" cxnId="{BA331E03-81BD-489E-9B12-A88D0F16C049}">
      <dgm:prSet/>
      <dgm:spPr/>
      <dgm:t>
        <a:bodyPr/>
        <a:lstStyle/>
        <a:p>
          <a:endParaRPr lang="ru-RU"/>
        </a:p>
      </dgm:t>
    </dgm:pt>
    <dgm:pt modelId="{C279E557-2185-4A15-A64B-12714C8A185C}" type="sibTrans" cxnId="{BA331E03-81BD-489E-9B12-A88D0F16C049}">
      <dgm:prSet/>
      <dgm:spPr/>
      <dgm:t>
        <a:bodyPr/>
        <a:lstStyle/>
        <a:p>
          <a:endParaRPr lang="ru-RU"/>
        </a:p>
      </dgm:t>
    </dgm:pt>
    <dgm:pt modelId="{6DA6D9DC-2F76-4A94-BFC6-07168010E88E}">
      <dgm:prSet custT="1"/>
      <dgm:spPr/>
      <dgm:t>
        <a:bodyPr/>
        <a:lstStyle/>
        <a:p>
          <a:r>
            <a:rPr lang="ru-RU" sz="1600" dirty="0" smtClean="0"/>
            <a:t>Представитель территориального объединения профсоюза</a:t>
          </a:r>
          <a:endParaRPr lang="ru-RU" sz="1600" dirty="0"/>
        </a:p>
      </dgm:t>
    </dgm:pt>
    <dgm:pt modelId="{CAECFC33-2295-4062-B379-13B2762544FB}" type="parTrans" cxnId="{C40E166A-038B-4788-AA1C-69435604E4C2}">
      <dgm:prSet/>
      <dgm:spPr/>
      <dgm:t>
        <a:bodyPr/>
        <a:lstStyle/>
        <a:p>
          <a:endParaRPr lang="ru-RU"/>
        </a:p>
      </dgm:t>
    </dgm:pt>
    <dgm:pt modelId="{1B5D1726-409A-4317-9241-7018D658DE4E}" type="sibTrans" cxnId="{C40E166A-038B-4788-AA1C-69435604E4C2}">
      <dgm:prSet/>
      <dgm:spPr/>
      <dgm:t>
        <a:bodyPr/>
        <a:lstStyle/>
        <a:p>
          <a:endParaRPr lang="ru-RU"/>
        </a:p>
      </dgm:t>
    </dgm:pt>
    <dgm:pt modelId="{A5234238-74FC-433D-BB23-066487C7849C}">
      <dgm:prSet custT="1"/>
      <dgm:spPr/>
      <dgm:t>
        <a:bodyPr/>
        <a:lstStyle/>
        <a:p>
          <a:r>
            <a:rPr lang="ru-RU" sz="1600" dirty="0" smtClean="0"/>
            <a:t>Представитель ФСС</a:t>
          </a:r>
          <a:endParaRPr lang="ru-RU" sz="1600" dirty="0"/>
        </a:p>
      </dgm:t>
    </dgm:pt>
    <dgm:pt modelId="{E3B0CE31-7CBF-483E-ABE7-F24A944CD898}" type="parTrans" cxnId="{72AAE99E-D5DA-43D3-9323-D95AE1F8ADD0}">
      <dgm:prSet/>
      <dgm:spPr/>
      <dgm:t>
        <a:bodyPr/>
        <a:lstStyle/>
        <a:p>
          <a:endParaRPr lang="ru-RU"/>
        </a:p>
      </dgm:t>
    </dgm:pt>
    <dgm:pt modelId="{7D2CEEE3-A18A-4C0B-9107-3DEFB6906EC4}" type="sibTrans" cxnId="{72AAE99E-D5DA-43D3-9323-D95AE1F8ADD0}">
      <dgm:prSet/>
      <dgm:spPr/>
      <dgm:t>
        <a:bodyPr/>
        <a:lstStyle/>
        <a:p>
          <a:endParaRPr lang="ru-RU"/>
        </a:p>
      </dgm:t>
    </dgm:pt>
    <dgm:pt modelId="{A6047442-20B3-4347-A67D-9C19AAE0E136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/>
            <a:t>В состав комиссии не входят: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/>
            <a:t>- лица, на которых непосредственно возложено обеспечение требований охраны труда на участке (объекте), где произошел несчастный случай;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/>
            <a:t>- родственники (доверенное лицо) пострадавшего</a:t>
          </a:r>
          <a:endParaRPr lang="ru-RU" sz="1600" dirty="0"/>
        </a:p>
      </dgm:t>
    </dgm:pt>
    <dgm:pt modelId="{B0145D1C-565C-4D7B-B859-698FC3E8EB64}" type="parTrans" cxnId="{979580D3-9272-4A9C-8C36-981CA722BDFE}">
      <dgm:prSet/>
      <dgm:spPr/>
      <dgm:t>
        <a:bodyPr/>
        <a:lstStyle/>
        <a:p>
          <a:endParaRPr lang="ru-RU"/>
        </a:p>
      </dgm:t>
    </dgm:pt>
    <dgm:pt modelId="{0FB7F40D-9CF9-4226-9734-41907B375F78}" type="sibTrans" cxnId="{979580D3-9272-4A9C-8C36-981CA722BDFE}">
      <dgm:prSet/>
      <dgm:spPr/>
      <dgm:t>
        <a:bodyPr/>
        <a:lstStyle/>
        <a:p>
          <a:endParaRPr lang="ru-RU"/>
        </a:p>
      </dgm:t>
    </dgm:pt>
    <dgm:pt modelId="{2CF2E8D8-49C3-4AE6-B27D-90B37A150869}">
      <dgm:prSet custT="1"/>
      <dgm:spPr/>
      <dgm:t>
        <a:bodyPr/>
        <a:lstStyle/>
        <a:p>
          <a:r>
            <a:rPr lang="ru-RU" sz="1600" dirty="0" smtClean="0"/>
            <a:t>иные лица, предусмотренные ТК РФ</a:t>
          </a:r>
          <a:endParaRPr lang="ru-RU" sz="1600" dirty="0"/>
        </a:p>
      </dgm:t>
    </dgm:pt>
    <dgm:pt modelId="{5CCDD71B-4DA2-442D-AFB0-5BF1C07499C1}" type="parTrans" cxnId="{4656F73D-E0B8-4DF5-ABDC-D11F10F5E811}">
      <dgm:prSet/>
      <dgm:spPr/>
      <dgm:t>
        <a:bodyPr/>
        <a:lstStyle/>
        <a:p>
          <a:endParaRPr lang="ru-RU"/>
        </a:p>
      </dgm:t>
    </dgm:pt>
    <dgm:pt modelId="{57FCDA50-5399-4293-B946-9BAB0511F2D0}" type="sibTrans" cxnId="{4656F73D-E0B8-4DF5-ABDC-D11F10F5E811}">
      <dgm:prSet/>
      <dgm:spPr/>
      <dgm:t>
        <a:bodyPr/>
        <a:lstStyle/>
        <a:p>
          <a:endParaRPr lang="ru-RU"/>
        </a:p>
      </dgm:t>
    </dgm:pt>
    <dgm:pt modelId="{73563B0A-1438-4D2F-B432-EA8B23E1E7C9}" type="pres">
      <dgm:prSet presAssocID="{824E8EB9-7357-4E87-9B62-0795CC54AE2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4B813AC-585B-4064-863F-5780985B4D72}" type="pres">
      <dgm:prSet presAssocID="{1B1929B1-02AC-4686-B38A-A01F6BE4BEC1}" presName="root" presStyleCnt="0"/>
      <dgm:spPr/>
    </dgm:pt>
    <dgm:pt modelId="{DAB0F1D2-5351-4B89-B848-AE15C43D61D4}" type="pres">
      <dgm:prSet presAssocID="{1B1929B1-02AC-4686-B38A-A01F6BE4BEC1}" presName="rootComposite" presStyleCnt="0"/>
      <dgm:spPr/>
    </dgm:pt>
    <dgm:pt modelId="{0F9CF8A9-9F42-4CB5-BEC3-74381EEEA99C}" type="pres">
      <dgm:prSet presAssocID="{1B1929B1-02AC-4686-B38A-A01F6BE4BEC1}" presName="rootText" presStyleLbl="node1" presStyleIdx="0" presStyleCnt="2" custScaleX="194215" custScaleY="135764"/>
      <dgm:spPr/>
      <dgm:t>
        <a:bodyPr/>
        <a:lstStyle/>
        <a:p>
          <a:endParaRPr lang="ru-RU"/>
        </a:p>
      </dgm:t>
    </dgm:pt>
    <dgm:pt modelId="{9A523E74-F45B-45DA-8CDB-B5A33EFC73E4}" type="pres">
      <dgm:prSet presAssocID="{1B1929B1-02AC-4686-B38A-A01F6BE4BEC1}" presName="rootConnector" presStyleLbl="node1" presStyleIdx="0" presStyleCnt="2"/>
      <dgm:spPr/>
    </dgm:pt>
    <dgm:pt modelId="{51D7EDA0-5AFD-4CC0-97DA-2EDF931E7913}" type="pres">
      <dgm:prSet presAssocID="{1B1929B1-02AC-4686-B38A-A01F6BE4BEC1}" presName="childShape" presStyleCnt="0"/>
      <dgm:spPr/>
    </dgm:pt>
    <dgm:pt modelId="{497944F1-DD38-485D-BD65-DA3292B74BCC}" type="pres">
      <dgm:prSet presAssocID="{D5772F30-4ADC-4BF0-93C0-6693AF4F1CF1}" presName="Name13" presStyleLbl="parChTrans1D2" presStyleIdx="0" presStyleCnt="8"/>
      <dgm:spPr/>
    </dgm:pt>
    <dgm:pt modelId="{6D9C1485-4300-4FC0-BA83-34FA52C35A13}" type="pres">
      <dgm:prSet presAssocID="{1A51A59C-B890-4252-B243-8C6EEC9671CC}" presName="childText" presStyleLbl="bgAcc1" presStyleIdx="0" presStyleCnt="8" custScaleX="217397" custScaleY="651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0AF8B3-10D1-499E-A9E4-13F3562330CA}" type="pres">
      <dgm:prSet presAssocID="{88BA6939-347D-49B7-8AA5-4C565739334B}" presName="Name13" presStyleLbl="parChTrans1D2" presStyleIdx="1" presStyleCnt="8"/>
      <dgm:spPr/>
    </dgm:pt>
    <dgm:pt modelId="{B4471DB2-3526-43A9-BE0A-C7B1CED1A362}" type="pres">
      <dgm:prSet presAssocID="{B6E0C68C-B17F-49CE-9297-E583BCCD8832}" presName="childText" presStyleLbl="bgAcc1" presStyleIdx="1" presStyleCnt="8" custScaleX="217397" custScaleY="770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0C5CFD-8E1D-4605-8E3D-58CE81815630}" type="pres">
      <dgm:prSet presAssocID="{724810DA-8B85-4D88-8C8B-F0E78CA7BC22}" presName="Name13" presStyleLbl="parChTrans1D2" presStyleIdx="2" presStyleCnt="8"/>
      <dgm:spPr/>
    </dgm:pt>
    <dgm:pt modelId="{40F593D5-2622-401C-A323-1F1615F96437}" type="pres">
      <dgm:prSet presAssocID="{EEB92F19-2F47-41BB-B7E0-93E14DADCC70}" presName="childText" presStyleLbl="bgAcc1" presStyleIdx="2" presStyleCnt="8" custScaleX="213815" custScaleY="394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5134F3-5FFB-49AE-8F84-4045150ACE43}" type="pres">
      <dgm:prSet presAssocID="{CAECFC33-2295-4062-B379-13B2762544FB}" presName="Name13" presStyleLbl="parChTrans1D2" presStyleIdx="3" presStyleCnt="8"/>
      <dgm:spPr/>
    </dgm:pt>
    <dgm:pt modelId="{A8055DB3-D708-459B-9AA4-C51BA4A64534}" type="pres">
      <dgm:prSet presAssocID="{6DA6D9DC-2F76-4A94-BFC6-07168010E88E}" presName="childText" presStyleLbl="bgAcc1" presStyleIdx="3" presStyleCnt="8" custScaleX="208760" custScaleY="811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3BDAD5-88B0-4924-A2BA-A47374E7BCE2}" type="pres">
      <dgm:prSet presAssocID="{E3B0CE31-7CBF-483E-ABE7-F24A944CD898}" presName="Name13" presStyleLbl="parChTrans1D2" presStyleIdx="4" presStyleCnt="8"/>
      <dgm:spPr/>
    </dgm:pt>
    <dgm:pt modelId="{8121F42E-5D45-4C9E-9BE8-487E319A501D}" type="pres">
      <dgm:prSet presAssocID="{A5234238-74FC-433D-BB23-066487C7849C}" presName="childText" presStyleLbl="bgAcc1" presStyleIdx="4" presStyleCnt="8" custScaleX="207801" custScaleY="54252">
        <dgm:presLayoutVars>
          <dgm:bulletEnabled val="1"/>
        </dgm:presLayoutVars>
      </dgm:prSet>
      <dgm:spPr/>
    </dgm:pt>
    <dgm:pt modelId="{20708416-4161-4242-AD2A-A746E7153636}" type="pres">
      <dgm:prSet presAssocID="{5CCDD71B-4DA2-442D-AFB0-5BF1C07499C1}" presName="Name13" presStyleLbl="parChTrans1D2" presStyleIdx="5" presStyleCnt="8"/>
      <dgm:spPr/>
    </dgm:pt>
    <dgm:pt modelId="{7AE7E438-4007-4D7C-9428-214C9449239C}" type="pres">
      <dgm:prSet presAssocID="{2CF2E8D8-49C3-4AE6-B27D-90B37A150869}" presName="childText" presStyleLbl="bgAcc1" presStyleIdx="5" presStyleCnt="8" custScaleX="205446" custScaleY="594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B795B3-6EB7-42F0-A8F3-06EE44383253}" type="pres">
      <dgm:prSet presAssocID="{6D50D284-8D61-458D-A1CB-BFD77CBB50B2}" presName="root" presStyleCnt="0"/>
      <dgm:spPr/>
    </dgm:pt>
    <dgm:pt modelId="{F7D8AAA0-4E12-4847-ADDA-ECDBF62AE0F2}" type="pres">
      <dgm:prSet presAssocID="{6D50D284-8D61-458D-A1CB-BFD77CBB50B2}" presName="rootComposite" presStyleCnt="0"/>
      <dgm:spPr/>
    </dgm:pt>
    <dgm:pt modelId="{ABBED65B-8F45-4094-A4C7-8A9F3B129A68}" type="pres">
      <dgm:prSet presAssocID="{6D50D284-8D61-458D-A1CB-BFD77CBB50B2}" presName="rootText" presStyleLbl="node1" presStyleIdx="1" presStyleCnt="2" custScaleX="276193"/>
      <dgm:spPr/>
    </dgm:pt>
    <dgm:pt modelId="{3DDB0DD0-819E-4778-9C88-14E3F0DA98A8}" type="pres">
      <dgm:prSet presAssocID="{6D50D284-8D61-458D-A1CB-BFD77CBB50B2}" presName="rootConnector" presStyleLbl="node1" presStyleIdx="1" presStyleCnt="2"/>
      <dgm:spPr/>
    </dgm:pt>
    <dgm:pt modelId="{6AD01832-F51B-4900-B3D6-2682E7A7205E}" type="pres">
      <dgm:prSet presAssocID="{6D50D284-8D61-458D-A1CB-BFD77CBB50B2}" presName="childShape" presStyleCnt="0"/>
      <dgm:spPr/>
    </dgm:pt>
    <dgm:pt modelId="{9A1CFBB2-2630-44A2-B81A-8A1588B6E5D4}" type="pres">
      <dgm:prSet presAssocID="{EFF3281F-7649-4D65-8AD6-C5C0CFA0BB8A}" presName="Name13" presStyleLbl="parChTrans1D2" presStyleIdx="6" presStyleCnt="8"/>
      <dgm:spPr/>
    </dgm:pt>
    <dgm:pt modelId="{F7DFE81B-F2BA-4021-8472-117C3CE0D2E7}" type="pres">
      <dgm:prSet presAssocID="{C21035E3-C0D3-45C2-BE2C-4741879CCBF1}" presName="childText" presStyleLbl="bgAcc1" presStyleIdx="6" presStyleCnt="8" custScaleX="261652" custScaleY="2551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2392FD-57CE-4492-97DF-5177ABBB302F}" type="pres">
      <dgm:prSet presAssocID="{B0145D1C-565C-4D7B-B859-698FC3E8EB64}" presName="Name13" presStyleLbl="parChTrans1D2" presStyleIdx="7" presStyleCnt="8"/>
      <dgm:spPr/>
    </dgm:pt>
    <dgm:pt modelId="{23120C3B-DC8A-4F1C-9957-8BD5C1704DAD}" type="pres">
      <dgm:prSet presAssocID="{A6047442-20B3-4347-A67D-9C19AAE0E136}" presName="childText" presStyleLbl="bgAcc1" presStyleIdx="7" presStyleCnt="8" custScaleX="256463" custScaleY="215612" custLinFactNeighborX="7991" custLinFactNeighborY="11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D05209-5F78-407D-8D6B-32FED8880854}" type="presOf" srcId="{EEB92F19-2F47-41BB-B7E0-93E14DADCC70}" destId="{40F593D5-2622-401C-A323-1F1615F96437}" srcOrd="0" destOrd="0" presId="urn:microsoft.com/office/officeart/2005/8/layout/hierarchy3"/>
    <dgm:cxn modelId="{ACEAEA84-ABAF-451B-BD60-691221F46E04}" type="presOf" srcId="{1B1929B1-02AC-4686-B38A-A01F6BE4BEC1}" destId="{9A523E74-F45B-45DA-8CDB-B5A33EFC73E4}" srcOrd="1" destOrd="0" presId="urn:microsoft.com/office/officeart/2005/8/layout/hierarchy3"/>
    <dgm:cxn modelId="{9BFE0816-95E5-4B7A-9A99-32DA1A20B486}" type="presOf" srcId="{5CCDD71B-4DA2-442D-AFB0-5BF1C07499C1}" destId="{20708416-4161-4242-AD2A-A746E7153636}" srcOrd="0" destOrd="0" presId="urn:microsoft.com/office/officeart/2005/8/layout/hierarchy3"/>
    <dgm:cxn modelId="{D552F566-2160-4FFF-B159-1CB97F00729B}" srcId="{1B1929B1-02AC-4686-B38A-A01F6BE4BEC1}" destId="{B6E0C68C-B17F-49CE-9297-E583BCCD8832}" srcOrd="1" destOrd="0" parTransId="{88BA6939-347D-49B7-8AA5-4C565739334B}" sibTransId="{10952AC1-FB33-440B-8E89-79D2AD6DA560}"/>
    <dgm:cxn modelId="{B6CD0738-21CF-4B58-B0FB-06CFE2FBB60E}" type="presOf" srcId="{C21035E3-C0D3-45C2-BE2C-4741879CCBF1}" destId="{F7DFE81B-F2BA-4021-8472-117C3CE0D2E7}" srcOrd="0" destOrd="0" presId="urn:microsoft.com/office/officeart/2005/8/layout/hierarchy3"/>
    <dgm:cxn modelId="{5A7D24F0-8EA3-47BA-8C4F-AD8D72EAA931}" type="presOf" srcId="{A6047442-20B3-4347-A67D-9C19AAE0E136}" destId="{23120C3B-DC8A-4F1C-9957-8BD5C1704DAD}" srcOrd="0" destOrd="0" presId="urn:microsoft.com/office/officeart/2005/8/layout/hierarchy3"/>
    <dgm:cxn modelId="{D23FA381-659B-42BA-9D78-C03E1A36BFE7}" type="presOf" srcId="{6DA6D9DC-2F76-4A94-BFC6-07168010E88E}" destId="{A8055DB3-D708-459B-9AA4-C51BA4A64534}" srcOrd="0" destOrd="0" presId="urn:microsoft.com/office/officeart/2005/8/layout/hierarchy3"/>
    <dgm:cxn modelId="{9D4EFD19-89C8-45B2-A2F6-EE435FA1AAB5}" type="presOf" srcId="{6D50D284-8D61-458D-A1CB-BFD77CBB50B2}" destId="{ABBED65B-8F45-4094-A4C7-8A9F3B129A68}" srcOrd="0" destOrd="0" presId="urn:microsoft.com/office/officeart/2005/8/layout/hierarchy3"/>
    <dgm:cxn modelId="{461887BD-E522-424D-A6F2-AAB6217BC1F2}" srcId="{824E8EB9-7357-4E87-9B62-0795CC54AE28}" destId="{6D50D284-8D61-458D-A1CB-BFD77CBB50B2}" srcOrd="1" destOrd="0" parTransId="{C50E1D4B-61CF-4FAB-ADB9-9107FA367B1F}" sibTransId="{9E76B955-02F2-4C0C-B41F-AF83419FCA3F}"/>
    <dgm:cxn modelId="{5503453E-31E2-4529-B283-4575D6C12329}" type="presOf" srcId="{B6E0C68C-B17F-49CE-9297-E583BCCD8832}" destId="{B4471DB2-3526-43A9-BE0A-C7B1CED1A362}" srcOrd="0" destOrd="0" presId="urn:microsoft.com/office/officeart/2005/8/layout/hierarchy3"/>
    <dgm:cxn modelId="{43746781-1C7E-4FD5-B220-EBCB8E814089}" type="presOf" srcId="{2CF2E8D8-49C3-4AE6-B27D-90B37A150869}" destId="{7AE7E438-4007-4D7C-9428-214C9449239C}" srcOrd="0" destOrd="0" presId="urn:microsoft.com/office/officeart/2005/8/layout/hierarchy3"/>
    <dgm:cxn modelId="{313AB68A-38E0-4EE5-BB72-080B84E91131}" type="presOf" srcId="{1A51A59C-B890-4252-B243-8C6EEC9671CC}" destId="{6D9C1485-4300-4FC0-BA83-34FA52C35A13}" srcOrd="0" destOrd="0" presId="urn:microsoft.com/office/officeart/2005/8/layout/hierarchy3"/>
    <dgm:cxn modelId="{BCABA4AA-5D46-458A-A628-4887302D8293}" type="presOf" srcId="{1B1929B1-02AC-4686-B38A-A01F6BE4BEC1}" destId="{0F9CF8A9-9F42-4CB5-BEC3-74381EEEA99C}" srcOrd="0" destOrd="0" presId="urn:microsoft.com/office/officeart/2005/8/layout/hierarchy3"/>
    <dgm:cxn modelId="{BA331E03-81BD-489E-9B12-A88D0F16C049}" srcId="{1B1929B1-02AC-4686-B38A-A01F6BE4BEC1}" destId="{EEB92F19-2F47-41BB-B7E0-93E14DADCC70}" srcOrd="2" destOrd="0" parTransId="{724810DA-8B85-4D88-8C8B-F0E78CA7BC22}" sibTransId="{C279E557-2185-4A15-A64B-12714C8A185C}"/>
    <dgm:cxn modelId="{4F0EBBBB-4336-49A8-A4DD-510D56779E51}" type="presOf" srcId="{88BA6939-347D-49B7-8AA5-4C565739334B}" destId="{2D0AF8B3-10D1-499E-A9E4-13F3562330CA}" srcOrd="0" destOrd="0" presId="urn:microsoft.com/office/officeart/2005/8/layout/hierarchy3"/>
    <dgm:cxn modelId="{4656F73D-E0B8-4DF5-ABDC-D11F10F5E811}" srcId="{1B1929B1-02AC-4686-B38A-A01F6BE4BEC1}" destId="{2CF2E8D8-49C3-4AE6-B27D-90B37A150869}" srcOrd="5" destOrd="0" parTransId="{5CCDD71B-4DA2-442D-AFB0-5BF1C07499C1}" sibTransId="{57FCDA50-5399-4293-B946-9BAB0511F2D0}"/>
    <dgm:cxn modelId="{F9E385D2-2233-4B7E-A40F-45826459A772}" type="presOf" srcId="{CAECFC33-2295-4062-B379-13B2762544FB}" destId="{B75134F3-5FFB-49AE-8F84-4045150ACE43}" srcOrd="0" destOrd="0" presId="urn:microsoft.com/office/officeart/2005/8/layout/hierarchy3"/>
    <dgm:cxn modelId="{CFD7724F-CDBB-42C5-B415-D83842BBE833}" srcId="{824E8EB9-7357-4E87-9B62-0795CC54AE28}" destId="{1B1929B1-02AC-4686-B38A-A01F6BE4BEC1}" srcOrd="0" destOrd="0" parTransId="{B84F2822-52A0-4CB6-93DF-0BC66242FF63}" sibTransId="{C0D3237E-58D4-4205-A682-DC48254E38A5}"/>
    <dgm:cxn modelId="{C40E166A-038B-4788-AA1C-69435604E4C2}" srcId="{1B1929B1-02AC-4686-B38A-A01F6BE4BEC1}" destId="{6DA6D9DC-2F76-4A94-BFC6-07168010E88E}" srcOrd="3" destOrd="0" parTransId="{CAECFC33-2295-4062-B379-13B2762544FB}" sibTransId="{1B5D1726-409A-4317-9241-7018D658DE4E}"/>
    <dgm:cxn modelId="{1DD1AAD8-06E1-4CBD-82C9-C9BE66B183D6}" srcId="{1B1929B1-02AC-4686-B38A-A01F6BE4BEC1}" destId="{1A51A59C-B890-4252-B243-8C6EEC9671CC}" srcOrd="0" destOrd="0" parTransId="{D5772F30-4ADC-4BF0-93C0-6693AF4F1CF1}" sibTransId="{8F7AF34A-2884-4B40-82EA-F92B31C98664}"/>
    <dgm:cxn modelId="{67AB0CAF-D23B-4563-BAD3-37044E1857EA}" type="presOf" srcId="{6D50D284-8D61-458D-A1CB-BFD77CBB50B2}" destId="{3DDB0DD0-819E-4778-9C88-14E3F0DA98A8}" srcOrd="1" destOrd="0" presId="urn:microsoft.com/office/officeart/2005/8/layout/hierarchy3"/>
    <dgm:cxn modelId="{12214826-0E1A-4B95-A054-10FD8496064B}" type="presOf" srcId="{B0145D1C-565C-4D7B-B859-698FC3E8EB64}" destId="{B62392FD-57CE-4492-97DF-5177ABBB302F}" srcOrd="0" destOrd="0" presId="urn:microsoft.com/office/officeart/2005/8/layout/hierarchy3"/>
    <dgm:cxn modelId="{17A1AAA2-E406-42B4-A4CB-E54BF98D61ED}" type="presOf" srcId="{824E8EB9-7357-4E87-9B62-0795CC54AE28}" destId="{73563B0A-1438-4D2F-B432-EA8B23E1E7C9}" srcOrd="0" destOrd="0" presId="urn:microsoft.com/office/officeart/2005/8/layout/hierarchy3"/>
    <dgm:cxn modelId="{A6741C81-9A0F-4B4D-BC1D-472EF9313D88}" type="presOf" srcId="{EFF3281F-7649-4D65-8AD6-C5C0CFA0BB8A}" destId="{9A1CFBB2-2630-44A2-B81A-8A1588B6E5D4}" srcOrd="0" destOrd="0" presId="urn:microsoft.com/office/officeart/2005/8/layout/hierarchy3"/>
    <dgm:cxn modelId="{979580D3-9272-4A9C-8C36-981CA722BDFE}" srcId="{6D50D284-8D61-458D-A1CB-BFD77CBB50B2}" destId="{A6047442-20B3-4347-A67D-9C19AAE0E136}" srcOrd="1" destOrd="0" parTransId="{B0145D1C-565C-4D7B-B859-698FC3E8EB64}" sibTransId="{0FB7F40D-9CF9-4226-9734-41907B375F78}"/>
    <dgm:cxn modelId="{247FC08A-89B4-47B4-8744-FDCDEE2736EF}" type="presOf" srcId="{724810DA-8B85-4D88-8C8B-F0E78CA7BC22}" destId="{4B0C5CFD-8E1D-4605-8E3D-58CE81815630}" srcOrd="0" destOrd="0" presId="urn:microsoft.com/office/officeart/2005/8/layout/hierarchy3"/>
    <dgm:cxn modelId="{F954AB60-8F34-4B2D-8CB7-7655188B30C1}" type="presOf" srcId="{D5772F30-4ADC-4BF0-93C0-6693AF4F1CF1}" destId="{497944F1-DD38-485D-BD65-DA3292B74BCC}" srcOrd="0" destOrd="0" presId="urn:microsoft.com/office/officeart/2005/8/layout/hierarchy3"/>
    <dgm:cxn modelId="{3DD32FF7-1852-485F-A108-96F8894542BA}" srcId="{6D50D284-8D61-458D-A1CB-BFD77CBB50B2}" destId="{C21035E3-C0D3-45C2-BE2C-4741879CCBF1}" srcOrd="0" destOrd="0" parTransId="{EFF3281F-7649-4D65-8AD6-C5C0CFA0BB8A}" sibTransId="{98D85202-ED4E-4440-847C-C9152DE242C4}"/>
    <dgm:cxn modelId="{72AAE99E-D5DA-43D3-9323-D95AE1F8ADD0}" srcId="{1B1929B1-02AC-4686-B38A-A01F6BE4BEC1}" destId="{A5234238-74FC-433D-BB23-066487C7849C}" srcOrd="4" destOrd="0" parTransId="{E3B0CE31-7CBF-483E-ABE7-F24A944CD898}" sibTransId="{7D2CEEE3-A18A-4C0B-9107-3DEFB6906EC4}"/>
    <dgm:cxn modelId="{DA4A2EC2-7880-4622-AD78-6159D6B98CCD}" type="presOf" srcId="{E3B0CE31-7CBF-483E-ABE7-F24A944CD898}" destId="{5E3BDAD5-88B0-4924-A2BA-A47374E7BCE2}" srcOrd="0" destOrd="0" presId="urn:microsoft.com/office/officeart/2005/8/layout/hierarchy3"/>
    <dgm:cxn modelId="{E4997AB5-7DE6-4BD5-8A6D-378DAB7DD1E1}" type="presOf" srcId="{A5234238-74FC-433D-BB23-066487C7849C}" destId="{8121F42E-5D45-4C9E-9BE8-487E319A501D}" srcOrd="0" destOrd="0" presId="urn:microsoft.com/office/officeart/2005/8/layout/hierarchy3"/>
    <dgm:cxn modelId="{C458674B-C5AB-4F68-9CF8-1F11B6E18FAD}" type="presParOf" srcId="{73563B0A-1438-4D2F-B432-EA8B23E1E7C9}" destId="{34B813AC-585B-4064-863F-5780985B4D72}" srcOrd="0" destOrd="0" presId="urn:microsoft.com/office/officeart/2005/8/layout/hierarchy3"/>
    <dgm:cxn modelId="{73E665A4-8D24-4289-8A8A-14AD1EDEE0ED}" type="presParOf" srcId="{34B813AC-585B-4064-863F-5780985B4D72}" destId="{DAB0F1D2-5351-4B89-B848-AE15C43D61D4}" srcOrd="0" destOrd="0" presId="urn:microsoft.com/office/officeart/2005/8/layout/hierarchy3"/>
    <dgm:cxn modelId="{336FBF9B-0559-40E7-BC4E-3148B014F6BD}" type="presParOf" srcId="{DAB0F1D2-5351-4B89-B848-AE15C43D61D4}" destId="{0F9CF8A9-9F42-4CB5-BEC3-74381EEEA99C}" srcOrd="0" destOrd="0" presId="urn:microsoft.com/office/officeart/2005/8/layout/hierarchy3"/>
    <dgm:cxn modelId="{D488492D-5860-4ACC-84FB-E1301B8E934F}" type="presParOf" srcId="{DAB0F1D2-5351-4B89-B848-AE15C43D61D4}" destId="{9A523E74-F45B-45DA-8CDB-B5A33EFC73E4}" srcOrd="1" destOrd="0" presId="urn:microsoft.com/office/officeart/2005/8/layout/hierarchy3"/>
    <dgm:cxn modelId="{96323335-44C8-44AC-834D-A58585A70CA3}" type="presParOf" srcId="{34B813AC-585B-4064-863F-5780985B4D72}" destId="{51D7EDA0-5AFD-4CC0-97DA-2EDF931E7913}" srcOrd="1" destOrd="0" presId="urn:microsoft.com/office/officeart/2005/8/layout/hierarchy3"/>
    <dgm:cxn modelId="{15B78E93-5CDC-44D2-82BA-91E5F92FAFD8}" type="presParOf" srcId="{51D7EDA0-5AFD-4CC0-97DA-2EDF931E7913}" destId="{497944F1-DD38-485D-BD65-DA3292B74BCC}" srcOrd="0" destOrd="0" presId="urn:microsoft.com/office/officeart/2005/8/layout/hierarchy3"/>
    <dgm:cxn modelId="{B8170BD3-DFFB-4280-A4A3-E4E293C2985A}" type="presParOf" srcId="{51D7EDA0-5AFD-4CC0-97DA-2EDF931E7913}" destId="{6D9C1485-4300-4FC0-BA83-34FA52C35A13}" srcOrd="1" destOrd="0" presId="urn:microsoft.com/office/officeart/2005/8/layout/hierarchy3"/>
    <dgm:cxn modelId="{56C65805-99E0-4401-A39B-C9F75629A367}" type="presParOf" srcId="{51D7EDA0-5AFD-4CC0-97DA-2EDF931E7913}" destId="{2D0AF8B3-10D1-499E-A9E4-13F3562330CA}" srcOrd="2" destOrd="0" presId="urn:microsoft.com/office/officeart/2005/8/layout/hierarchy3"/>
    <dgm:cxn modelId="{7403AC02-6E35-412A-BF6A-6CC2F1509A6D}" type="presParOf" srcId="{51D7EDA0-5AFD-4CC0-97DA-2EDF931E7913}" destId="{B4471DB2-3526-43A9-BE0A-C7B1CED1A362}" srcOrd="3" destOrd="0" presId="urn:microsoft.com/office/officeart/2005/8/layout/hierarchy3"/>
    <dgm:cxn modelId="{93A8A317-178B-4DA5-BA10-E15FE04270DE}" type="presParOf" srcId="{51D7EDA0-5AFD-4CC0-97DA-2EDF931E7913}" destId="{4B0C5CFD-8E1D-4605-8E3D-58CE81815630}" srcOrd="4" destOrd="0" presId="urn:microsoft.com/office/officeart/2005/8/layout/hierarchy3"/>
    <dgm:cxn modelId="{4A81BC2B-4816-4871-BA7E-658571E9E83E}" type="presParOf" srcId="{51D7EDA0-5AFD-4CC0-97DA-2EDF931E7913}" destId="{40F593D5-2622-401C-A323-1F1615F96437}" srcOrd="5" destOrd="0" presId="urn:microsoft.com/office/officeart/2005/8/layout/hierarchy3"/>
    <dgm:cxn modelId="{B1A0BA23-FBA2-4F73-9390-3E3320FE952E}" type="presParOf" srcId="{51D7EDA0-5AFD-4CC0-97DA-2EDF931E7913}" destId="{B75134F3-5FFB-49AE-8F84-4045150ACE43}" srcOrd="6" destOrd="0" presId="urn:microsoft.com/office/officeart/2005/8/layout/hierarchy3"/>
    <dgm:cxn modelId="{BE4778D4-B433-4402-A799-8092500EC578}" type="presParOf" srcId="{51D7EDA0-5AFD-4CC0-97DA-2EDF931E7913}" destId="{A8055DB3-D708-459B-9AA4-C51BA4A64534}" srcOrd="7" destOrd="0" presId="urn:microsoft.com/office/officeart/2005/8/layout/hierarchy3"/>
    <dgm:cxn modelId="{60DE6B5B-C001-40E5-A4A1-8959991C70C7}" type="presParOf" srcId="{51D7EDA0-5AFD-4CC0-97DA-2EDF931E7913}" destId="{5E3BDAD5-88B0-4924-A2BA-A47374E7BCE2}" srcOrd="8" destOrd="0" presId="urn:microsoft.com/office/officeart/2005/8/layout/hierarchy3"/>
    <dgm:cxn modelId="{C61C7357-D971-4135-87A7-3C06E0677E0B}" type="presParOf" srcId="{51D7EDA0-5AFD-4CC0-97DA-2EDF931E7913}" destId="{8121F42E-5D45-4C9E-9BE8-487E319A501D}" srcOrd="9" destOrd="0" presId="urn:microsoft.com/office/officeart/2005/8/layout/hierarchy3"/>
    <dgm:cxn modelId="{5F62D273-E006-4F3A-BE02-BBF0D47C9555}" type="presParOf" srcId="{51D7EDA0-5AFD-4CC0-97DA-2EDF931E7913}" destId="{20708416-4161-4242-AD2A-A746E7153636}" srcOrd="10" destOrd="0" presId="urn:microsoft.com/office/officeart/2005/8/layout/hierarchy3"/>
    <dgm:cxn modelId="{988FA712-9F90-4F96-8ECA-38C966E526AC}" type="presParOf" srcId="{51D7EDA0-5AFD-4CC0-97DA-2EDF931E7913}" destId="{7AE7E438-4007-4D7C-9428-214C9449239C}" srcOrd="11" destOrd="0" presId="urn:microsoft.com/office/officeart/2005/8/layout/hierarchy3"/>
    <dgm:cxn modelId="{C90AC853-A575-41CE-84C4-7EC7F0E8F870}" type="presParOf" srcId="{73563B0A-1438-4D2F-B432-EA8B23E1E7C9}" destId="{CCB795B3-6EB7-42F0-A8F3-06EE44383253}" srcOrd="1" destOrd="0" presId="urn:microsoft.com/office/officeart/2005/8/layout/hierarchy3"/>
    <dgm:cxn modelId="{67A6CBA0-A14E-4CD5-9B77-535575DE8B07}" type="presParOf" srcId="{CCB795B3-6EB7-42F0-A8F3-06EE44383253}" destId="{F7D8AAA0-4E12-4847-ADDA-ECDBF62AE0F2}" srcOrd="0" destOrd="0" presId="urn:microsoft.com/office/officeart/2005/8/layout/hierarchy3"/>
    <dgm:cxn modelId="{6BB9CD91-96B7-468D-9FC7-CD349457E2B8}" type="presParOf" srcId="{F7D8AAA0-4E12-4847-ADDA-ECDBF62AE0F2}" destId="{ABBED65B-8F45-4094-A4C7-8A9F3B129A68}" srcOrd="0" destOrd="0" presId="urn:microsoft.com/office/officeart/2005/8/layout/hierarchy3"/>
    <dgm:cxn modelId="{9015EABC-7204-4D19-B204-C27B1330FEBC}" type="presParOf" srcId="{F7D8AAA0-4E12-4847-ADDA-ECDBF62AE0F2}" destId="{3DDB0DD0-819E-4778-9C88-14E3F0DA98A8}" srcOrd="1" destOrd="0" presId="urn:microsoft.com/office/officeart/2005/8/layout/hierarchy3"/>
    <dgm:cxn modelId="{1675F9FF-55EE-45A2-A7D1-FEDEBCF8E51F}" type="presParOf" srcId="{CCB795B3-6EB7-42F0-A8F3-06EE44383253}" destId="{6AD01832-F51B-4900-B3D6-2682E7A7205E}" srcOrd="1" destOrd="0" presId="urn:microsoft.com/office/officeart/2005/8/layout/hierarchy3"/>
    <dgm:cxn modelId="{AA80F01C-6DA7-4375-A433-990171700574}" type="presParOf" srcId="{6AD01832-F51B-4900-B3D6-2682E7A7205E}" destId="{9A1CFBB2-2630-44A2-B81A-8A1588B6E5D4}" srcOrd="0" destOrd="0" presId="urn:microsoft.com/office/officeart/2005/8/layout/hierarchy3"/>
    <dgm:cxn modelId="{3C30AA8D-60FE-4F21-AF62-EDEE74BC3C5E}" type="presParOf" srcId="{6AD01832-F51B-4900-B3D6-2682E7A7205E}" destId="{F7DFE81B-F2BA-4021-8472-117C3CE0D2E7}" srcOrd="1" destOrd="0" presId="urn:microsoft.com/office/officeart/2005/8/layout/hierarchy3"/>
    <dgm:cxn modelId="{00AAEE77-F326-40FB-B4B0-B7CEB0E19B7E}" type="presParOf" srcId="{6AD01832-F51B-4900-B3D6-2682E7A7205E}" destId="{B62392FD-57CE-4492-97DF-5177ABBB302F}" srcOrd="2" destOrd="0" presId="urn:microsoft.com/office/officeart/2005/8/layout/hierarchy3"/>
    <dgm:cxn modelId="{76377239-E6A0-45D3-A55F-1999DA01F6F4}" type="presParOf" srcId="{6AD01832-F51B-4900-B3D6-2682E7A7205E}" destId="{23120C3B-DC8A-4F1C-9957-8BD5C1704DAD}" srcOrd="3" destOrd="0" presId="urn:microsoft.com/office/officeart/2005/8/layout/hierarchy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A3620-5F0D-4C90-A58D-2E84E4A36603}" type="datetimeFigureOut">
              <a:rPr lang="ru-RU" smtClean="0"/>
              <a:pPr/>
              <a:t>06.12.2010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29BAD-0A4E-4785-877A-9271B68D44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EE70F-3145-4B21-921E-F618E96ACA49}" type="datetimeFigureOut">
              <a:rPr lang="ru-RU" smtClean="0"/>
              <a:pPr/>
              <a:t>06.12.2010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B13AF-7513-46BE-9BD2-6AC14E439B8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EE70F-3145-4B21-921E-F618E96ACA49}" type="datetimeFigureOut">
              <a:rPr lang="ru-RU" smtClean="0"/>
              <a:pPr/>
              <a:t>06.12.2010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B13AF-7513-46BE-9BD2-6AC14E439B8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EE70F-3145-4B21-921E-F618E96ACA49}" type="datetimeFigureOut">
              <a:rPr lang="ru-RU" smtClean="0"/>
              <a:pPr/>
              <a:t>06.12.2010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B13AF-7513-46BE-9BD2-6AC14E439B8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EE70F-3145-4B21-921E-F618E96ACA49}" type="datetimeFigureOut">
              <a:rPr lang="ru-RU" smtClean="0"/>
              <a:pPr/>
              <a:t>06.12.2010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B13AF-7513-46BE-9BD2-6AC14E439B8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EE70F-3145-4B21-921E-F618E96ACA49}" type="datetimeFigureOut">
              <a:rPr lang="ru-RU" smtClean="0"/>
              <a:pPr/>
              <a:t>06.12.2010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5DB13AF-7513-46BE-9BD2-6AC14E439B8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EE70F-3145-4B21-921E-F618E96ACA49}" type="datetimeFigureOut">
              <a:rPr lang="ru-RU" smtClean="0"/>
              <a:pPr/>
              <a:t>06.12.2010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B13AF-7513-46BE-9BD2-6AC14E439B8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EE70F-3145-4B21-921E-F618E96ACA49}" type="datetimeFigureOut">
              <a:rPr lang="ru-RU" smtClean="0"/>
              <a:pPr/>
              <a:t>06.12.2010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B13AF-7513-46BE-9BD2-6AC14E439B8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EE70F-3145-4B21-921E-F618E96ACA49}" type="datetimeFigureOut">
              <a:rPr lang="ru-RU" smtClean="0"/>
              <a:pPr/>
              <a:t>06.12.2010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B13AF-7513-46BE-9BD2-6AC14E439B8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EE70F-3145-4B21-921E-F618E96ACA49}" type="datetimeFigureOut">
              <a:rPr lang="ru-RU" smtClean="0"/>
              <a:pPr/>
              <a:t>06.12.2010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B13AF-7513-46BE-9BD2-6AC14E439B8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EE70F-3145-4B21-921E-F618E96ACA49}" type="datetimeFigureOut">
              <a:rPr lang="ru-RU" smtClean="0"/>
              <a:pPr/>
              <a:t>06.12.2010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B13AF-7513-46BE-9BD2-6AC14E439B8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EE70F-3145-4B21-921E-F618E96ACA49}" type="datetimeFigureOut">
              <a:rPr lang="ru-RU" smtClean="0"/>
              <a:pPr/>
              <a:t>06.12.2010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B13AF-7513-46BE-9BD2-6AC14E439B8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FAEE70F-3145-4B21-921E-F618E96ACA49}" type="datetimeFigureOut">
              <a:rPr lang="ru-RU" smtClean="0"/>
              <a:pPr/>
              <a:t>06.12.2010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5DB13AF-7513-46BE-9BD2-6AC14E439B8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РАССЛЕДОВАНИЕ  НЕСЧАСТНЫХ СЛУЧАЕВ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Извещение о тяжелом несчастном случае (</a:t>
            </a:r>
            <a:r>
              <a:rPr lang="ru-RU" i="1" dirty="0" smtClean="0">
                <a:solidFill>
                  <a:srgbClr val="FF0000"/>
                </a:solidFill>
              </a:rPr>
              <a:t>практический пример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000" dirty="0" smtClean="0"/>
              <a:t>1.  Наименование организации, ее ведомственная и отраслевая принадлежность (ОКВЭД основного вида деятельности), место нахождения и юридический адрес:</a:t>
            </a:r>
          </a:p>
          <a:p>
            <a:pPr algn="just">
              <a:buNone/>
            </a:pPr>
            <a:r>
              <a:rPr lang="ru-RU" sz="2000" dirty="0" smtClean="0"/>
              <a:t>	</a:t>
            </a:r>
            <a:r>
              <a:rPr lang="ru-RU" sz="2000" i="1" dirty="0" smtClean="0"/>
              <a:t>ОАО «</a:t>
            </a:r>
            <a:r>
              <a:rPr lang="ru-RU" sz="2000" i="1" dirty="0" err="1" smtClean="0"/>
              <a:t>Энергомонтаж</a:t>
            </a:r>
            <a:r>
              <a:rPr lang="ru-RU" sz="2000" i="1" dirty="0" smtClean="0"/>
              <a:t>» - специализированная организация, осуществляющая  монтажные работы, отрасль – строительство, ОКВЭД 45.3, юридический адрес: 400095, г. Волгоград, ул. Полянского, 37.</a:t>
            </a:r>
          </a:p>
          <a:p>
            <a:pPr algn="just">
              <a:buNone/>
            </a:pPr>
            <a:r>
              <a:rPr lang="ru-RU" sz="2000" dirty="0" smtClean="0"/>
              <a:t>2.  Дата и время несчастного случая, выполнявшаяся работа, краткое описание места происшествия и обстоятельств. При которых произошел несчастный случай:</a:t>
            </a:r>
          </a:p>
          <a:p>
            <a:pPr algn="just">
              <a:buNone/>
            </a:pPr>
            <a:r>
              <a:rPr lang="ru-RU" sz="2000" dirty="0" smtClean="0"/>
              <a:t>	</a:t>
            </a:r>
            <a:r>
              <a:rPr lang="ru-RU" sz="2000" i="1" dirty="0" smtClean="0"/>
              <a:t>Несчастный случай  произошел 27 июля 20__ г. в 14 ч 15 мин при погрузке автокраном на платформу автомобиля труб, задвижек и отводов, складированных на территории производственной базы ОАО «</a:t>
            </a:r>
            <a:r>
              <a:rPr lang="ru-RU" sz="2000" i="1" dirty="0" err="1" smtClean="0"/>
              <a:t>Энергомонтаж</a:t>
            </a:r>
            <a:r>
              <a:rPr lang="ru-RU" sz="2000" i="1" dirty="0" smtClean="0"/>
              <a:t>» вблизи линии электропередачи напряжением 10кВ.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357190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595004"/>
          </a:xfrm>
        </p:spPr>
        <p:txBody>
          <a:bodyPr>
            <a:normAutofit fontScale="85000" lnSpcReduction="10000"/>
          </a:bodyPr>
          <a:lstStyle/>
          <a:p>
            <a:pPr indent="0" algn="just">
              <a:buNone/>
            </a:pPr>
            <a:r>
              <a:rPr lang="ru-RU" sz="2000" i="1" dirty="0" smtClean="0"/>
              <a:t>Автокран установлен на расстоянии 10 м от горизонтальной проекции ближайшего провода. В целях зацепки предназначенного для подъема груза машинист автокрана  Хорошев Н.И. приблизил  (повернул)  стрелу крана на расстояние менее 2 м от провода линии электропередачи, автокран оказался под напряжением, вследствие  чего стропальщик Синицын К.И., производивший зацепку груза, был травмирован электротоком.</a:t>
            </a:r>
          </a:p>
          <a:p>
            <a:pPr indent="0" algn="just">
              <a:buNone/>
            </a:pPr>
            <a:r>
              <a:rPr lang="ru-RU" sz="2000" dirty="0" smtClean="0"/>
              <a:t>3. Число пострадавших, в том числе погибших:</a:t>
            </a:r>
          </a:p>
          <a:p>
            <a:pPr indent="0" algn="just">
              <a:buNone/>
            </a:pPr>
            <a:r>
              <a:rPr lang="ru-RU" sz="2000" i="1" dirty="0" smtClean="0"/>
              <a:t>Пострадал один работник, погибших нет.</a:t>
            </a:r>
          </a:p>
          <a:p>
            <a:pPr indent="0" algn="just">
              <a:buNone/>
            </a:pPr>
            <a:r>
              <a:rPr lang="ru-RU" sz="2000" dirty="0" smtClean="0"/>
              <a:t>4. Фамилия, инициалы и профессиональный статус пострадавшего, профессия (должность), возраст:</a:t>
            </a:r>
          </a:p>
          <a:p>
            <a:pPr indent="0" algn="just">
              <a:buNone/>
            </a:pPr>
            <a:r>
              <a:rPr lang="ru-RU" sz="2000" i="1" dirty="0" smtClean="0"/>
              <a:t>Синицын К.И., монтажник технологического оборудования, профессиональный статус – рабочий, возраст – 51 год.</a:t>
            </a:r>
          </a:p>
          <a:p>
            <a:pPr indent="0" algn="just">
              <a:buNone/>
            </a:pPr>
            <a:r>
              <a:rPr lang="ru-RU" sz="2000" dirty="0" smtClean="0"/>
              <a:t>5. Характер и тяжесть повреждения здоровья, полученного пострадавшим:</a:t>
            </a:r>
          </a:p>
          <a:p>
            <a:pPr indent="0" algn="just">
              <a:buNone/>
            </a:pPr>
            <a:r>
              <a:rPr lang="ru-RU" sz="2000" i="1" dirty="0" err="1" smtClean="0"/>
              <a:t>Психоэмоциальный</a:t>
            </a:r>
            <a:r>
              <a:rPr lang="ru-RU" sz="2000" i="1" dirty="0" smtClean="0"/>
              <a:t> стресс, ожог кистей обеих рук. Относится к категории тяжелых травм.</a:t>
            </a:r>
          </a:p>
          <a:p>
            <a:pPr indent="0" algn="just">
              <a:buNone/>
            </a:pPr>
            <a:r>
              <a:rPr lang="ru-RU" sz="2000" dirty="0" smtClean="0"/>
              <a:t>6. Фамилия, имя, инициалы лица, передавшего извещение, дата и время передачи извещения:</a:t>
            </a:r>
          </a:p>
          <a:p>
            <a:pPr indent="0" algn="just">
              <a:buNone/>
            </a:pPr>
            <a:r>
              <a:rPr lang="ru-RU" sz="2000" i="1" dirty="0" smtClean="0"/>
              <a:t>Скокова С.В., 28 июля 20___г. в 9 ч 30 мин.</a:t>
            </a:r>
          </a:p>
          <a:p>
            <a:pPr indent="0" algn="just">
              <a:buNone/>
            </a:pPr>
            <a:r>
              <a:rPr lang="ru-RU" sz="2000" dirty="0" smtClean="0"/>
              <a:t>7.  Фамилия, инициалы лица, принявшего извещение, дата и время получения:</a:t>
            </a:r>
          </a:p>
          <a:p>
            <a:pPr indent="0" algn="just">
              <a:buNone/>
            </a:pPr>
            <a:r>
              <a:rPr lang="ru-RU" sz="2000" i="1" dirty="0" smtClean="0"/>
              <a:t>Панина А.В., 28 июля 20___г. в 9 ч 30 мин.</a:t>
            </a:r>
          </a:p>
          <a:p>
            <a:pPr indent="0" algn="just">
              <a:buNone/>
            </a:pPr>
            <a:r>
              <a:rPr lang="ru-RU" sz="2000" i="1" dirty="0" smtClean="0"/>
              <a:t>  </a:t>
            </a:r>
            <a:endParaRPr lang="ru-RU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ФОРМИРОВАНИЕ КОМИССИИ ПО РАССЛЕДОВАНИЮ НЕСЧАСТНОГО СЛУЧАЯ</a:t>
            </a:r>
            <a:endParaRPr lang="ru-RU" sz="2800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64305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право 4"/>
          <p:cNvSpPr/>
          <p:nvPr/>
        </p:nvSpPr>
        <p:spPr>
          <a:xfrm>
            <a:off x="3786182" y="1785926"/>
            <a:ext cx="76409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ФОРМИРОВАНИЕ КОМИССИИ ПО РАССЛЕДОВАНИЮ НЕСЧАСТНОГО СЛУЧАЯ   </a:t>
            </a:r>
            <a:r>
              <a:rPr lang="ru-RU" sz="1800" i="1" dirty="0" smtClean="0">
                <a:solidFill>
                  <a:srgbClr val="C00000"/>
                </a:solidFill>
              </a:rPr>
              <a:t> (продолжение)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357298"/>
          <a:ext cx="8215370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право 4"/>
          <p:cNvSpPr/>
          <p:nvPr/>
        </p:nvSpPr>
        <p:spPr>
          <a:xfrm>
            <a:off x="3500430" y="1643050"/>
            <a:ext cx="62121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129697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Приказ об образовании комиссии по расследованию несчастного случая с тяжелыми последствиями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algn="ctr">
              <a:buNone/>
            </a:pPr>
            <a:r>
              <a:rPr lang="ru-RU" sz="2000" dirty="0" smtClean="0"/>
              <a:t>                                              ПРИКАЗ №                         (образец)</a:t>
            </a:r>
          </a:p>
          <a:p>
            <a:pPr indent="0" algn="ctr">
              <a:buNone/>
            </a:pPr>
            <a:r>
              <a:rPr lang="ru-RU" sz="2000" dirty="0" smtClean="0"/>
              <a:t>_____________________________________________________</a:t>
            </a:r>
          </a:p>
          <a:p>
            <a:pPr indent="0" algn="ctr">
              <a:buNone/>
            </a:pPr>
            <a:r>
              <a:rPr lang="ru-RU" sz="1000" dirty="0" smtClean="0"/>
              <a:t>(наименование организации)</a:t>
            </a:r>
          </a:p>
          <a:p>
            <a:pPr indent="0" algn="r">
              <a:buNone/>
            </a:pPr>
            <a:r>
              <a:rPr lang="ru-RU" sz="1600" dirty="0" smtClean="0"/>
              <a:t>«___»__________ 20___ г.</a:t>
            </a:r>
          </a:p>
          <a:p>
            <a:pPr indent="0" algn="ctr">
              <a:spcBef>
                <a:spcPts val="0"/>
              </a:spcBef>
              <a:buNone/>
            </a:pPr>
            <a:r>
              <a:rPr lang="ru-RU" sz="1600" b="1" dirty="0" smtClean="0"/>
              <a:t>«О расследовании несчастного случая с _______________________</a:t>
            </a:r>
          </a:p>
          <a:p>
            <a:pPr indent="0" algn="just">
              <a:spcBef>
                <a:spcPts val="0"/>
              </a:spcBef>
              <a:buNone/>
            </a:pPr>
            <a:endParaRPr lang="ru-RU" sz="1600" dirty="0" smtClean="0"/>
          </a:p>
          <a:p>
            <a:pPr indent="0" algn="just">
              <a:spcBef>
                <a:spcPts val="0"/>
              </a:spcBef>
              <a:buNone/>
            </a:pPr>
            <a:r>
              <a:rPr lang="ru-RU" sz="1600" dirty="0" smtClean="0"/>
              <a:t>«____»___________20__ г. во время производства работ _______________   произошло _______________________________________________________________</a:t>
            </a:r>
          </a:p>
          <a:p>
            <a:pPr indent="0" algn="just">
              <a:spcBef>
                <a:spcPts val="0"/>
              </a:spcBef>
              <a:buNone/>
            </a:pPr>
            <a:endParaRPr lang="ru-RU" sz="1600" dirty="0" smtClean="0"/>
          </a:p>
          <a:p>
            <a:pPr indent="0" algn="just">
              <a:spcBef>
                <a:spcPts val="0"/>
              </a:spcBef>
              <a:buNone/>
            </a:pPr>
            <a:r>
              <a:rPr lang="ru-RU" sz="1600" dirty="0" smtClean="0"/>
              <a:t>Руководствуясь ст.229 ТК РФ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1600" dirty="0" smtClean="0"/>
              <a:t>ПРИКАЗЫВАЮ: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1600" dirty="0" smtClean="0"/>
              <a:t>1. Для расследования несчастного случая образовать комиссию под председательством государственного инспектора труда в следующем составе: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1600" dirty="0" smtClean="0"/>
              <a:t>председатель комиссии </a:t>
            </a:r>
            <a:r>
              <a:rPr lang="ru-RU" sz="1600" i="1" dirty="0" smtClean="0"/>
              <a:t>Галкин В.</a:t>
            </a:r>
            <a:r>
              <a:rPr lang="ru-RU" sz="1600" dirty="0" smtClean="0"/>
              <a:t>А. – государственный инспектор труда (по согласованию);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1600" dirty="0" smtClean="0"/>
              <a:t>члены комиссии</a:t>
            </a:r>
            <a:r>
              <a:rPr lang="ru-RU" sz="1600" i="1" dirty="0" smtClean="0"/>
              <a:t>:      Иванов И.И</a:t>
            </a:r>
            <a:r>
              <a:rPr lang="ru-RU" sz="1600" dirty="0" smtClean="0"/>
              <a:t>. – должность, наименование организации – 				                 представитель работодателя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1600" dirty="0" smtClean="0"/>
              <a:t>			</a:t>
            </a:r>
          </a:p>
          <a:p>
            <a:pPr algn="ctr">
              <a:buNone/>
            </a:pPr>
            <a:endParaRPr lang="ru-RU" sz="1600" dirty="0" smtClean="0"/>
          </a:p>
          <a:p>
            <a:pPr algn="ctr">
              <a:buNone/>
            </a:pPr>
            <a:endParaRPr lang="ru-RU" sz="1600" dirty="0" smtClean="0"/>
          </a:p>
          <a:p>
            <a:pPr algn="r">
              <a:buNone/>
            </a:pPr>
            <a:endParaRPr lang="ru-RU" sz="2000" dirty="0" smtClean="0"/>
          </a:p>
          <a:p>
            <a:pPr algn="ctr"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6644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1600" dirty="0" smtClean="0"/>
              <a:t>			</a:t>
            </a:r>
            <a:r>
              <a:rPr lang="ru-RU" sz="1600" i="1" dirty="0" smtClean="0"/>
              <a:t>Петров  П.П</a:t>
            </a:r>
            <a:r>
              <a:rPr lang="ru-RU" sz="1600" dirty="0" smtClean="0"/>
              <a:t>. – должность, - представитель органа местного 				        самоуправления или органа исполнительной власти 			        субъекта РФ (по согласованию);</a:t>
            </a:r>
          </a:p>
          <a:p>
            <a:pPr algn="just">
              <a:buNone/>
            </a:pPr>
            <a:r>
              <a:rPr lang="ru-RU" sz="1600" dirty="0" smtClean="0"/>
              <a:t>			</a:t>
            </a:r>
            <a:r>
              <a:rPr lang="ru-RU" sz="1600" i="1" dirty="0" smtClean="0"/>
              <a:t>Сидоров С.С. </a:t>
            </a:r>
            <a:r>
              <a:rPr lang="ru-RU" sz="1600" dirty="0" smtClean="0"/>
              <a:t>– представитель территориального объединения  			         организаций профсоюза (по согласованию)</a:t>
            </a:r>
          </a:p>
          <a:p>
            <a:pPr algn="just">
              <a:buNone/>
            </a:pPr>
            <a:r>
              <a:rPr lang="ru-RU" sz="1600" dirty="0" smtClean="0"/>
              <a:t>			</a:t>
            </a:r>
            <a:r>
              <a:rPr lang="ru-RU" sz="1600" i="1" dirty="0" smtClean="0"/>
              <a:t>Громов В.П.   </a:t>
            </a:r>
            <a:r>
              <a:rPr lang="ru-RU" sz="1600" dirty="0" smtClean="0"/>
              <a:t>- член профсоюзного комитета (название организации)  			         или иного представительного  органа работников (по 			         согласованию), уполномоченный по охране труда</a:t>
            </a:r>
          </a:p>
          <a:p>
            <a:pPr algn="just">
              <a:buNone/>
            </a:pPr>
            <a:r>
              <a:rPr lang="ru-RU" sz="1600" dirty="0" smtClean="0"/>
              <a:t>			</a:t>
            </a:r>
            <a:r>
              <a:rPr lang="ru-RU" sz="1600" i="1" dirty="0" smtClean="0"/>
              <a:t>Васечкин Д.В</a:t>
            </a:r>
            <a:r>
              <a:rPr lang="ru-RU" sz="1600" dirty="0" smtClean="0"/>
              <a:t>.  - инженер по охране труда (наименование организации)</a:t>
            </a:r>
          </a:p>
          <a:p>
            <a:pPr algn="just">
              <a:buNone/>
            </a:pPr>
            <a:r>
              <a:rPr lang="ru-RU" sz="1600" dirty="0" smtClean="0"/>
              <a:t>			</a:t>
            </a:r>
            <a:r>
              <a:rPr lang="ru-RU" sz="1600" i="1" dirty="0" smtClean="0"/>
              <a:t>Кузнецов И.П</a:t>
            </a:r>
            <a:r>
              <a:rPr lang="ru-RU" sz="1600" dirty="0" smtClean="0"/>
              <a:t>. – представитель РО ФСС РФ (по согласованию)</a:t>
            </a:r>
          </a:p>
          <a:p>
            <a:pPr indent="0" algn="just">
              <a:buNone/>
            </a:pPr>
            <a:r>
              <a:rPr lang="ru-RU" sz="1600" dirty="0" smtClean="0"/>
              <a:t>2.  Письменно  уведомить пострадавшего (в случае смерти пострадавшего – его родственников), что в соответствии со ст. 229 ТК РФ в расследовании несчастного случая может принимать участие его (их) доверенное лицо (указать кто должен уведомить).</a:t>
            </a:r>
          </a:p>
          <a:p>
            <a:pPr indent="0" algn="just">
              <a:buNone/>
            </a:pPr>
            <a:r>
              <a:rPr lang="ru-RU" sz="1600" dirty="0" smtClean="0"/>
              <a:t>3. На период расследования несчастного случая не направлять членов комиссии – работников организации – в командировки и не поручать им выполнение других ответственных заданий (указать должностное лицо, которому дается поручение).</a:t>
            </a:r>
          </a:p>
          <a:p>
            <a:pPr indent="0" algn="just">
              <a:buNone/>
            </a:pPr>
            <a:r>
              <a:rPr lang="ru-RU" sz="1600" dirty="0" smtClean="0"/>
              <a:t>4. Членов комиссии (Ф.И.О.) на период расследования  освободить от основной работы, с выплатой за это время среднего заработка (указать кто должен освободить).</a:t>
            </a:r>
          </a:p>
          <a:p>
            <a:pPr indent="0" algn="just">
              <a:buNone/>
            </a:pPr>
            <a:r>
              <a:rPr lang="ru-RU" sz="1600" dirty="0" smtClean="0"/>
              <a:t>5. (Должность, Ф.И.О.) обеспечить комиссию помещением, связью, транспортом, канцтоварами, организовать печатание и размножение в необходимом количестве материалов расследования несчастного случая.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66442"/>
          </a:xfrm>
        </p:spPr>
        <p:txBody>
          <a:bodyPr>
            <a:normAutofit/>
          </a:bodyPr>
          <a:lstStyle/>
          <a:p>
            <a:pPr indent="0" algn="just">
              <a:buNone/>
            </a:pPr>
            <a:r>
              <a:rPr lang="ru-RU" sz="1600" dirty="0" smtClean="0"/>
              <a:t>6. Главному бухгалтеру (Ф.И.О.) оплатить почтовые расходы, а также расходы, связанные с фотографированием, проведением технической экспертизы, приглашением специалистов, освобождением  членов комиссии – работников организации (Ф.И.О.) и, при необходимости, доверенного лица пострадавшего – его родственников) от основной работы в связи с участием их в расследовании.</a:t>
            </a:r>
          </a:p>
          <a:p>
            <a:pPr indent="0" algn="just">
              <a:buNone/>
            </a:pPr>
            <a:r>
              <a:rPr lang="ru-RU" sz="1600" dirty="0" smtClean="0"/>
              <a:t>7. Расследование несчастного случая провести в срок до «____»____________ 20__г.</a:t>
            </a:r>
          </a:p>
          <a:p>
            <a:pPr indent="0" algn="just">
              <a:buNone/>
            </a:pPr>
            <a:r>
              <a:rPr lang="ru-RU" sz="1600" dirty="0" smtClean="0"/>
              <a:t>8. Инженеру по охране труда </a:t>
            </a:r>
            <a:r>
              <a:rPr lang="ru-RU" sz="1600" i="1" dirty="0" smtClean="0"/>
              <a:t>Васечкину  Д.В</a:t>
            </a:r>
            <a:r>
              <a:rPr lang="ru-RU" sz="1600" dirty="0" smtClean="0"/>
              <a:t>.  один экземпляр акта формы Н-1. утвержденного мной и заверенного печатью организации, выдать пострадавшему, а при несчастном  случае на производстве со смертельном исходом – родственникам погибшего или их доверенному лицу (по требованию) не позднее трех дней после окончания расследования.</a:t>
            </a:r>
          </a:p>
          <a:p>
            <a:pPr indent="0" algn="just">
              <a:buNone/>
            </a:pPr>
            <a:r>
              <a:rPr lang="ru-RU" sz="1600" dirty="0" smtClean="0"/>
              <a:t>9. В случае если доверенное лицо пострадавшего не будет принимать участие в расследовании, ознакомить его (по его требованию) с материалами расследования (указать кто должен ознакомить).</a:t>
            </a:r>
          </a:p>
          <a:p>
            <a:pPr indent="0" algn="just">
              <a:buNone/>
            </a:pPr>
            <a:r>
              <a:rPr lang="ru-RU" sz="1600" dirty="0" smtClean="0"/>
              <a:t>10. Контроль за выполнением настоящего приказа оставляю за собой или возлагаю на (должность, Ф.И.О.).</a:t>
            </a:r>
          </a:p>
          <a:p>
            <a:pPr indent="0" algn="just">
              <a:buNone/>
            </a:pPr>
            <a:endParaRPr lang="ru-RU" sz="1600" dirty="0" smtClean="0"/>
          </a:p>
          <a:p>
            <a:pPr indent="0" algn="just">
              <a:buNone/>
            </a:pPr>
            <a:r>
              <a:rPr lang="ru-RU" sz="1600" dirty="0" smtClean="0"/>
              <a:t>Руководитель организации ____________________________ /подпись, Ф.И.О./</a:t>
            </a:r>
          </a:p>
          <a:p>
            <a:pPr indent="0" algn="just">
              <a:buNone/>
            </a:pPr>
            <a:r>
              <a:rPr lang="ru-RU" sz="1600" dirty="0" smtClean="0"/>
              <a:t>С приказом ознакомлены: ______________________</a:t>
            </a:r>
          </a:p>
          <a:p>
            <a:pPr indent="0" algn="just">
              <a:buNone/>
            </a:pPr>
            <a:r>
              <a:rPr lang="ru-RU" sz="1600" dirty="0" smtClean="0"/>
              <a:t>			  ______________________</a:t>
            </a:r>
          </a:p>
          <a:p>
            <a:pPr indent="0" algn="just">
              <a:buNone/>
            </a:pPr>
            <a:r>
              <a:rPr lang="ru-RU" sz="1600" dirty="0" smtClean="0"/>
              <a:t>                                             (все члены комиссии, поименованные в приказе) 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Протокол заседания комиссии по расследованию тяжелого (со смертельным исходом) несчастного случая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1800" dirty="0" smtClean="0"/>
              <a:t>происшедшего «___»________ 20__г.</a:t>
            </a:r>
          </a:p>
          <a:p>
            <a:pPr algn="ctr">
              <a:buNone/>
            </a:pPr>
            <a:r>
              <a:rPr lang="ru-RU" sz="1800" dirty="0" smtClean="0"/>
              <a:t>с _________________________________________</a:t>
            </a:r>
          </a:p>
          <a:p>
            <a:pPr algn="ctr">
              <a:buNone/>
            </a:pPr>
            <a:r>
              <a:rPr lang="ru-RU" sz="1200" dirty="0" smtClean="0"/>
              <a:t>(Ф.И.О. пострадавшего, должность, наименование организации)</a:t>
            </a:r>
          </a:p>
          <a:p>
            <a:pPr algn="r">
              <a:buNone/>
            </a:pPr>
            <a:r>
              <a:rPr lang="ru-RU" sz="1800" dirty="0" smtClean="0"/>
              <a:t>«___»__________ 20__г.</a:t>
            </a:r>
          </a:p>
          <a:p>
            <a:pPr algn="just">
              <a:buNone/>
            </a:pPr>
            <a:r>
              <a:rPr lang="ru-RU" sz="1800" dirty="0" smtClean="0"/>
              <a:t>	Присутствовали: </a:t>
            </a:r>
          </a:p>
          <a:p>
            <a:pPr algn="just">
              <a:buNone/>
            </a:pPr>
            <a:r>
              <a:rPr lang="ru-RU" sz="1800" dirty="0" smtClean="0"/>
              <a:t>	председатель комиссии Галкин В.А., государственный инспектор труда;</a:t>
            </a:r>
          </a:p>
          <a:p>
            <a:pPr algn="just">
              <a:buNone/>
            </a:pPr>
            <a:r>
              <a:rPr lang="ru-RU" sz="1800" dirty="0" smtClean="0"/>
              <a:t>	члены комиссии: ____________________________________</a:t>
            </a:r>
          </a:p>
          <a:p>
            <a:pPr algn="just">
              <a:buNone/>
            </a:pPr>
            <a:r>
              <a:rPr lang="ru-RU" sz="1800" dirty="0" smtClean="0"/>
              <a:t>			       ____________________________________</a:t>
            </a:r>
          </a:p>
          <a:p>
            <a:pPr algn="just">
              <a:buNone/>
            </a:pPr>
            <a:r>
              <a:rPr lang="ru-RU" sz="1800" dirty="0" smtClean="0"/>
              <a:t>				</a:t>
            </a:r>
            <a:r>
              <a:rPr lang="ru-RU" sz="1200" dirty="0" smtClean="0"/>
              <a:t>(Ф.И.О., профессия, должность, место работы)</a:t>
            </a:r>
          </a:p>
          <a:p>
            <a:pPr algn="just">
              <a:buNone/>
            </a:pPr>
            <a:r>
              <a:rPr lang="ru-RU" sz="1800" dirty="0" smtClean="0"/>
              <a:t>	Повестка дня:</a:t>
            </a:r>
          </a:p>
          <a:p>
            <a:pPr algn="just">
              <a:buAutoNum type="arabicPeriod"/>
            </a:pPr>
            <a:r>
              <a:rPr lang="ru-RU" sz="1800" dirty="0" smtClean="0"/>
              <a:t>О распределении обязанностей между членами комиссии по расследованию несчастного случая.</a:t>
            </a:r>
          </a:p>
          <a:p>
            <a:pPr algn="just">
              <a:buNone/>
            </a:pPr>
            <a:r>
              <a:rPr lang="ru-RU" sz="1800" dirty="0" smtClean="0"/>
              <a:t>	По повестке дня выступил председатель комиссии Галкин В.А., с предложением о распределении обязанностей .</a:t>
            </a:r>
          </a:p>
          <a:p>
            <a:pPr algn="just">
              <a:buNone/>
            </a:pPr>
            <a:r>
              <a:rPr lang="ru-RU" sz="1800" dirty="0" smtClean="0"/>
              <a:t>	Обязанности между членами комиссии распределяются следующим образом:</a:t>
            </a:r>
          </a:p>
          <a:p>
            <a:pPr algn="just">
              <a:buNone/>
            </a:pPr>
            <a:endParaRPr lang="ru-RU" sz="1800" dirty="0" smtClean="0"/>
          </a:p>
          <a:p>
            <a:pPr algn="just"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37880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/>
              <a:t>Галкин В.А., председатель комиссии:</a:t>
            </a:r>
          </a:p>
          <a:p>
            <a:pPr>
              <a:buNone/>
            </a:pPr>
            <a:r>
              <a:rPr lang="ru-RU" sz="1800" dirty="0" smtClean="0"/>
              <a:t>	общее руководство;</a:t>
            </a:r>
          </a:p>
          <a:p>
            <a:pPr algn="just">
              <a:buNone/>
            </a:pPr>
            <a:r>
              <a:rPr lang="ru-RU" sz="1800" dirty="0" smtClean="0"/>
              <a:t>	организация проведения заседаний и участие в опросах очевидцев и должностных лиц, ведение протокола опроса;</a:t>
            </a:r>
          </a:p>
          <a:p>
            <a:pPr algn="just">
              <a:buNone/>
            </a:pPr>
            <a:r>
              <a:rPr lang="ru-RU" sz="1800" dirty="0" smtClean="0"/>
              <a:t>	работа с принимающим участие в расследовании доверенном лицом пострадавшего ( в случае смерти пострадавшего – его родственников);</a:t>
            </a:r>
          </a:p>
          <a:p>
            <a:pPr algn="just">
              <a:buNone/>
            </a:pPr>
            <a:r>
              <a:rPr lang="ru-RU" sz="1800" dirty="0" smtClean="0"/>
              <a:t>	подготовка окончательного (обобщенного)   текста акта о расследовании несчастного случая на производстве;</a:t>
            </a:r>
          </a:p>
          <a:p>
            <a:pPr algn="just">
              <a:buNone/>
            </a:pPr>
            <a:r>
              <a:rPr lang="ru-RU" sz="1800" dirty="0" smtClean="0"/>
              <a:t>	подготовка материалов для средств массовой информации: радио, телевидения, газет и т.п. (при необходимости);</a:t>
            </a:r>
          </a:p>
          <a:p>
            <a:pPr algn="just"/>
            <a:r>
              <a:rPr lang="ru-RU" sz="1800" dirty="0" smtClean="0"/>
              <a:t>Иванов И.И., представитель работодателя:</a:t>
            </a:r>
          </a:p>
          <a:p>
            <a:pPr algn="just">
              <a:buNone/>
            </a:pPr>
            <a:r>
              <a:rPr lang="ru-RU" sz="1800" dirty="0" smtClean="0"/>
              <a:t>	обеспечение выполнения технических расчетов, лабораторных исследований, испытаний, других экспериментов и привлечение специалистов – экспертов;</a:t>
            </a:r>
          </a:p>
          <a:p>
            <a:pPr algn="just">
              <a:buNone/>
            </a:pPr>
            <a:r>
              <a:rPr lang="ru-RU" sz="1800" dirty="0" smtClean="0"/>
              <a:t>	организация фотографирования места несчастного случая и поврежденных объектов;</a:t>
            </a:r>
          </a:p>
          <a:p>
            <a:pPr algn="just">
              <a:buNone/>
            </a:pPr>
            <a:r>
              <a:rPr lang="ru-RU" sz="1800" dirty="0" smtClean="0"/>
              <a:t>	предоставления от имени работодателя транспорта, служебного помещения, средств связи, спецодежды, </a:t>
            </a:r>
            <a:r>
              <a:rPr lang="ru-RU" sz="1800" dirty="0" err="1" smtClean="0"/>
              <a:t>спецобуви</a:t>
            </a:r>
            <a:r>
              <a:rPr lang="ru-RU" sz="1800" dirty="0" smtClean="0"/>
              <a:t> и других СИЗ, необходимых для проведения расследования;</a:t>
            </a:r>
          </a:p>
          <a:p>
            <a:pPr algn="just">
              <a:buNone/>
            </a:pPr>
            <a:r>
              <a:rPr lang="ru-RU" sz="1800" dirty="0" smtClean="0"/>
              <a:t>	организация составления схемы (эскизов, рисунков) места происшествия;</a:t>
            </a:r>
          </a:p>
          <a:p>
            <a:pPr algn="just"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0931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dirty="0" smtClean="0"/>
              <a:t>	подготовка проекта разделов акта о расследовании несчастного случая: «Причины, вызвавшие несчастный случай», «Мероприятия по устранению причин несчастного случая»;</a:t>
            </a:r>
          </a:p>
          <a:p>
            <a:pPr algn="just">
              <a:buNone/>
            </a:pPr>
            <a:r>
              <a:rPr lang="ru-RU" sz="1800" dirty="0" smtClean="0"/>
              <a:t>	разработка предложений по устранению причин и предупреждению несчастных случаев на производстве;</a:t>
            </a:r>
          </a:p>
          <a:p>
            <a:pPr algn="just">
              <a:buNone/>
            </a:pPr>
            <a:r>
              <a:rPr lang="ru-RU" sz="1800" dirty="0" smtClean="0"/>
              <a:t>	организация печатания и размножения материалов расследования несчастного случая.</a:t>
            </a:r>
          </a:p>
          <a:p>
            <a:pPr algn="just"/>
            <a:r>
              <a:rPr lang="ru-RU" sz="1800" dirty="0" smtClean="0"/>
              <a:t>Петров П.П., представитель органа местного самоуправления:</a:t>
            </a:r>
          </a:p>
          <a:p>
            <a:pPr algn="just">
              <a:buNone/>
            </a:pPr>
            <a:r>
              <a:rPr lang="ru-RU" sz="1800" dirty="0" smtClean="0"/>
              <a:t>	участие в опросах очевидцев и должностных лиц;</a:t>
            </a:r>
          </a:p>
          <a:p>
            <a:pPr algn="just">
              <a:buNone/>
            </a:pPr>
            <a:r>
              <a:rPr lang="ru-RU" sz="1800" dirty="0" smtClean="0"/>
              <a:t>	разработка предложений по устранению причин и предупреждению несчастных случаев на производстве ( в соответствующий раздел акта).</a:t>
            </a:r>
          </a:p>
          <a:p>
            <a:pPr algn="just"/>
            <a:r>
              <a:rPr lang="ru-RU" sz="1800" dirty="0" smtClean="0"/>
              <a:t>Сидоров С.С., представитель территориального органа организаций профсоюза:</a:t>
            </a:r>
          </a:p>
          <a:p>
            <a:pPr algn="just">
              <a:buNone/>
            </a:pPr>
            <a:r>
              <a:rPr lang="ru-RU" sz="1800" dirty="0" smtClean="0"/>
              <a:t>	участие в опросах очевидцев и должностных лиц;</a:t>
            </a:r>
          </a:p>
          <a:p>
            <a:pPr algn="just">
              <a:buNone/>
            </a:pPr>
            <a:r>
              <a:rPr lang="ru-RU" sz="1800" dirty="0" smtClean="0"/>
              <a:t>	участие в обсуждении содержания акта о расследовании несчастного случая;</a:t>
            </a:r>
          </a:p>
          <a:p>
            <a:pPr algn="just">
              <a:buNone/>
            </a:pPr>
            <a:r>
              <a:rPr lang="ru-RU" sz="1800" dirty="0" smtClean="0"/>
              <a:t>	подготовка предложений, направленных на предупреждение несчастных случаев на производстве, для их совместного рассмотрения работодателем и профсоюзным комитетом;</a:t>
            </a:r>
          </a:p>
          <a:p>
            <a:pPr algn="just"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643074"/>
          </a:xfrm>
        </p:spPr>
        <p:txBody>
          <a:bodyPr anchor="t">
            <a:normAutofit fontScale="90000"/>
          </a:bodyPr>
          <a:lstStyle/>
          <a:p>
            <a:r>
              <a:rPr lang="ru-RU" sz="3100" dirty="0" smtClean="0">
                <a:solidFill>
                  <a:srgbClr val="C00000"/>
                </a:solidFill>
              </a:rPr>
              <a:t/>
            </a:r>
            <a:br>
              <a:rPr lang="ru-RU" sz="3100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>Несчастные случаи, подлежащие расследованию </a:t>
            </a:r>
            <a:r>
              <a:rPr lang="ru-RU" sz="3600" i="1" dirty="0" smtClean="0">
                <a:solidFill>
                  <a:srgbClr val="C00000"/>
                </a:solidFill>
              </a:rPr>
              <a:t>(ч.1 и 2 ст.227 ТК РФ)</a:t>
            </a:r>
            <a:r>
              <a:rPr lang="ru-RU" sz="3100" i="1" dirty="0" smtClean="0">
                <a:solidFill>
                  <a:srgbClr val="C00000"/>
                </a:solidFill>
              </a:rPr>
              <a:t/>
            </a:r>
            <a:br>
              <a:rPr lang="ru-RU" sz="3100" i="1" dirty="0" smtClean="0">
                <a:solidFill>
                  <a:srgbClr val="C00000"/>
                </a:solidFill>
              </a:rPr>
            </a:br>
            <a:r>
              <a:rPr lang="ru-RU" sz="4400" i="1" dirty="0" smtClean="0">
                <a:solidFill>
                  <a:srgbClr val="C00000"/>
                </a:solidFill>
              </a:rPr>
              <a:t/>
            </a:r>
            <a:br>
              <a:rPr lang="ru-RU" sz="4400" i="1" dirty="0" smtClean="0">
                <a:solidFill>
                  <a:srgbClr val="C00000"/>
                </a:solidFill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000240"/>
          <a:ext cx="8229600" cy="413195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686172"/>
                <a:gridCol w="957298"/>
                <a:gridCol w="3586130"/>
              </a:tblGrid>
              <a:tr h="994424"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i="0" dirty="0" smtClean="0">
                          <a:solidFill>
                            <a:schemeClr val="tx1"/>
                          </a:solidFill>
                        </a:rPr>
                        <a:t>Расследованию и учету подлежат несчастные случаи, происшедшие с:</a:t>
                      </a:r>
                      <a:endParaRPr lang="ru-RU" sz="24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B w="38100" cmpd="sng">
                      <a:noFill/>
                    </a:lnB>
                  </a:tcPr>
                </a:tc>
              </a:tr>
              <a:tr h="577212">
                <a:tc gridSpan="3">
                  <a:txBody>
                    <a:bodyPr/>
                    <a:lstStyle/>
                    <a:p>
                      <a:pPr algn="ctr"/>
                      <a:endParaRPr lang="ru-RU" sz="24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при исполнении ими трудовых обязанностей или выполнении работы по поручению работодателя (его представителя), а также при осуществлении иных правомерных действий,</a:t>
                      </a:r>
                      <a:r>
                        <a:rPr lang="ru-RU" baseline="0" dirty="0" smtClean="0"/>
                        <a:t> обусловленных трудовыми отношениями с работодателем либо совершаемых в его интересах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РАБОТНИКАМИ</a:t>
                      </a:r>
                    </a:p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ДРУГИМИ</a:t>
                      </a:r>
                      <a:r>
                        <a:rPr lang="ru-RU" baseline="0" dirty="0" smtClean="0"/>
                        <a:t> ЛИЦАМИ, участвующими в производственной деятельности работодателя</a:t>
                      </a:r>
                    </a:p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Выгнутая вправо стрелка 10"/>
          <p:cNvSpPr/>
          <p:nvPr/>
        </p:nvSpPr>
        <p:spPr>
          <a:xfrm>
            <a:off x="8215338" y="2643182"/>
            <a:ext cx="714380" cy="200197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Стрелка влево 12"/>
          <p:cNvSpPr/>
          <p:nvPr/>
        </p:nvSpPr>
        <p:spPr>
          <a:xfrm>
            <a:off x="4143372" y="4214818"/>
            <a:ext cx="11430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66442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1800" dirty="0" smtClean="0"/>
              <a:t>	участие во встрече членов комиссии с пострадавшими (родственниками).</a:t>
            </a:r>
          </a:p>
          <a:p>
            <a:pPr algn="just"/>
            <a:r>
              <a:rPr lang="ru-RU" sz="1800" dirty="0" smtClean="0"/>
              <a:t>Громов В.П., уполномоченный по охране труда, представитель профсоюзного органа организации:</a:t>
            </a:r>
          </a:p>
          <a:p>
            <a:pPr algn="just">
              <a:buNone/>
            </a:pPr>
            <a:r>
              <a:rPr lang="ru-RU" sz="1800" dirty="0" smtClean="0"/>
              <a:t>	 участие в опросах очевидцев и должностных лиц;</a:t>
            </a:r>
          </a:p>
          <a:p>
            <a:pPr algn="just">
              <a:buNone/>
            </a:pPr>
            <a:r>
              <a:rPr lang="ru-RU" sz="1800" dirty="0" smtClean="0"/>
              <a:t>	в случае грубой неосторожности пострадавшего – подготовка материалов расследования для рассмотрения вопроса о степени вины на заседании профсоюзного комитета;</a:t>
            </a:r>
          </a:p>
          <a:p>
            <a:pPr algn="just">
              <a:buNone/>
            </a:pPr>
            <a:r>
              <a:rPr lang="ru-RU" sz="1800" dirty="0" smtClean="0"/>
              <a:t>	организация встречи членов комиссии и работодателя с пострадавшим или членами их семей после окончания расследования несчастного случая;</a:t>
            </a:r>
          </a:p>
          <a:p>
            <a:pPr algn="just">
              <a:buNone/>
            </a:pPr>
            <a:r>
              <a:rPr lang="ru-RU" sz="1800" dirty="0" smtClean="0"/>
              <a:t>	разработка предложений по устранению причин и предупреждению несчастных случаев на производстве .</a:t>
            </a:r>
          </a:p>
          <a:p>
            <a:pPr algn="just"/>
            <a:r>
              <a:rPr lang="ru-RU" sz="1800" dirty="0" smtClean="0"/>
              <a:t>Васечкин Д.В., инженер по охране труда:</a:t>
            </a:r>
          </a:p>
          <a:p>
            <a:pPr algn="just">
              <a:buNone/>
            </a:pPr>
            <a:r>
              <a:rPr lang="ru-RU" sz="1800" dirty="0" smtClean="0"/>
              <a:t>	предоставление в комиссию документов. имеющих отношение к расследованию несчастного случая;</a:t>
            </a:r>
          </a:p>
          <a:p>
            <a:pPr algn="just">
              <a:buNone/>
            </a:pPr>
            <a:r>
              <a:rPr lang="ru-RU" sz="1800" dirty="0" smtClean="0"/>
              <a:t>	участие в опросе очевидцев и должностных лиц;</a:t>
            </a:r>
          </a:p>
          <a:p>
            <a:pPr algn="just">
              <a:buNone/>
            </a:pPr>
            <a:r>
              <a:rPr lang="ru-RU" sz="1800" dirty="0" smtClean="0"/>
              <a:t>	подготовка проектов разделов акта о расследовании несчастного случая: «Сведения о пострадавшем», «Обстоятельства несчастного случая»;</a:t>
            </a:r>
          </a:p>
          <a:p>
            <a:pPr algn="just">
              <a:buNone/>
            </a:pPr>
            <a:r>
              <a:rPr lang="ru-RU" sz="1800" dirty="0" smtClean="0"/>
              <a:t>	оформление акта формы Н-1 о несчастном случае на производстве;</a:t>
            </a:r>
          </a:p>
          <a:p>
            <a:pPr algn="just">
              <a:buNone/>
            </a:pPr>
            <a:r>
              <a:rPr lang="ru-RU" sz="1800" dirty="0" smtClean="0"/>
              <a:t>	 разработка предложений по устранению причин и предупреждению несчастных случаев на производстве ( в соответствующий раздел акта);</a:t>
            </a:r>
          </a:p>
          <a:p>
            <a:pPr algn="just">
              <a:buNone/>
            </a:pPr>
            <a:r>
              <a:rPr lang="ru-RU" sz="1800" dirty="0" smtClean="0"/>
              <a:t>	комплектование и оформление материалов расследования несчастного случая.</a:t>
            </a:r>
          </a:p>
          <a:p>
            <a:pPr algn="just">
              <a:buNone/>
            </a:pPr>
            <a:r>
              <a:rPr lang="ru-RU" sz="1800" dirty="0" smtClean="0"/>
              <a:t>	</a:t>
            </a:r>
          </a:p>
          <a:p>
            <a:pPr algn="just">
              <a:buNone/>
            </a:pPr>
            <a:r>
              <a:rPr lang="ru-RU" sz="1800" dirty="0" smtClean="0"/>
              <a:t>	</a:t>
            </a:r>
            <a:endParaRPr lang="ru-RU" sz="1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37880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/>
              <a:t>Кузнецов И.П., представитель РО ФСС РФ:</a:t>
            </a:r>
          </a:p>
          <a:p>
            <a:pPr algn="just">
              <a:buNone/>
            </a:pPr>
            <a:r>
              <a:rPr lang="ru-RU" sz="1800" dirty="0" smtClean="0"/>
              <a:t>	 участие в опросах очевидцев и должностных лиц;</a:t>
            </a:r>
          </a:p>
          <a:p>
            <a:pPr algn="just">
              <a:buNone/>
            </a:pPr>
            <a:r>
              <a:rPr lang="ru-RU" sz="1800" dirty="0" smtClean="0"/>
              <a:t>	разработка предложений по устранению причин и предупреждению несчастных случаев на производстве ( в соответствующий раздел акта);</a:t>
            </a:r>
          </a:p>
          <a:p>
            <a:pPr algn="just">
              <a:buNone/>
            </a:pPr>
            <a:r>
              <a:rPr lang="ru-RU" sz="1800" dirty="0" smtClean="0"/>
              <a:t>	оказание правовой помощи работодателю в подготовке документов, являющихся основанием для назначения обеспечения по страхованию.</a:t>
            </a:r>
          </a:p>
          <a:p>
            <a:pPr algn="just">
              <a:buNone/>
            </a:pPr>
            <a:r>
              <a:rPr lang="ru-RU" sz="1800" dirty="0" smtClean="0"/>
              <a:t>	</a:t>
            </a:r>
            <a:r>
              <a:rPr lang="ru-RU" sz="1800" i="1" dirty="0" smtClean="0"/>
              <a:t>* Более  подробно обязанности членов комиссии обуславливаются обстоятельствами происшествия.</a:t>
            </a:r>
          </a:p>
          <a:p>
            <a:pPr algn="just">
              <a:buNone/>
            </a:pPr>
            <a:r>
              <a:rPr lang="ru-RU" sz="1800" dirty="0" smtClean="0"/>
              <a:t>	</a:t>
            </a:r>
          </a:p>
          <a:p>
            <a:pPr algn="just">
              <a:buNone/>
            </a:pPr>
            <a:r>
              <a:rPr lang="ru-RU" sz="1800" dirty="0" smtClean="0"/>
              <a:t>	Председатель комиссии _____________________ Галкин В.А.</a:t>
            </a:r>
          </a:p>
          <a:p>
            <a:pPr algn="just">
              <a:buNone/>
            </a:pPr>
            <a:r>
              <a:rPr lang="ru-RU" sz="1800" dirty="0" smtClean="0"/>
              <a:t>	Члены комиссии: ___________________________ Иванов И.И.</a:t>
            </a:r>
          </a:p>
          <a:p>
            <a:pPr algn="just">
              <a:buNone/>
            </a:pPr>
            <a:r>
              <a:rPr lang="ru-RU" sz="1800" dirty="0" smtClean="0"/>
              <a:t>			        ___________________________ Петров П.П.</a:t>
            </a:r>
          </a:p>
          <a:p>
            <a:pPr algn="just">
              <a:buNone/>
            </a:pPr>
            <a:r>
              <a:rPr lang="ru-RU" sz="1800" dirty="0" smtClean="0"/>
              <a:t>			        ___________________________ Сидоров С.С.</a:t>
            </a:r>
          </a:p>
          <a:p>
            <a:pPr algn="just">
              <a:buNone/>
            </a:pPr>
            <a:r>
              <a:rPr lang="ru-RU" sz="1800" dirty="0" smtClean="0"/>
              <a:t>			        ___________________________ Громов В.П.</a:t>
            </a:r>
          </a:p>
          <a:p>
            <a:pPr algn="just">
              <a:buNone/>
            </a:pPr>
            <a:r>
              <a:rPr lang="ru-RU" sz="1800" dirty="0" smtClean="0"/>
              <a:t>			        ___________________________ Васечкин Д.В.</a:t>
            </a:r>
          </a:p>
          <a:p>
            <a:pPr algn="just">
              <a:buNone/>
            </a:pPr>
            <a:r>
              <a:rPr lang="ru-RU" sz="1800" dirty="0" smtClean="0"/>
              <a:t>			        ___________________________ Кузнецов И.П.</a:t>
            </a:r>
          </a:p>
          <a:p>
            <a:pPr algn="just">
              <a:buNone/>
            </a:pPr>
            <a:r>
              <a:rPr lang="ru-RU" sz="1800" dirty="0" smtClean="0"/>
              <a:t>	</a:t>
            </a:r>
            <a:endParaRPr lang="ru-RU" sz="1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Письмо – запрос главному врачу медицинской организации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000" dirty="0" smtClean="0"/>
              <a:t>Главному врачу ________________________________________________</a:t>
            </a:r>
          </a:p>
          <a:p>
            <a:pPr indent="0">
              <a:spcBef>
                <a:spcPts val="0"/>
              </a:spcBef>
              <a:buNone/>
            </a:pPr>
            <a:r>
              <a:rPr lang="ru-RU" sz="2000" dirty="0" smtClean="0"/>
              <a:t>			</a:t>
            </a:r>
            <a:r>
              <a:rPr lang="ru-RU" sz="1000" dirty="0" smtClean="0"/>
              <a:t>(Ф.И.О., наименование медицинской организации,  почтовый адрес)</a:t>
            </a:r>
          </a:p>
          <a:p>
            <a:pPr indent="0" algn="just">
              <a:buNone/>
            </a:pPr>
            <a:r>
              <a:rPr lang="ru-RU" sz="2000" dirty="0" smtClean="0"/>
              <a:t>В соответствии с приказом </a:t>
            </a:r>
            <a:r>
              <a:rPr lang="ru-RU" sz="2000" dirty="0" err="1" smtClean="0"/>
              <a:t>Минздравсоцразвития</a:t>
            </a:r>
            <a:r>
              <a:rPr lang="ru-RU" sz="2000" dirty="0" smtClean="0"/>
              <a:t> России от 15.04.2005г. № 275 прошу дать медицинское заключение о характере повреждений  здоровья (профессия, должность, наименование организации, Ф.И.О. пострадавшего), полученных (дата) в результате несчастного случая на производстве, и степени их тяжести, а также о возможном нахождении его в состоянии алкогольного, наркотического или иного токсического опьянения. Ф.И.О. обратился за медицинской помощью  (или поступил на лечение) в Вашу организацию (дата).</a:t>
            </a:r>
          </a:p>
          <a:p>
            <a:pPr indent="0" algn="just">
              <a:buNone/>
            </a:pPr>
            <a:r>
              <a:rPr lang="ru-RU" sz="2000" dirty="0" smtClean="0"/>
              <a:t>Приложение (при необходимости): бланк медицинского заключения формы 315/у на 1 листе.</a:t>
            </a:r>
          </a:p>
          <a:p>
            <a:pPr indent="0" algn="just">
              <a:buNone/>
            </a:pPr>
            <a:r>
              <a:rPr lang="ru-RU" sz="2000" dirty="0" smtClean="0"/>
              <a:t>		Руководитель организации   __________________________</a:t>
            </a:r>
          </a:p>
          <a:p>
            <a:pPr indent="0" algn="just">
              <a:buNone/>
            </a:pPr>
            <a:r>
              <a:rPr lang="ru-RU" sz="2000" dirty="0" smtClean="0"/>
              <a:t>						</a:t>
            </a:r>
            <a:r>
              <a:rPr lang="ru-RU" sz="1100" dirty="0" smtClean="0"/>
              <a:t>(Ф.И.О., подпись)</a:t>
            </a:r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						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Письмо – запрос в бюро судебно – медицинской экспертизы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indent="0" algn="just">
              <a:buNone/>
            </a:pPr>
            <a:r>
              <a:rPr lang="ru-RU" sz="2000" dirty="0" smtClean="0"/>
              <a:t>Начальнику  областного бюро судебно – медицинской экспертизы или судебно – медицинскому эксперту _________________________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2000" dirty="0" smtClean="0"/>
              <a:t>						</a:t>
            </a:r>
            <a:r>
              <a:rPr lang="ru-RU" sz="1000" dirty="0" smtClean="0"/>
              <a:t>(Ф.И.О., почтовый адрес)</a:t>
            </a:r>
          </a:p>
          <a:p>
            <a:pPr indent="0" algn="just">
              <a:buNone/>
            </a:pPr>
            <a:r>
              <a:rPr lang="ru-RU" sz="2000" dirty="0" smtClean="0"/>
              <a:t>Прошу дать выписку из акта судебно – медицинского исследования трупа о характере повреждений, причине смерти  и возможном нахождении в состоянии алкогольного, наркотического или иного токсического опьянения </a:t>
            </a:r>
            <a:r>
              <a:rPr lang="ru-RU" sz="2000" i="1" dirty="0" smtClean="0"/>
              <a:t>каменщика ОАО «</a:t>
            </a:r>
            <a:r>
              <a:rPr lang="ru-RU" sz="2000" i="1" dirty="0" err="1" smtClean="0"/>
              <a:t>Промжилстрой</a:t>
            </a:r>
            <a:r>
              <a:rPr lang="ru-RU" sz="2000" i="1" dirty="0" smtClean="0"/>
              <a:t>» Иванова Петра Сидоровича, 1970 г. рождения, погибшего в результате несчастного случая на производстве «____» __________ 20___ г. при падении с высоты 15 метров в открытый проем лифтовой шахты (или в результате обрушения грунта при разработке вручную траншеи глубиной 2 м с вертикальными стенками без креплений и др.).</a:t>
            </a:r>
          </a:p>
          <a:p>
            <a:pPr indent="0" algn="just">
              <a:buNone/>
            </a:pPr>
            <a:r>
              <a:rPr lang="ru-RU" sz="2000" dirty="0" smtClean="0"/>
              <a:t>Дата поступления трупа Иванова П.С. на судебно – медицинское исследование «___»___________ 20__ г.</a:t>
            </a:r>
          </a:p>
          <a:p>
            <a:pPr indent="0" algn="just">
              <a:buNone/>
            </a:pPr>
            <a:r>
              <a:rPr lang="ru-RU" sz="2000" dirty="0" smtClean="0"/>
              <a:t>Государственный инспектор труда ___________________ Воронов  П.П. </a:t>
            </a:r>
          </a:p>
          <a:p>
            <a:pPr algn="just"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Письмо – запрос в прокуратуру (или РОВД)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sz="2000" dirty="0" smtClean="0">
                <a:solidFill>
                  <a:srgbClr val="C00000"/>
                </a:solidFill>
              </a:rPr>
              <a:t>( при совершении пострадавшим противоправных действий)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algn="just">
              <a:buNone/>
            </a:pPr>
            <a:r>
              <a:rPr lang="ru-RU" sz="2000" dirty="0" smtClean="0"/>
              <a:t>Прокурору ______________________________________________</a:t>
            </a:r>
          </a:p>
          <a:p>
            <a:pPr indent="0" algn="just">
              <a:buNone/>
            </a:pPr>
            <a:r>
              <a:rPr lang="ru-RU" sz="1000" dirty="0" smtClean="0"/>
              <a:t>                                                                       (наименование города, района, звание, Ф.И.О., почтовый адрес)</a:t>
            </a:r>
          </a:p>
          <a:p>
            <a:pPr indent="0" algn="just">
              <a:buNone/>
            </a:pPr>
            <a:r>
              <a:rPr lang="ru-RU" sz="2000" dirty="0" smtClean="0"/>
              <a:t>«___» __________ 20___ г. произошел несчастный случай с </a:t>
            </a:r>
            <a:r>
              <a:rPr lang="ru-RU" sz="2000" i="1" dirty="0" err="1" smtClean="0"/>
              <a:t>электрогазосварщиком</a:t>
            </a:r>
            <a:r>
              <a:rPr lang="ru-RU" sz="2000" i="1" dirty="0" smtClean="0"/>
              <a:t> ООО «Вымпел» Козловым А.А. в результате нанесения ему телесных повреждений при обоюдной драке с плотником Золотовым В.С. в</a:t>
            </a:r>
            <a:r>
              <a:rPr lang="ru-RU" sz="2400" i="1" dirty="0" smtClean="0"/>
              <a:t> </a:t>
            </a:r>
            <a:r>
              <a:rPr lang="ru-RU" sz="2000" i="1" dirty="0" smtClean="0"/>
              <a:t>рабочее время на территории организации (извещение о несчастном случае передано в прокуратуру (или РОВД) «___»___________ 20__- г.).</a:t>
            </a:r>
          </a:p>
          <a:p>
            <a:pPr indent="0" algn="just">
              <a:buNone/>
            </a:pPr>
            <a:r>
              <a:rPr lang="ru-RU" sz="2000" dirty="0" smtClean="0"/>
              <a:t>Для принятия комиссией решения о квалификации данного несчастного случая  прошу Вас  направить в адрес </a:t>
            </a:r>
            <a:r>
              <a:rPr lang="ru-RU" sz="2000" i="1" dirty="0" smtClean="0"/>
              <a:t>ООО «Вымпел» </a:t>
            </a:r>
            <a:r>
              <a:rPr lang="ru-RU" sz="2000" dirty="0" smtClean="0"/>
              <a:t> официальное постановление (решение), квалифицирующее действия пострадавшего Козлова А.А.</a:t>
            </a:r>
          </a:p>
          <a:p>
            <a:pPr indent="0" algn="just">
              <a:buNone/>
            </a:pPr>
            <a:r>
              <a:rPr lang="ru-RU" sz="2000" i="1" dirty="0" smtClean="0"/>
              <a:t>Директор  ООО «Вымпел» ___________________ Ю.С. Крючков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2000" i="1" dirty="0" smtClean="0"/>
              <a:t>					</a:t>
            </a:r>
            <a:r>
              <a:rPr lang="ru-RU" sz="1000" i="1" dirty="0" smtClean="0"/>
              <a:t>(подпись) </a:t>
            </a:r>
            <a:endParaRPr lang="ru-RU" sz="1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Протокол осмотра места несчастного случая, </a:t>
            </a:r>
            <a:r>
              <a:rPr lang="ru-RU" sz="1800" dirty="0" smtClean="0">
                <a:solidFill>
                  <a:srgbClr val="C00000"/>
                </a:solidFill>
              </a:rPr>
              <a:t>происшедшего «___»_____________ 20__ г. с ______________</a:t>
            </a:r>
            <a:endParaRPr lang="ru-RU" sz="1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1800" i="1" dirty="0" smtClean="0"/>
              <a:t>(Практический пример)</a:t>
            </a:r>
          </a:p>
          <a:p>
            <a:pPr algn="ctr">
              <a:buNone/>
            </a:pPr>
            <a:r>
              <a:rPr lang="ru-RU" sz="1800" i="1" u="sng" dirty="0" smtClean="0"/>
              <a:t>Строительный объект «Жилой дом №8 в 102-м микрорайоне г.Волгограда</a:t>
            </a:r>
          </a:p>
          <a:p>
            <a:pPr algn="ctr">
              <a:buNone/>
            </a:pPr>
            <a:r>
              <a:rPr lang="ru-RU" sz="1000" dirty="0" smtClean="0"/>
              <a:t>(место составления протокола)</a:t>
            </a:r>
          </a:p>
          <a:p>
            <a:pPr algn="r">
              <a:buNone/>
            </a:pPr>
            <a:r>
              <a:rPr lang="ru-RU" sz="1800" dirty="0" smtClean="0"/>
              <a:t>«___»____________ 20___ г.</a:t>
            </a:r>
          </a:p>
          <a:p>
            <a:pPr algn="r">
              <a:buNone/>
            </a:pPr>
            <a:r>
              <a:rPr lang="ru-RU" sz="1800" dirty="0" smtClean="0"/>
              <a:t>Осмотр начат в 15 ч 30 мин</a:t>
            </a:r>
          </a:p>
          <a:p>
            <a:pPr algn="r">
              <a:buNone/>
            </a:pPr>
            <a:r>
              <a:rPr lang="ru-RU" sz="1800" dirty="0" smtClean="0"/>
              <a:t>Осмотр окончен в 17 ч 30 мин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1800" dirty="0" smtClean="0"/>
              <a:t>Мною, председателем комиссии по расследованию несчастного случая, образованной  приказом по </a:t>
            </a:r>
            <a:r>
              <a:rPr lang="ru-RU" sz="1800" i="1" dirty="0" smtClean="0"/>
              <a:t>ООО «</a:t>
            </a:r>
            <a:r>
              <a:rPr lang="ru-RU" sz="1800" i="1" dirty="0" err="1" smtClean="0"/>
              <a:t>Жилстрой</a:t>
            </a:r>
            <a:r>
              <a:rPr lang="ru-RU" sz="1800" dirty="0" smtClean="0"/>
              <a:t>» от «___»_______ 20___ г.     № 116, государственным инспектором труда </a:t>
            </a:r>
            <a:r>
              <a:rPr lang="ru-RU" sz="1800" i="1" dirty="0" smtClean="0"/>
              <a:t>Галкиным В.А</a:t>
            </a:r>
            <a:r>
              <a:rPr lang="ru-RU" sz="1800" dirty="0" smtClean="0"/>
              <a:t>., произведен осмотр  места несчастного случая, происшедшего  в </a:t>
            </a:r>
            <a:r>
              <a:rPr lang="ru-RU" sz="1800" i="1" dirty="0" smtClean="0"/>
              <a:t>ООО «</a:t>
            </a:r>
            <a:r>
              <a:rPr lang="ru-RU" sz="1800" i="1" dirty="0" err="1" smtClean="0"/>
              <a:t>Жилстрой</a:t>
            </a:r>
            <a:r>
              <a:rPr lang="ru-RU" sz="1800" i="1" dirty="0" smtClean="0"/>
              <a:t>» на строительном объекте  «Жилой дом № 8 в 102 –м микрорайоне г. Волгограда «___»__________ 20___ г. с каменщиком  Ивановым П.С.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1800" dirty="0" smtClean="0"/>
              <a:t>Осмотр проводился в присутствии членов комиссии: представителя  администрации __________ района г.Волгограда Петрова П.П., консультанта РО ФСС РФ Кузнецова И.П., инженера по охране труда ООО «</a:t>
            </a:r>
            <a:r>
              <a:rPr lang="ru-RU" sz="1800" dirty="0" err="1" smtClean="0"/>
              <a:t>Жилстрой</a:t>
            </a:r>
            <a:r>
              <a:rPr lang="ru-RU" sz="1800" dirty="0" smtClean="0"/>
              <a:t>» Васечкина Д.В. и доверенного лица пострадавшего - Дроздова И.В.</a:t>
            </a:r>
          </a:p>
          <a:p>
            <a:pPr indent="0" algn="just">
              <a:spcBef>
                <a:spcPts val="0"/>
              </a:spcBef>
              <a:buNone/>
            </a:pPr>
            <a:endParaRPr lang="ru-RU" sz="1800" dirty="0" smtClean="0"/>
          </a:p>
          <a:p>
            <a:pPr indent="0" algn="just">
              <a:spcBef>
                <a:spcPts val="0"/>
              </a:spcBef>
              <a:buNone/>
            </a:pPr>
            <a:endParaRPr lang="ru-RU" sz="1800" dirty="0" smtClean="0"/>
          </a:p>
          <a:p>
            <a:pPr algn="ctr">
              <a:buNone/>
            </a:pPr>
            <a:endParaRPr lang="ru-RU" sz="18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37880"/>
          </a:xfrm>
        </p:spPr>
        <p:txBody>
          <a:bodyPr>
            <a:normAutofit/>
          </a:bodyPr>
          <a:lstStyle/>
          <a:p>
            <a:pPr indent="0" algn="just">
              <a:spcBef>
                <a:spcPts val="0"/>
              </a:spcBef>
              <a:buNone/>
            </a:pPr>
            <a:r>
              <a:rPr lang="ru-RU" sz="1800" dirty="0" smtClean="0"/>
              <a:t>В ходе осмотра установлено:</a:t>
            </a:r>
          </a:p>
          <a:p>
            <a:pPr marL="891540" indent="-342900" algn="just">
              <a:spcBef>
                <a:spcPts val="0"/>
              </a:spcBef>
              <a:buAutoNum type="arabicPeriod"/>
            </a:pPr>
            <a:r>
              <a:rPr lang="ru-RU" sz="1800" dirty="0" smtClean="0"/>
              <a:t>Обстановка и состояние места происшествия несчастного случая на момент осмотра  </a:t>
            </a:r>
            <a:r>
              <a:rPr lang="ru-RU" sz="1800" i="1" u="sng" dirty="0" smtClean="0"/>
              <a:t>не изменились </a:t>
            </a:r>
          </a:p>
          <a:p>
            <a:pPr marL="891540" indent="-342900" algn="just">
              <a:spcBef>
                <a:spcPts val="0"/>
              </a:spcBef>
              <a:buAutoNum type="arabicPeriod"/>
            </a:pPr>
            <a:r>
              <a:rPr lang="ru-RU" sz="1800" dirty="0" smtClean="0"/>
              <a:t>Описание рабочего места, где произошел несчастный  случай:</a:t>
            </a:r>
          </a:p>
          <a:p>
            <a:pPr marL="891540" indent="-342900" algn="just">
              <a:spcBef>
                <a:spcPts val="0"/>
              </a:spcBef>
              <a:buNone/>
            </a:pPr>
            <a:r>
              <a:rPr lang="ru-RU" sz="1800" dirty="0" smtClean="0"/>
              <a:t>	</a:t>
            </a:r>
            <a:r>
              <a:rPr lang="ru-RU" sz="1800" i="1" dirty="0" smtClean="0"/>
              <a:t>Работы на кирпичной кладке стены пятого этажа строящегося жилого дома на отметке +15,0 м велись с инвентарных подмостей  размером _________, установленных на междуэтажное перекрытие из железобетонных </a:t>
            </a:r>
            <a:r>
              <a:rPr lang="ru-RU" sz="1800" i="1" dirty="0" err="1" smtClean="0"/>
              <a:t>плит.________________________________</a:t>
            </a:r>
            <a:endParaRPr lang="ru-RU" sz="1800" i="1" dirty="0" smtClean="0"/>
          </a:p>
          <a:p>
            <a:pPr marL="891540" indent="-342900" algn="just">
              <a:spcBef>
                <a:spcPts val="0"/>
              </a:spcBef>
              <a:buAutoNum type="arabicPeriod" startAt="3"/>
            </a:pPr>
            <a:r>
              <a:rPr lang="ru-RU" sz="1800" dirty="0" smtClean="0"/>
              <a:t>Описание части оборудования (постройки, сооружения), материала, инструмента, приспособления и других предметов, которыми была нанесена травма:</a:t>
            </a:r>
          </a:p>
          <a:p>
            <a:pPr marL="891540" indent="-342900" algn="just">
              <a:spcBef>
                <a:spcPts val="0"/>
              </a:spcBef>
              <a:buNone/>
            </a:pPr>
            <a:r>
              <a:rPr lang="ru-RU" sz="1800" dirty="0" smtClean="0"/>
              <a:t>	</a:t>
            </a:r>
            <a:r>
              <a:rPr lang="ru-RU" sz="1800" i="1" dirty="0" smtClean="0"/>
              <a:t>Несчастный случай произошел в результате падения на землю с высоты 15,0 м. Грунт в месте падения  - насыпной, </a:t>
            </a:r>
            <a:r>
              <a:rPr lang="ru-RU" sz="1800" i="1" dirty="0" err="1" smtClean="0"/>
              <a:t>неутрамбованный</a:t>
            </a:r>
            <a:r>
              <a:rPr lang="ru-RU" sz="1800" i="1" dirty="0" smtClean="0"/>
              <a:t>, покрытый осколками битого кирпича.</a:t>
            </a:r>
          </a:p>
          <a:p>
            <a:pPr marL="891540" indent="-342900" algn="just">
              <a:spcBef>
                <a:spcPts val="0"/>
              </a:spcBef>
              <a:buAutoNum type="arabicPeriod" startAt="4"/>
            </a:pPr>
            <a:r>
              <a:rPr lang="ru-RU" sz="1800" dirty="0" smtClean="0"/>
              <a:t>Наличие и состояние защитных ограждений и других средств безопасности:</a:t>
            </a:r>
          </a:p>
          <a:p>
            <a:pPr marL="891540" indent="-342900" algn="just">
              <a:spcBef>
                <a:spcPts val="0"/>
              </a:spcBef>
              <a:buNone/>
            </a:pPr>
            <a:r>
              <a:rPr lang="ru-RU" sz="1800" dirty="0" smtClean="0"/>
              <a:t>	</a:t>
            </a:r>
            <a:r>
              <a:rPr lang="ru-RU" sz="1800" i="1" dirty="0" smtClean="0"/>
              <a:t>Перильное и бортовое ограждение инвентарных подмостей отсутствует.  Средства коллективной защиты (ограждающие или улавливающие устройства) или предохранительные пояса со страховочным канатом  не применялись.  </a:t>
            </a:r>
            <a:endParaRPr lang="ru-RU" sz="1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66442"/>
          </a:xfrm>
        </p:spPr>
        <p:txBody>
          <a:bodyPr>
            <a:normAutofit/>
          </a:bodyPr>
          <a:lstStyle/>
          <a:p>
            <a:pPr indent="0" algn="just">
              <a:spcBef>
                <a:spcPts val="0"/>
              </a:spcBef>
              <a:buNone/>
            </a:pPr>
            <a:r>
              <a:rPr lang="ru-RU" sz="1200" dirty="0" smtClean="0"/>
              <a:t>5</a:t>
            </a:r>
            <a:r>
              <a:rPr lang="ru-RU" sz="1400" dirty="0" smtClean="0"/>
              <a:t>.</a:t>
            </a:r>
            <a:r>
              <a:rPr lang="ru-RU" sz="1800" dirty="0" smtClean="0"/>
              <a:t> Наличие и состояние средств индивидуальной защиты, которыми пользовался пострадавший: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1800" i="1" dirty="0" smtClean="0"/>
              <a:t>Сертифицированный костюм хлопчатобумажный, </a:t>
            </a:r>
            <a:r>
              <a:rPr lang="ru-RU" sz="1800" i="1" dirty="0" err="1" smtClean="0"/>
              <a:t>спецобувь</a:t>
            </a:r>
            <a:r>
              <a:rPr lang="ru-RU" sz="1800" i="1" dirty="0" smtClean="0"/>
              <a:t> (рабочие ботинки), соответствующие нормативным требованиям, и защитная каска.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1800" i="1" dirty="0" smtClean="0"/>
              <a:t>Предохранительный пояс, выданный пострадавшему (под роспись), при производстве работ не применялся.</a:t>
            </a:r>
          </a:p>
          <a:p>
            <a:pPr marL="891540" indent="-342900" algn="just">
              <a:spcBef>
                <a:spcPts val="0"/>
              </a:spcBef>
              <a:buAutoNum type="arabicPeriod" startAt="6"/>
            </a:pPr>
            <a:r>
              <a:rPr lang="ru-RU" sz="1800" dirty="0" smtClean="0"/>
              <a:t>Наличие </a:t>
            </a:r>
            <a:r>
              <a:rPr lang="ru-RU" sz="1800" dirty="0" err="1" smtClean="0"/>
              <a:t>общеобменной</a:t>
            </a:r>
            <a:r>
              <a:rPr lang="ru-RU" sz="1800" dirty="0" smtClean="0"/>
              <a:t> и местной вентиляции и ее состояние:</a:t>
            </a:r>
          </a:p>
          <a:p>
            <a:pPr marL="891540" indent="-342900" algn="just">
              <a:spcBef>
                <a:spcPts val="0"/>
              </a:spcBef>
              <a:buNone/>
            </a:pPr>
            <a:r>
              <a:rPr lang="ru-RU" sz="1800" i="1" dirty="0" smtClean="0"/>
              <a:t>Работы проводились на открытом воздухе.</a:t>
            </a:r>
          </a:p>
          <a:p>
            <a:pPr marL="891540" indent="-342900" algn="just">
              <a:spcBef>
                <a:spcPts val="0"/>
              </a:spcBef>
              <a:buAutoNum type="arabicPeriod" startAt="7"/>
            </a:pPr>
            <a:r>
              <a:rPr lang="ru-RU" sz="1800" dirty="0" smtClean="0"/>
              <a:t>Состояние освещенности и температуры:</a:t>
            </a:r>
          </a:p>
          <a:p>
            <a:pPr marL="540000" indent="0" algn="just">
              <a:spcBef>
                <a:spcPts val="0"/>
              </a:spcBef>
              <a:buNone/>
            </a:pPr>
            <a:r>
              <a:rPr lang="ru-RU" sz="1800" i="1" dirty="0" smtClean="0"/>
              <a:t>Работы проводились на открытом воздухе в дневное время при положительной температуре (+ 15 градусов С).</a:t>
            </a:r>
          </a:p>
          <a:p>
            <a:pPr marL="540000" indent="0" algn="just">
              <a:spcBef>
                <a:spcPts val="0"/>
              </a:spcBef>
              <a:buNone/>
            </a:pPr>
            <a:r>
              <a:rPr lang="ru-RU" sz="1200" dirty="0" smtClean="0"/>
              <a:t>8</a:t>
            </a:r>
            <a:r>
              <a:rPr lang="ru-RU" sz="1800" dirty="0" smtClean="0"/>
              <a:t>.  В этот пункт протокола заносятся сведения, которые не вошли в предыдущие пункты, но необходимость изложения которых диктуются обстоятельствами происшествия.</a:t>
            </a:r>
          </a:p>
          <a:p>
            <a:pPr marL="540000" indent="0" algn="just">
              <a:spcBef>
                <a:spcPts val="0"/>
              </a:spcBef>
              <a:buNone/>
            </a:pPr>
            <a:r>
              <a:rPr lang="ru-RU" sz="1800" i="1" dirty="0" smtClean="0"/>
              <a:t>Необходимость в дополнительных сведениях отсутствует</a:t>
            </a:r>
            <a:r>
              <a:rPr lang="ru-RU" sz="1800" dirty="0" smtClean="0"/>
              <a:t>.</a:t>
            </a:r>
          </a:p>
          <a:p>
            <a:pPr marL="540000" indent="0" algn="just">
              <a:spcBef>
                <a:spcPts val="0"/>
              </a:spcBef>
              <a:buNone/>
            </a:pPr>
            <a:r>
              <a:rPr lang="ru-RU" sz="1800" dirty="0" smtClean="0"/>
              <a:t>В ходе  осмотра проводилась фотосъемка.</a:t>
            </a:r>
          </a:p>
          <a:p>
            <a:pPr marL="540000" indent="0" algn="just">
              <a:spcBef>
                <a:spcPts val="0"/>
              </a:spcBef>
              <a:buNone/>
            </a:pPr>
            <a:r>
              <a:rPr lang="ru-RU" sz="1800" dirty="0" smtClean="0"/>
              <a:t>С места происшествия какие – либо предметы не изымались. К протоколу осмотра прилагается схема места происшествия на двух листах и фотографии – 4 вида.</a:t>
            </a:r>
          </a:p>
          <a:p>
            <a:pPr marL="891540" indent="-342900" algn="just">
              <a:spcBef>
                <a:spcPts val="0"/>
              </a:spcBef>
              <a:buAutoNum type="arabicPeriod" startAt="6"/>
            </a:pPr>
            <a:endParaRPr lang="ru-RU" sz="1800" dirty="0" smtClean="0"/>
          </a:p>
          <a:p>
            <a:pPr marL="891540" indent="-342900" algn="just">
              <a:spcBef>
                <a:spcPts val="0"/>
              </a:spcBef>
              <a:buAutoNum type="arabicPeriod" startAt="6"/>
            </a:pPr>
            <a:endParaRPr lang="ru-RU" sz="1800" dirty="0" smtClean="0"/>
          </a:p>
          <a:p>
            <a:pPr indent="0" algn="just">
              <a:spcBef>
                <a:spcPts val="0"/>
              </a:spcBef>
              <a:buNone/>
            </a:pPr>
            <a:endParaRPr lang="ru-RU" sz="1800" dirty="0" smtClean="0"/>
          </a:p>
          <a:p>
            <a:pPr indent="0" algn="just">
              <a:spcBef>
                <a:spcPts val="0"/>
              </a:spcBef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37880"/>
          </a:xfrm>
        </p:spPr>
        <p:txBody>
          <a:bodyPr>
            <a:normAutofit/>
          </a:bodyPr>
          <a:lstStyle/>
          <a:p>
            <a:pPr indent="0" algn="just">
              <a:buNone/>
            </a:pPr>
            <a:r>
              <a:rPr lang="ru-RU" sz="1800" dirty="0" smtClean="0"/>
              <a:t>Перед началом, в ходе либо по окончании осмотра от участвующих в осмотре лиц – членов комиссии: _____________________________________</a:t>
            </a:r>
          </a:p>
          <a:p>
            <a:pPr indent="0" algn="just">
              <a:buNone/>
            </a:pPr>
            <a:r>
              <a:rPr lang="ru-RU" sz="1800" dirty="0" smtClean="0"/>
              <a:t>_________________________________________________________________</a:t>
            </a:r>
          </a:p>
          <a:p>
            <a:pPr indent="0" algn="just">
              <a:buNone/>
            </a:pPr>
            <a:r>
              <a:rPr lang="ru-RU" sz="1800" dirty="0" smtClean="0"/>
              <a:t>заявления не поступали.</a:t>
            </a:r>
          </a:p>
          <a:p>
            <a:pPr indent="0" algn="just">
              <a:buNone/>
            </a:pPr>
            <a:r>
              <a:rPr lang="ru-RU" sz="1800" dirty="0" smtClean="0"/>
              <a:t>_______________________________ В.А. Галкин</a:t>
            </a:r>
          </a:p>
          <a:p>
            <a:pPr indent="0" algn="just">
              <a:buNone/>
            </a:pPr>
            <a:r>
              <a:rPr lang="ru-RU" sz="1000" dirty="0" smtClean="0"/>
              <a:t>                    (подпись, Ф.И.О. лица, проводившего осмотр </a:t>
            </a:r>
          </a:p>
          <a:p>
            <a:pPr indent="0" algn="just">
              <a:buNone/>
            </a:pPr>
            <a:r>
              <a:rPr lang="ru-RU" sz="1000" dirty="0" smtClean="0"/>
              <a:t>		места происшествия) </a:t>
            </a:r>
          </a:p>
          <a:p>
            <a:pPr indent="0" algn="just">
              <a:buNone/>
            </a:pPr>
            <a:r>
              <a:rPr lang="ru-RU" sz="1800" dirty="0" smtClean="0"/>
              <a:t>_______________________________ П.П. Петров</a:t>
            </a:r>
          </a:p>
          <a:p>
            <a:pPr indent="0" algn="just">
              <a:buNone/>
            </a:pPr>
            <a:r>
              <a:rPr lang="ru-RU" sz="1800" dirty="0" smtClean="0"/>
              <a:t>_______________________________ И.П. Кузнецов </a:t>
            </a:r>
          </a:p>
          <a:p>
            <a:pPr indent="0" algn="just">
              <a:buNone/>
            </a:pPr>
            <a:r>
              <a:rPr lang="ru-RU" sz="1800" dirty="0" smtClean="0"/>
              <a:t>_______________________________ Д.В. Васечкин </a:t>
            </a:r>
          </a:p>
          <a:p>
            <a:pPr indent="0" algn="just">
              <a:buNone/>
            </a:pPr>
            <a:r>
              <a:rPr lang="ru-RU" sz="1800" dirty="0" smtClean="0"/>
              <a:t>_______________________________ И.В. Дроздов</a:t>
            </a:r>
          </a:p>
          <a:p>
            <a:pPr indent="0" algn="just">
              <a:buNone/>
            </a:pPr>
            <a:r>
              <a:rPr lang="ru-RU" sz="1000" dirty="0" smtClean="0"/>
              <a:t>	(подписи, Ф.И.О. лиц, участвующих в осмотре </a:t>
            </a:r>
          </a:p>
          <a:p>
            <a:pPr indent="0" algn="just">
              <a:buNone/>
            </a:pPr>
            <a:r>
              <a:rPr lang="ru-RU" sz="1000" dirty="0" smtClean="0"/>
              <a:t>		места происшествия)</a:t>
            </a:r>
          </a:p>
          <a:p>
            <a:pPr indent="0" algn="just">
              <a:buNone/>
            </a:pPr>
            <a:r>
              <a:rPr lang="ru-RU" sz="1800" dirty="0" smtClean="0"/>
              <a:t>С протоколом ознакомлены:</a:t>
            </a:r>
          </a:p>
          <a:p>
            <a:pPr indent="0" algn="just">
              <a:buNone/>
            </a:pPr>
            <a:r>
              <a:rPr lang="ru-RU" sz="1800" dirty="0" smtClean="0"/>
              <a:t>_______________________________ П.П. Петров</a:t>
            </a:r>
          </a:p>
          <a:p>
            <a:pPr indent="0" algn="just">
              <a:buNone/>
            </a:pPr>
            <a:r>
              <a:rPr lang="ru-RU" sz="1800" dirty="0" smtClean="0"/>
              <a:t>_______________________________ И.П. Кузнецов </a:t>
            </a:r>
          </a:p>
          <a:p>
            <a:pPr indent="0" algn="just">
              <a:buNone/>
            </a:pPr>
            <a:r>
              <a:rPr lang="ru-RU" sz="1800" dirty="0" smtClean="0"/>
              <a:t>_______________________________ Д.В. Васечкин </a:t>
            </a:r>
          </a:p>
          <a:p>
            <a:pPr indent="0" algn="just">
              <a:buNone/>
            </a:pPr>
            <a:r>
              <a:rPr lang="ru-RU" sz="1800" dirty="0" smtClean="0"/>
              <a:t>_______________________________ И.В. Дроздов</a:t>
            </a:r>
          </a:p>
          <a:p>
            <a:pPr indent="0" algn="just">
              <a:buNone/>
            </a:pPr>
            <a:r>
              <a:rPr lang="ru-RU" sz="1000" dirty="0" smtClean="0"/>
              <a:t>	(подписи, Ф.И.О. лиц, участвующих в осмотре </a:t>
            </a:r>
          </a:p>
          <a:p>
            <a:pPr indent="0" algn="just">
              <a:buNone/>
            </a:pPr>
            <a:r>
              <a:rPr lang="ru-RU" sz="1000" dirty="0" smtClean="0"/>
              <a:t>		места происшествия)</a:t>
            </a:r>
          </a:p>
          <a:p>
            <a:pPr indent="0" algn="just">
              <a:buNone/>
            </a:pPr>
            <a:endParaRPr lang="ru-RU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37880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ru-RU" sz="1800" dirty="0" smtClean="0"/>
              <a:t>Протокол прочитан </a:t>
            </a:r>
            <a:r>
              <a:rPr lang="ru-RU" sz="1800" dirty="0" err="1" smtClean="0"/>
              <a:t>вслух:_____________________</a:t>
            </a:r>
            <a:r>
              <a:rPr lang="ru-RU" sz="1800" dirty="0" smtClean="0"/>
              <a:t> Галкин В.А.</a:t>
            </a:r>
          </a:p>
          <a:p>
            <a:pPr indent="0" algn="just">
              <a:buNone/>
            </a:pPr>
            <a:r>
              <a:rPr lang="ru-RU" sz="1000" dirty="0" smtClean="0"/>
              <a:t>			(подписи, Ф.И.О. лиц, участвующих в осмотре </a:t>
            </a:r>
          </a:p>
          <a:p>
            <a:pPr indent="0" algn="just">
              <a:buNone/>
            </a:pPr>
            <a:r>
              <a:rPr lang="ru-RU" sz="1000" dirty="0" smtClean="0"/>
              <a:t>				места происшествия)</a:t>
            </a:r>
          </a:p>
          <a:p>
            <a:pPr indent="0">
              <a:buNone/>
            </a:pPr>
            <a:endParaRPr lang="ru-RU" sz="1800" dirty="0" smtClean="0"/>
          </a:p>
          <a:p>
            <a:pPr indent="0">
              <a:buNone/>
            </a:pPr>
            <a:r>
              <a:rPr lang="ru-RU" sz="1800" dirty="0" smtClean="0"/>
              <a:t>Замечания к протоколу:         </a:t>
            </a:r>
            <a:r>
              <a:rPr lang="ru-RU" sz="1800" i="1" u="sng" dirty="0" smtClean="0"/>
              <a:t>не поступали</a:t>
            </a:r>
          </a:p>
          <a:p>
            <a:pPr indent="0">
              <a:buNone/>
            </a:pPr>
            <a:r>
              <a:rPr lang="ru-RU" sz="1800" dirty="0" smtClean="0"/>
              <a:t>Протокол составил</a:t>
            </a:r>
          </a:p>
          <a:p>
            <a:pPr indent="0">
              <a:buNone/>
            </a:pPr>
            <a:r>
              <a:rPr lang="ru-RU" sz="1800" i="1" u="sng" dirty="0" smtClean="0"/>
              <a:t>Государственный инспектор труда, председатель комиссии Галкин В.А.</a:t>
            </a:r>
          </a:p>
          <a:p>
            <a:pPr indent="0" algn="ctr">
              <a:spcBef>
                <a:spcPts val="0"/>
              </a:spcBef>
              <a:buNone/>
            </a:pPr>
            <a:r>
              <a:rPr lang="ru-RU" sz="1000" dirty="0" smtClean="0"/>
              <a:t>(подпись, дата)</a:t>
            </a:r>
            <a:r>
              <a:rPr lang="ru-RU" sz="1800" i="1" u="sng" dirty="0" smtClean="0"/>
              <a:t> </a:t>
            </a:r>
            <a:endParaRPr lang="ru-RU" sz="1800" i="1" u="sng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СОБЫТИЯ, ПОДЛЕЖАЩИЕ РАССЛЕДОВАНИЮ  </a:t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dirty="0" smtClean="0">
                <a:solidFill>
                  <a:srgbClr val="C00000"/>
                </a:solidFill>
              </a:rPr>
              <a:t>КАК НЕСЧАСТНЫЕ СЛУЧАИ НА ПРОИЗВОДСТВЕ </a:t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dirty="0" smtClean="0">
                <a:solidFill>
                  <a:srgbClr val="C00000"/>
                </a:solidFill>
              </a:rPr>
              <a:t>(</a:t>
            </a:r>
            <a:r>
              <a:rPr lang="ru-RU" sz="2400" i="1" dirty="0" smtClean="0">
                <a:solidFill>
                  <a:srgbClr val="C00000"/>
                </a:solidFill>
              </a:rPr>
              <a:t>ч. 3 и 4 ст.227 ТК РФ)</a:t>
            </a:r>
            <a:endParaRPr lang="ru-RU" sz="2400" i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48" y="1500174"/>
          <a:ext cx="7929618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Выгнутая влево стрелка 14"/>
          <p:cNvSpPr/>
          <p:nvPr/>
        </p:nvSpPr>
        <p:spPr>
          <a:xfrm>
            <a:off x="500034" y="1785926"/>
            <a:ext cx="500066" cy="1428760"/>
          </a:xfrm>
          <a:prstGeom prst="curvedRightArrow">
            <a:avLst>
              <a:gd name="adj1" fmla="val 25000"/>
              <a:gd name="adj2" fmla="val 50000"/>
              <a:gd name="adj3" fmla="val 288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Выгнутая влево стрелка 19"/>
          <p:cNvSpPr/>
          <p:nvPr/>
        </p:nvSpPr>
        <p:spPr>
          <a:xfrm>
            <a:off x="500034" y="3929066"/>
            <a:ext cx="500066" cy="1428760"/>
          </a:xfrm>
          <a:prstGeom prst="curvedRightArrow">
            <a:avLst>
              <a:gd name="adj1" fmla="val 25000"/>
              <a:gd name="adj2" fmla="val 50000"/>
              <a:gd name="adj3" fmla="val 288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АКТ осмотра машины, механизма, оборудования, защитных и блокировочных устройств после несчастного случая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algn="ctr">
              <a:buNone/>
            </a:pPr>
            <a:r>
              <a:rPr lang="ru-RU" sz="2000" dirty="0" smtClean="0"/>
              <a:t>происшедшего «__»______20__г. </a:t>
            </a:r>
            <a:r>
              <a:rPr lang="ru-RU" sz="2000" dirty="0" err="1" smtClean="0"/>
              <a:t>___ч</a:t>
            </a:r>
            <a:r>
              <a:rPr lang="ru-RU" sz="2000" dirty="0" smtClean="0"/>
              <a:t> </a:t>
            </a:r>
            <a:r>
              <a:rPr lang="ru-RU" sz="2000" dirty="0" err="1" smtClean="0"/>
              <a:t>___мин</a:t>
            </a:r>
            <a:endParaRPr lang="ru-RU" sz="2000" dirty="0" smtClean="0"/>
          </a:p>
          <a:p>
            <a:pPr indent="0" algn="ctr">
              <a:buNone/>
            </a:pPr>
            <a:r>
              <a:rPr lang="ru-RU" sz="2000" dirty="0" smtClean="0"/>
              <a:t>с </a:t>
            </a:r>
            <a:r>
              <a:rPr lang="ru-RU" sz="2000" dirty="0" err="1" smtClean="0"/>
              <a:t>Каменковым</a:t>
            </a:r>
            <a:r>
              <a:rPr lang="ru-RU" sz="2000" dirty="0" smtClean="0"/>
              <a:t> В.М. (профессия, организация)</a:t>
            </a:r>
          </a:p>
          <a:p>
            <a:pPr indent="0" algn="just">
              <a:buNone/>
            </a:pPr>
            <a:r>
              <a:rPr lang="ru-RU" sz="2000" dirty="0" smtClean="0"/>
              <a:t>	Комиссия в составе (Ф.И.О., должность председателя, членов комиссии и других лиц, принимающих участие в осмотре) в период (дата, время) произведен осмотр машины, механизма, оборудования, приспособления, защитных и блокировочных устройств после несчастного случая и установлено следующее:</a:t>
            </a:r>
          </a:p>
          <a:p>
            <a:pPr marL="1005840" indent="-457200" algn="just">
              <a:buAutoNum type="arabicPeriod"/>
            </a:pPr>
            <a:r>
              <a:rPr lang="ru-RU" sz="2000" dirty="0" smtClean="0"/>
              <a:t>Место нахождения осматриваемого объекта: ________________</a:t>
            </a:r>
          </a:p>
          <a:p>
            <a:pPr marL="1005840" indent="-457200" algn="just">
              <a:buAutoNum type="arabicPeriod"/>
            </a:pPr>
            <a:r>
              <a:rPr lang="ru-RU" sz="2000" dirty="0" smtClean="0"/>
              <a:t>Владелец машины, механизма, оборудования: _______________</a:t>
            </a:r>
          </a:p>
          <a:p>
            <a:pPr marL="1005840" indent="-457200" algn="just">
              <a:buAutoNum type="arabicPeriod"/>
            </a:pPr>
            <a:r>
              <a:rPr lang="ru-RU" sz="2000" dirty="0" smtClean="0"/>
              <a:t>Наименование, тип, марка, год выпуска, завод-изготовитель и краткая техническая характеристика: _______________________</a:t>
            </a:r>
          </a:p>
          <a:p>
            <a:pPr marL="1005840" indent="-457200" algn="just">
              <a:buAutoNum type="arabicPeriod"/>
            </a:pPr>
            <a:r>
              <a:rPr lang="ru-RU" sz="2000" dirty="0" smtClean="0"/>
              <a:t>Срок эксплуатации (по нормам амортизационных отчислений), балансовая стоимость ____________________________________</a:t>
            </a:r>
          </a:p>
          <a:p>
            <a:pPr marL="1005840" indent="-457200" algn="just">
              <a:buAutoNum type="arabicPeriod"/>
            </a:pPr>
            <a:endParaRPr lang="ru-RU" sz="2000" dirty="0" smtClean="0"/>
          </a:p>
          <a:p>
            <a:pPr marL="1005840" indent="-457200" algn="just">
              <a:buAutoNum type="arabicPeriod"/>
            </a:pPr>
            <a:endParaRPr lang="ru-RU" sz="2000" dirty="0" smtClean="0"/>
          </a:p>
          <a:p>
            <a:pPr marL="1005840" indent="-457200" algn="just">
              <a:buAutoNum type="arabicPeriod"/>
            </a:pPr>
            <a:endParaRPr lang="ru-RU" sz="2000" dirty="0" smtClean="0"/>
          </a:p>
          <a:p>
            <a:pPr marL="1005840" indent="-457200" algn="just">
              <a:buAutoNum type="arabicPeriod"/>
            </a:pPr>
            <a:endParaRPr lang="ru-RU" sz="2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595004"/>
          </a:xfrm>
        </p:spPr>
        <p:txBody>
          <a:bodyPr>
            <a:normAutofit lnSpcReduction="10000"/>
          </a:bodyPr>
          <a:lstStyle/>
          <a:p>
            <a:pPr indent="0" algn="just">
              <a:buNone/>
            </a:pPr>
            <a:r>
              <a:rPr lang="ru-RU" sz="2000" dirty="0" smtClean="0"/>
              <a:t>При истечении сроков эксплуатации – дата комиссионного обследования на предмет дальнейшей эксплуатации, состав комиссии и ее выводы.</a:t>
            </a:r>
          </a:p>
          <a:p>
            <a:pPr indent="0" algn="just">
              <a:buNone/>
            </a:pPr>
            <a:r>
              <a:rPr lang="ru-RU" sz="1200" dirty="0" smtClean="0"/>
              <a:t>6</a:t>
            </a:r>
            <a:r>
              <a:rPr lang="ru-RU" sz="2000" dirty="0" smtClean="0"/>
              <a:t>.  Ф.И.О. водителя, машиниста или лица, за которым закреплена 	машина, механизм, оборудование. Каким образом это 	оформлено.</a:t>
            </a:r>
          </a:p>
          <a:p>
            <a:pPr lvl="1" indent="0" algn="just">
              <a:buNone/>
            </a:pPr>
            <a:r>
              <a:rPr lang="ru-RU" sz="2000" dirty="0" smtClean="0"/>
              <a:t>Наличие удостоверения на право работы на машине, механизме, оборудовании. Когда и кем выдано. Наличие у машиниста </a:t>
            </a:r>
            <a:r>
              <a:rPr lang="en-US" sz="2000" dirty="0" smtClean="0"/>
              <a:t>II </a:t>
            </a:r>
            <a:r>
              <a:rPr lang="ru-RU" sz="2000" dirty="0" smtClean="0"/>
              <a:t>группы по </a:t>
            </a:r>
            <a:r>
              <a:rPr lang="ru-RU" sz="2000" dirty="0" err="1" smtClean="0"/>
              <a:t>электробезопасности</a:t>
            </a:r>
            <a:r>
              <a:rPr lang="ru-RU" sz="2000" dirty="0" smtClean="0"/>
              <a:t> (при необходимости).</a:t>
            </a:r>
          </a:p>
          <a:p>
            <a:pPr indent="0" algn="just">
              <a:buNone/>
            </a:pPr>
            <a:r>
              <a:rPr lang="ru-RU" sz="1200" dirty="0" smtClean="0"/>
              <a:t>7</a:t>
            </a:r>
            <a:r>
              <a:rPr lang="ru-RU" sz="2000" dirty="0" smtClean="0"/>
              <a:t>. Наличие инструкции по охране труда при работе на машине, 	механизме, оборудовании.</a:t>
            </a:r>
          </a:p>
          <a:p>
            <a:pPr indent="0" algn="just">
              <a:buNone/>
            </a:pPr>
            <a:r>
              <a:rPr lang="ru-RU" sz="1200" dirty="0" smtClean="0"/>
              <a:t>8</a:t>
            </a:r>
            <a:r>
              <a:rPr lang="ru-RU" sz="2000" dirty="0" smtClean="0"/>
              <a:t>. Дата проведения последнего технического обслуживания, 	освидетельствования, осмотра. Кто его проводил.</a:t>
            </a:r>
          </a:p>
          <a:p>
            <a:pPr indent="0" algn="just">
              <a:buNone/>
            </a:pPr>
            <a:r>
              <a:rPr lang="ru-RU" sz="1200" dirty="0" smtClean="0"/>
              <a:t>9. </a:t>
            </a:r>
            <a:r>
              <a:rPr lang="ru-RU" sz="2000" dirty="0" smtClean="0"/>
              <a:t>Кто проверял техническое состояние транспортного средства 	перед выпуском его на линию (Ф.И.О., должность).</a:t>
            </a:r>
          </a:p>
          <a:p>
            <a:pPr indent="0" algn="just">
              <a:buNone/>
            </a:pPr>
            <a:r>
              <a:rPr lang="ru-RU" sz="1200" dirty="0" smtClean="0"/>
              <a:t>10</a:t>
            </a:r>
            <a:r>
              <a:rPr lang="ru-RU" sz="2000" dirty="0" smtClean="0"/>
              <a:t>. Техническое состояние основных узлов и агрегатов, которые 	могли послужить причиной несчастного случая.</a:t>
            </a:r>
          </a:p>
          <a:p>
            <a:pPr indent="0" algn="just">
              <a:buNone/>
            </a:pPr>
            <a:endParaRPr lang="ru-RU" sz="2000" dirty="0" smtClean="0"/>
          </a:p>
          <a:p>
            <a:pPr indent="0" algn="just">
              <a:buNone/>
            </a:pPr>
            <a:endParaRPr lang="ru-RU" sz="2000" dirty="0" smtClean="0"/>
          </a:p>
          <a:p>
            <a:pPr indent="0" algn="just">
              <a:buNone/>
            </a:pPr>
            <a:endParaRPr lang="ru-RU" sz="2000" dirty="0" smtClean="0"/>
          </a:p>
          <a:p>
            <a:pPr indent="0" algn="just"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37880"/>
          </a:xfrm>
        </p:spPr>
        <p:txBody>
          <a:bodyPr>
            <a:normAutofit/>
          </a:bodyPr>
          <a:lstStyle/>
          <a:p>
            <a:pPr indent="0" algn="just">
              <a:buNone/>
            </a:pPr>
            <a:r>
              <a:rPr lang="ru-RU" sz="1200" dirty="0" smtClean="0"/>
              <a:t>11</a:t>
            </a:r>
            <a:r>
              <a:rPr lang="ru-RU" sz="2000" dirty="0" smtClean="0"/>
              <a:t>. Наличие и состояние защитных ограждений, блокировок, 	сигнализации и других защитных устройств, обеспечивающих 	безопасность работ.</a:t>
            </a:r>
          </a:p>
          <a:p>
            <a:pPr indent="0" algn="just">
              <a:buNone/>
            </a:pPr>
            <a:endParaRPr lang="ru-RU" sz="2000" dirty="0" smtClean="0"/>
          </a:p>
          <a:p>
            <a:pPr indent="0" algn="just">
              <a:buNone/>
            </a:pPr>
            <a:r>
              <a:rPr lang="ru-RU" sz="2000" dirty="0" smtClean="0"/>
              <a:t>Председатель комиссии ______________________________________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2000" dirty="0" smtClean="0"/>
              <a:t>					</a:t>
            </a:r>
            <a:r>
              <a:rPr lang="ru-RU" sz="1200" dirty="0" smtClean="0"/>
              <a:t>(подпись, Ф.И.О.)</a:t>
            </a:r>
          </a:p>
          <a:p>
            <a:pPr indent="0" algn="just">
              <a:buNone/>
            </a:pPr>
            <a:r>
              <a:rPr lang="ru-RU" sz="2000" dirty="0" smtClean="0"/>
              <a:t>Члены комиссии: ___________________________________________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2000" dirty="0" smtClean="0"/>
              <a:t>					</a:t>
            </a:r>
            <a:r>
              <a:rPr lang="ru-RU" sz="1200" dirty="0" smtClean="0"/>
              <a:t>(подпись, Ф.И.О.)</a:t>
            </a:r>
          </a:p>
          <a:p>
            <a:pPr indent="0" algn="just">
              <a:buNone/>
            </a:pPr>
            <a:r>
              <a:rPr lang="ru-RU" sz="2000" dirty="0" smtClean="0"/>
              <a:t>и другие лица, принимавшие участие в осмотре: _________________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2000" dirty="0" smtClean="0"/>
              <a:t>						</a:t>
            </a:r>
            <a:r>
              <a:rPr lang="ru-RU" sz="1200" dirty="0" smtClean="0"/>
              <a:t>    	  (подпись, Ф.И.О.)</a:t>
            </a:r>
          </a:p>
          <a:p>
            <a:pPr indent="0" algn="just">
              <a:buNone/>
            </a:pPr>
            <a:r>
              <a:rPr lang="ru-RU" sz="2000" dirty="0" smtClean="0"/>
              <a:t> </a:t>
            </a:r>
            <a:endParaRPr lang="ru-RU" sz="20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Фотоснимок №___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места несчастного случая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0" algn="ctr">
              <a:buNone/>
            </a:pPr>
            <a:r>
              <a:rPr lang="ru-RU" sz="2000" dirty="0" smtClean="0"/>
              <a:t>происшедшего «__»________ 20___г.</a:t>
            </a:r>
          </a:p>
          <a:p>
            <a:pPr indent="0" algn="ctr">
              <a:buNone/>
            </a:pPr>
            <a:r>
              <a:rPr lang="ru-RU" sz="2000" dirty="0" smtClean="0"/>
              <a:t>с каменщиком ОАО «</a:t>
            </a:r>
            <a:r>
              <a:rPr lang="ru-RU" sz="2000" dirty="0" err="1" smtClean="0"/>
              <a:t>Промстрой</a:t>
            </a:r>
            <a:r>
              <a:rPr lang="ru-RU" sz="2000" dirty="0" smtClean="0"/>
              <a:t>» Малининым В.П.</a:t>
            </a:r>
          </a:p>
          <a:p>
            <a:pPr indent="0" algn="ctr">
              <a:buNone/>
            </a:pPr>
            <a:r>
              <a:rPr lang="ru-RU" sz="2000" dirty="0" smtClean="0"/>
              <a:t>Наименование фотоснимка</a:t>
            </a:r>
          </a:p>
          <a:p>
            <a:pPr indent="0" algn="just">
              <a:buNone/>
            </a:pPr>
            <a:r>
              <a:rPr lang="ru-RU" sz="2000" dirty="0" smtClean="0"/>
              <a:t>	Содержание и оформление фотоснимков должно быть подчинено содержанию протокола осмотра места несчастного случая. На них наилучшим образом должны быть изображены детали, предметы, обстановка, общий вид и др., которые описаны в протоколе осмотра.</a:t>
            </a:r>
          </a:p>
          <a:p>
            <a:pPr indent="0" algn="just">
              <a:buNone/>
            </a:pPr>
            <a:r>
              <a:rPr lang="ru-RU" sz="2000" dirty="0" smtClean="0"/>
              <a:t>	Фотоснимок  (формат 12х18 см) наклеивается на стандартный лист плотной бумаги.</a:t>
            </a:r>
          </a:p>
          <a:p>
            <a:pPr indent="0" algn="just">
              <a:buNone/>
            </a:pPr>
            <a:r>
              <a:rPr lang="ru-RU" sz="2000" dirty="0" smtClean="0"/>
              <a:t>	Наносят стрелки и цифровые обозначения и приводят их расшифровку и комментарии.</a:t>
            </a:r>
          </a:p>
          <a:p>
            <a:pPr indent="0" algn="just">
              <a:buNone/>
            </a:pPr>
            <a:r>
              <a:rPr lang="ru-RU" sz="2000" dirty="0" smtClean="0"/>
              <a:t>	Фотоснимок выполнен «___»_________ 20__г.______________________________</a:t>
            </a:r>
          </a:p>
          <a:p>
            <a:pPr indent="0" algn="just">
              <a:buNone/>
            </a:pPr>
            <a:r>
              <a:rPr lang="ru-RU" sz="2000" dirty="0" smtClean="0"/>
              <a:t>_________________________________________________________________________</a:t>
            </a:r>
          </a:p>
          <a:p>
            <a:pPr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300" dirty="0" smtClean="0"/>
              <a:t>(Ф.И.О., должность или домашний адрес лица, выполнившего фотоснимок</a:t>
            </a:r>
            <a:r>
              <a:rPr lang="ru-RU" sz="2000" dirty="0" smtClean="0"/>
              <a:t>)</a:t>
            </a:r>
          </a:p>
          <a:p>
            <a:pPr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dirty="0" smtClean="0"/>
              <a:t>	С настоящем фотоснимком ознакомлены: _________________________________</a:t>
            </a:r>
          </a:p>
          <a:p>
            <a:pPr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300" dirty="0" smtClean="0"/>
              <a:t>                                          	                            (подписи, Ф.И.О. лиц, участвовавших в осмотре места несчастного случая, дата)</a:t>
            </a:r>
          </a:p>
          <a:p>
            <a:pPr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dirty="0" smtClean="0"/>
              <a:t>Председатель (член) комиссии _______________________________________________</a:t>
            </a:r>
          </a:p>
          <a:p>
            <a:pPr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dirty="0" smtClean="0"/>
              <a:t>				</a:t>
            </a:r>
            <a:r>
              <a:rPr lang="ru-RU" sz="1300" dirty="0" smtClean="0"/>
              <a:t>(должность, Ф.И.О. лиц, участвовавших в осмотре, дата)</a:t>
            </a:r>
            <a:endParaRPr lang="ru-RU" sz="13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Схема места несчастного случая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000" dirty="0" smtClean="0"/>
              <a:t>происшедшего «__»______ 20__ г.</a:t>
            </a:r>
          </a:p>
          <a:p>
            <a:pPr algn="ctr">
              <a:buNone/>
            </a:pPr>
            <a:r>
              <a:rPr lang="ru-RU" sz="2000" dirty="0" smtClean="0"/>
              <a:t>с каменщиком ОАО «</a:t>
            </a:r>
            <a:r>
              <a:rPr lang="ru-RU" sz="2000" dirty="0" err="1" smtClean="0"/>
              <a:t>Промстрой</a:t>
            </a:r>
            <a:r>
              <a:rPr lang="ru-RU" sz="2000" dirty="0" smtClean="0"/>
              <a:t>» Малининым В.П.</a:t>
            </a:r>
          </a:p>
          <a:p>
            <a:pPr algn="just">
              <a:buNone/>
            </a:pPr>
            <a:r>
              <a:rPr lang="ru-RU" sz="2000" dirty="0" smtClean="0"/>
              <a:t>		Схема – графическое изображение места несчастного случая, дающее общее представление о происшествии с помощью условных обозначений ( в произвольном масштабе). Схема обычно включает общий заголовок, графическое изображение, расшифровку условных обозначений и комментарии. Содержание и оформление схемы должно быть подчинено требованиям наглядности и удобочитаемости.</a:t>
            </a:r>
          </a:p>
          <a:p>
            <a:pPr algn="just">
              <a:buNone/>
            </a:pPr>
            <a:r>
              <a:rPr lang="ru-RU" sz="2000" dirty="0" smtClean="0"/>
              <a:t>		На схеме изображается обстановка до и после несчастного случая.</a:t>
            </a:r>
          </a:p>
          <a:p>
            <a:pPr algn="just">
              <a:buNone/>
            </a:pPr>
            <a:r>
              <a:rPr lang="ru-RU" sz="2000" dirty="0" smtClean="0"/>
              <a:t>		Если на месте невозможно восстановить детали обстановки до происшествия, допускается изображать их со слов очевидцев, о чем делаются соответствующие пометки. </a:t>
            </a:r>
          </a:p>
          <a:p>
            <a:pPr algn="just">
              <a:buNone/>
            </a:pPr>
            <a:r>
              <a:rPr lang="ru-RU" sz="2000" dirty="0" smtClean="0"/>
              <a:t>	</a:t>
            </a:r>
            <a:endParaRPr lang="ru-RU" sz="20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258204" cy="5666442"/>
          </a:xfrm>
        </p:spPr>
        <p:txBody>
          <a:bodyPr/>
          <a:lstStyle/>
          <a:p>
            <a:pPr indent="0" algn="just">
              <a:buNone/>
            </a:pPr>
            <a:r>
              <a:rPr lang="ru-RU" dirty="0" smtClean="0"/>
              <a:t>	</a:t>
            </a:r>
            <a:r>
              <a:rPr lang="ru-RU" sz="2000" dirty="0" smtClean="0"/>
              <a:t>Графическая часть должна содержать план и разрезы места происшествия, чертежи и эскизы наиболее важных узлов, деталей машин и механизмов, защитных ограждений и других приспособлений. При необходимости, выполняется рисунок, дающий отчетливое представление об условиях, которые привели к возникновению несчастного случая.</a:t>
            </a:r>
          </a:p>
          <a:p>
            <a:pPr indent="0" algn="just">
              <a:buNone/>
            </a:pPr>
            <a:r>
              <a:rPr lang="ru-RU" sz="2000" dirty="0" smtClean="0"/>
              <a:t>	</a:t>
            </a:r>
          </a:p>
          <a:p>
            <a:pPr indent="0" algn="just">
              <a:buNone/>
            </a:pPr>
            <a:r>
              <a:rPr lang="ru-RU" sz="2000" dirty="0" smtClean="0"/>
              <a:t>	Схему составил ______________________________________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2000" dirty="0" smtClean="0"/>
              <a:t>				</a:t>
            </a:r>
            <a:r>
              <a:rPr lang="ru-RU" sz="1000" dirty="0" smtClean="0"/>
              <a:t>(подпись, Ф.И.О., должность, дата)</a:t>
            </a:r>
          </a:p>
          <a:p>
            <a:pPr indent="0" algn="just">
              <a:buNone/>
            </a:pPr>
            <a:r>
              <a:rPr lang="ru-RU" sz="2000" dirty="0" smtClean="0"/>
              <a:t>	С настоящей схемой ознакомлены: ______________________ 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2000" dirty="0" smtClean="0"/>
              <a:t>				</a:t>
            </a:r>
            <a:r>
              <a:rPr lang="ru-RU" sz="1000" dirty="0" smtClean="0"/>
              <a:t>             	  (подписи, Ф.И.О. лиц, участвовавших в осмотре, дата)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1800" dirty="0" smtClean="0"/>
              <a:t>	</a:t>
            </a:r>
            <a:r>
              <a:rPr lang="ru-RU" sz="2000" dirty="0" smtClean="0"/>
              <a:t>Замечания к схеме: ____________________________________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1000" dirty="0" smtClean="0"/>
              <a:t>				 (содержание замечаний либо указание об их отсутствии)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2000" dirty="0" smtClean="0"/>
              <a:t>	Председатель (член) комиссии __________________________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2000" dirty="0" smtClean="0"/>
              <a:t>   					        </a:t>
            </a:r>
            <a:r>
              <a:rPr lang="ru-RU" sz="1000" dirty="0" smtClean="0"/>
              <a:t>(должность, Ф.И.О., подпись, дата)</a:t>
            </a:r>
          </a:p>
          <a:p>
            <a:pPr indent="0" algn="just"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C00000"/>
                </a:solidFill>
                <a:effectLst/>
              </a:rPr>
              <a:t/>
            </a:r>
            <a:br>
              <a:rPr lang="ru-RU" sz="3100" dirty="0" smtClean="0">
                <a:solidFill>
                  <a:srgbClr val="C00000"/>
                </a:solidFill>
                <a:effectLst/>
              </a:rPr>
            </a:br>
            <a:r>
              <a:rPr lang="ru-RU" sz="3100" dirty="0" smtClean="0">
                <a:solidFill>
                  <a:srgbClr val="C00000"/>
                </a:solidFill>
                <a:effectLst/>
              </a:rPr>
              <a:t>Протокол опроса пострадавшего </a:t>
            </a:r>
            <a:br>
              <a:rPr lang="ru-RU" sz="3100" dirty="0" smtClean="0">
                <a:solidFill>
                  <a:srgbClr val="C00000"/>
                </a:solidFill>
                <a:effectLst/>
              </a:rPr>
            </a:br>
            <a:r>
              <a:rPr lang="ru-RU" sz="3100" dirty="0" smtClean="0">
                <a:solidFill>
                  <a:srgbClr val="C00000"/>
                </a:solidFill>
                <a:effectLst/>
              </a:rPr>
              <a:t>при несчастном случае</a:t>
            </a:r>
            <a:br>
              <a:rPr lang="ru-RU" sz="3100" dirty="0" smtClean="0">
                <a:solidFill>
                  <a:srgbClr val="C00000"/>
                </a:solidFill>
                <a:effectLst/>
              </a:rPr>
            </a:br>
            <a:r>
              <a:rPr lang="ru-RU" sz="3100" dirty="0" smtClean="0">
                <a:solidFill>
                  <a:srgbClr val="C00000"/>
                </a:solidFill>
                <a:effectLst/>
              </a:rPr>
              <a:t> (очевидца, должностного лица)</a:t>
            </a:r>
            <a:r>
              <a:rPr lang="ru-RU" dirty="0" smtClean="0">
                <a:solidFill>
                  <a:srgbClr val="C00000"/>
                </a:solidFill>
                <a:effectLst/>
              </a:rPr>
              <a:t/>
            </a:r>
            <a:br>
              <a:rPr lang="ru-RU" dirty="0" smtClean="0">
                <a:solidFill>
                  <a:srgbClr val="C00000"/>
                </a:solidFill>
                <a:effectLst/>
              </a:rPr>
            </a:br>
            <a:endParaRPr lang="ru-RU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1400" dirty="0" smtClean="0"/>
              <a:t>Городская клиническая больница №6</a:t>
            </a:r>
          </a:p>
          <a:p>
            <a:pPr algn="ctr">
              <a:buNone/>
            </a:pPr>
            <a:r>
              <a:rPr lang="ru-RU" sz="1400" u="sng" dirty="0" smtClean="0"/>
              <a:t>Адрес: 107066 Москва, ул.Новая </a:t>
            </a:r>
            <a:r>
              <a:rPr lang="ru-RU" sz="1400" u="sng" dirty="0" err="1" smtClean="0"/>
              <a:t>Басманная</a:t>
            </a:r>
            <a:r>
              <a:rPr lang="ru-RU" sz="1400" u="sng" dirty="0" smtClean="0"/>
              <a:t>, 26</a:t>
            </a:r>
          </a:p>
          <a:p>
            <a:pPr algn="ctr">
              <a:buNone/>
            </a:pPr>
            <a:r>
              <a:rPr lang="ru-RU" sz="1400" baseline="30000" dirty="0" smtClean="0"/>
              <a:t>(место составления протокола) </a:t>
            </a:r>
            <a:endParaRPr lang="ru-RU" sz="1400" dirty="0" smtClean="0"/>
          </a:p>
          <a:p>
            <a:pPr algn="r">
              <a:buNone/>
            </a:pPr>
            <a:r>
              <a:rPr lang="ru-RU" sz="1400" dirty="0" smtClean="0"/>
              <a:t>« __» ________ 20___ г.</a:t>
            </a:r>
          </a:p>
          <a:p>
            <a:pPr algn="r">
              <a:buNone/>
            </a:pPr>
            <a:r>
              <a:rPr lang="ru-RU" sz="1400" dirty="0" smtClean="0"/>
              <a:t>Опрос начат в ___ ч ___ мин</a:t>
            </a:r>
          </a:p>
          <a:p>
            <a:pPr algn="r">
              <a:buNone/>
            </a:pPr>
            <a:r>
              <a:rPr lang="ru-RU" sz="1400" dirty="0" smtClean="0"/>
              <a:t>Опрос окончен в ____ ч ___ мин</a:t>
            </a:r>
          </a:p>
          <a:p>
            <a:pPr>
              <a:buNone/>
            </a:pPr>
            <a:r>
              <a:rPr lang="ru-RU" sz="1400" dirty="0" smtClean="0"/>
              <a:t> </a:t>
            </a:r>
          </a:p>
          <a:p>
            <a:pPr indent="0" algn="just">
              <a:buNone/>
            </a:pPr>
            <a:r>
              <a:rPr lang="ru-RU" sz="1400" dirty="0" smtClean="0"/>
              <a:t>	Мною, членом комиссии по расследованию несчастного случая, образованного приказом по ООО «</a:t>
            </a:r>
            <a:r>
              <a:rPr lang="ru-RU" sz="1400" dirty="0" err="1" smtClean="0"/>
              <a:t>Жилстрой</a:t>
            </a:r>
            <a:r>
              <a:rPr lang="ru-RU" sz="1400" dirty="0" smtClean="0"/>
              <a:t>» от «___» января 2010 г. № ____, инженером по ОТ Российской академии путей сообщения Галкиным В.А., в помещении городской клинической больницы № 6 произведен опрос пострадавшего:</a:t>
            </a:r>
          </a:p>
          <a:p>
            <a:pPr lvl="0" indent="0">
              <a:buNone/>
            </a:pPr>
            <a:r>
              <a:rPr lang="ru-RU" sz="1400" dirty="0" smtClean="0"/>
              <a:t>1. Фамилия, имя, отчество _____________________________________________________________</a:t>
            </a:r>
          </a:p>
          <a:p>
            <a:pPr lvl="0" indent="0">
              <a:buNone/>
            </a:pPr>
            <a:r>
              <a:rPr lang="ru-RU" sz="1400" dirty="0" smtClean="0"/>
              <a:t>2. Дата рождения _____________________________________________________________________</a:t>
            </a:r>
          </a:p>
          <a:p>
            <a:pPr lvl="0" indent="0">
              <a:buNone/>
            </a:pPr>
            <a:r>
              <a:rPr lang="ru-RU" sz="1400" dirty="0" smtClean="0"/>
              <a:t>3. Место рождения ___________________________________________________________________</a:t>
            </a:r>
          </a:p>
          <a:p>
            <a:pPr lvl="0" indent="0">
              <a:buNone/>
            </a:pPr>
            <a:r>
              <a:rPr lang="ru-RU" sz="1400" dirty="0" smtClean="0"/>
              <a:t>4. Место жительства и (или) регистрации ________________________________________________</a:t>
            </a:r>
          </a:p>
          <a:p>
            <a:pPr indent="0">
              <a:buNone/>
            </a:pPr>
            <a:r>
              <a:rPr lang="ru-RU" sz="1400" dirty="0" smtClean="0"/>
              <a:t>____________________________________________________________________________________</a:t>
            </a:r>
          </a:p>
          <a:p>
            <a:pPr lvl="0"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	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66442"/>
          </a:xfrm>
        </p:spPr>
        <p:txBody>
          <a:bodyPr/>
          <a:lstStyle/>
          <a:p>
            <a:pPr lvl="0" algn="just">
              <a:buNone/>
            </a:pPr>
            <a:r>
              <a:rPr lang="ru-RU" sz="1600" dirty="0" smtClean="0"/>
              <a:t>5. Гражданство ________________________________________________________________</a:t>
            </a:r>
          </a:p>
          <a:p>
            <a:pPr lvl="0" algn="just">
              <a:buNone/>
            </a:pPr>
            <a:r>
              <a:rPr lang="ru-RU" sz="1600" dirty="0" smtClean="0"/>
              <a:t>6. Образование ________________________________________________________________</a:t>
            </a:r>
          </a:p>
          <a:p>
            <a:pPr lvl="0" algn="just">
              <a:buNone/>
            </a:pPr>
            <a:r>
              <a:rPr lang="ru-RU" sz="1600" dirty="0" smtClean="0"/>
              <a:t>7. Семейное положение _________________________________________________________</a:t>
            </a:r>
          </a:p>
          <a:p>
            <a:pPr lvl="0" algn="just">
              <a:buNone/>
            </a:pPr>
            <a:r>
              <a:rPr lang="ru-RU" sz="1600" dirty="0" smtClean="0"/>
              <a:t>8. Место работы _______________________________________________________________</a:t>
            </a:r>
          </a:p>
          <a:p>
            <a:pPr algn="just">
              <a:buNone/>
            </a:pPr>
            <a:r>
              <a:rPr lang="ru-RU" sz="1600" dirty="0" smtClean="0"/>
              <a:t>_____________________________________________________________________________</a:t>
            </a:r>
          </a:p>
          <a:p>
            <a:pPr lvl="0" algn="just">
              <a:buNone/>
            </a:pPr>
            <a:r>
              <a:rPr lang="ru-RU" sz="1600" dirty="0" smtClean="0"/>
              <a:t>9. Должность _________________________________________________________________</a:t>
            </a:r>
          </a:p>
          <a:p>
            <a:pPr lvl="0" algn="just">
              <a:buNone/>
            </a:pPr>
            <a:r>
              <a:rPr lang="ru-RU" sz="1600" dirty="0" smtClean="0"/>
              <a:t>10.  Иные данные о личности опрашиваемого ______________________________________</a:t>
            </a:r>
          </a:p>
          <a:p>
            <a:pPr algn="just">
              <a:buNone/>
            </a:pPr>
            <a:r>
              <a:rPr lang="ru-RU" sz="1600" dirty="0" smtClean="0"/>
              <a:t>_____________________________________________________________________________</a:t>
            </a:r>
          </a:p>
          <a:p>
            <a:pPr algn="just">
              <a:buNone/>
            </a:pPr>
            <a:r>
              <a:rPr lang="ru-RU" sz="1600" dirty="0" smtClean="0"/>
              <a:t>Иные лица, участвующие в опросе:</a:t>
            </a:r>
          </a:p>
          <a:p>
            <a:pPr algn="just">
              <a:buNone/>
            </a:pPr>
            <a:r>
              <a:rPr lang="ru-RU" sz="1600" dirty="0" smtClean="0"/>
              <a:t>Члены комиссии: ______________________________</a:t>
            </a:r>
          </a:p>
          <a:p>
            <a:pPr algn="just">
              <a:buNone/>
            </a:pPr>
            <a:r>
              <a:rPr lang="ru-RU" sz="1600" dirty="0" smtClean="0"/>
              <a:t>		               ______________________________</a:t>
            </a:r>
          </a:p>
          <a:p>
            <a:pPr algn="just">
              <a:buNone/>
            </a:pPr>
            <a:r>
              <a:rPr lang="ru-RU" sz="1600" dirty="0" smtClean="0"/>
              <a:t>Участвующим в опросе объявлено о применении технических средств:</a:t>
            </a:r>
          </a:p>
          <a:p>
            <a:pPr algn="just">
              <a:buNone/>
            </a:pPr>
            <a:r>
              <a:rPr lang="ru-RU" sz="1600" dirty="0" smtClean="0"/>
              <a:t>_______________________________________________________________</a:t>
            </a:r>
          </a:p>
          <a:p>
            <a:pPr algn="just">
              <a:buNone/>
            </a:pPr>
            <a:r>
              <a:rPr lang="ru-RU" sz="1600" dirty="0" smtClean="0"/>
              <a:t>По существу несчастного случая, происшедшего со мной, ___________________________, </a:t>
            </a:r>
          </a:p>
          <a:p>
            <a:pPr algn="just">
              <a:buNone/>
            </a:pPr>
            <a:r>
              <a:rPr lang="ru-RU" sz="1600" dirty="0" smtClean="0"/>
              <a:t>«___»_____20___ г., могу показать следующее: _____________________________________</a:t>
            </a:r>
          </a:p>
          <a:p>
            <a:pPr algn="just">
              <a:buNone/>
            </a:pPr>
            <a:r>
              <a:rPr lang="ru-RU" sz="1600" dirty="0" smtClean="0"/>
              <a:t>Вопрос:______________________________________________________________________</a:t>
            </a:r>
          </a:p>
          <a:p>
            <a:pPr algn="just">
              <a:buNone/>
            </a:pPr>
            <a:r>
              <a:rPr lang="ru-RU" sz="1600" dirty="0" smtClean="0"/>
              <a:t>Ответ:_______________________________________________________________________</a:t>
            </a:r>
          </a:p>
          <a:p>
            <a:pPr algn="just">
              <a:buNone/>
            </a:pPr>
            <a:r>
              <a:rPr lang="ru-RU" sz="1600" dirty="0" smtClean="0"/>
              <a:t>Вопрос:______________________________________________________________________</a:t>
            </a:r>
          </a:p>
          <a:p>
            <a:pPr algn="just">
              <a:buNone/>
            </a:pPr>
            <a:r>
              <a:rPr lang="ru-RU" sz="1600" dirty="0" smtClean="0"/>
              <a:t>Ответ:_______________________________________________________________________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66442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ru-RU" sz="1600" dirty="0" smtClean="0"/>
              <a:t>Вопрос:</a:t>
            </a:r>
          </a:p>
          <a:p>
            <a:pPr indent="0">
              <a:buNone/>
            </a:pPr>
            <a:r>
              <a:rPr lang="ru-RU" sz="1600" dirty="0" smtClean="0"/>
              <a:t>Ответ:</a:t>
            </a:r>
          </a:p>
          <a:p>
            <a:pPr indent="0">
              <a:buNone/>
            </a:pPr>
            <a:r>
              <a:rPr lang="ru-RU" sz="1600" dirty="0" smtClean="0"/>
              <a:t>_____________________________________________________________________</a:t>
            </a:r>
          </a:p>
          <a:p>
            <a:pPr indent="0" algn="ctr">
              <a:buNone/>
            </a:pPr>
            <a:r>
              <a:rPr lang="ru-RU" sz="1000" dirty="0" smtClean="0"/>
              <a:t>(подпись. Ф.И.О. опрашиваемого, дата)</a:t>
            </a:r>
          </a:p>
          <a:p>
            <a:pPr indent="0" algn="just">
              <a:buNone/>
            </a:pPr>
            <a:r>
              <a:rPr lang="ru-RU" sz="1600" dirty="0" smtClean="0"/>
              <a:t>	Перед началом, в ходе либо по окончании опроса от участвующих в опросе лиц: _________________________________________________________________________</a:t>
            </a:r>
          </a:p>
          <a:p>
            <a:pPr indent="0" algn="ctr">
              <a:buNone/>
            </a:pPr>
            <a:r>
              <a:rPr lang="ru-RU" sz="1000" dirty="0" smtClean="0"/>
              <a:t>(отметка о наличии заявлений)</a:t>
            </a:r>
          </a:p>
          <a:p>
            <a:pPr indent="0" algn="just">
              <a:buNone/>
            </a:pPr>
            <a:r>
              <a:rPr lang="ru-RU" sz="1600" dirty="0" smtClean="0"/>
              <a:t>_________________________________________________________________________</a:t>
            </a:r>
          </a:p>
          <a:p>
            <a:pPr indent="0" algn="ctr">
              <a:buNone/>
            </a:pPr>
            <a:r>
              <a:rPr lang="ru-RU" sz="1000" dirty="0" smtClean="0"/>
              <a:t>(подписи, Ф.И.О. лица, проводившего опрос, дата)</a:t>
            </a:r>
          </a:p>
          <a:p>
            <a:pPr indent="0" algn="just">
              <a:buNone/>
            </a:pPr>
            <a:r>
              <a:rPr lang="ru-RU" sz="1600" dirty="0" smtClean="0"/>
              <a:t>_________________________________________________________________________</a:t>
            </a:r>
          </a:p>
          <a:p>
            <a:pPr indent="0" algn="just">
              <a:buNone/>
            </a:pPr>
            <a:r>
              <a:rPr lang="ru-RU" sz="1600" dirty="0" smtClean="0"/>
              <a:t>_________________________________________________________________________</a:t>
            </a:r>
          </a:p>
          <a:p>
            <a:pPr indent="0" algn="just">
              <a:buNone/>
            </a:pPr>
            <a:r>
              <a:rPr lang="ru-RU" sz="1600" dirty="0" smtClean="0"/>
              <a:t>_________________________________________________________________________</a:t>
            </a:r>
          </a:p>
          <a:p>
            <a:pPr indent="0" algn="ctr">
              <a:buNone/>
            </a:pPr>
            <a:r>
              <a:rPr lang="ru-RU" sz="1000" dirty="0" smtClean="0"/>
              <a:t>(подписи, Ф.И.О. иных лиц, участвующих в опросе, дата)</a:t>
            </a:r>
          </a:p>
          <a:p>
            <a:pPr indent="0" algn="just">
              <a:buNone/>
            </a:pPr>
            <a:r>
              <a:rPr lang="ru-RU" sz="1600" dirty="0" smtClean="0"/>
              <a:t>	С настоящем протоколом ознакомлен</a:t>
            </a:r>
          </a:p>
          <a:p>
            <a:pPr indent="0" algn="just">
              <a:buNone/>
            </a:pPr>
            <a:r>
              <a:rPr lang="ru-RU" sz="1600" dirty="0" smtClean="0"/>
              <a:t>________________________________________________________________________</a:t>
            </a:r>
          </a:p>
          <a:p>
            <a:pPr indent="0" algn="ctr">
              <a:buNone/>
            </a:pPr>
            <a:r>
              <a:rPr lang="ru-RU" sz="1000" dirty="0" smtClean="0"/>
              <a:t>(подпись, Ф.И.О. опрашиваемого, дата)</a:t>
            </a:r>
          </a:p>
          <a:p>
            <a:pPr indent="0" algn="just">
              <a:buNone/>
            </a:pPr>
            <a:r>
              <a:rPr lang="ru-RU" sz="1600" dirty="0" smtClean="0"/>
              <a:t>Протокол прочитан вслух  _________________________________________________</a:t>
            </a:r>
          </a:p>
          <a:p>
            <a:pPr indent="0" algn="ctr">
              <a:buNone/>
            </a:pPr>
            <a:r>
              <a:rPr lang="ru-RU" sz="1600" dirty="0" smtClean="0"/>
              <a:t>			</a:t>
            </a:r>
            <a:r>
              <a:rPr lang="ru-RU" sz="1000" dirty="0" smtClean="0"/>
              <a:t>(подпись, Ф.И.О. лица,  проводившего опрос, дата)</a:t>
            </a:r>
          </a:p>
          <a:p>
            <a:pPr indent="0" algn="just">
              <a:buNone/>
            </a:pPr>
            <a:r>
              <a:rPr lang="ru-RU" sz="1600" dirty="0" smtClean="0"/>
              <a:t>Замечания к протоколу: ___________________________________________________</a:t>
            </a:r>
          </a:p>
          <a:p>
            <a:pPr indent="0" algn="just">
              <a:buNone/>
            </a:pPr>
            <a:r>
              <a:rPr lang="ru-RU" sz="1600" dirty="0" smtClean="0"/>
              <a:t>Протокол составил _______________________________________________________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1600" dirty="0" smtClean="0"/>
              <a:t>			</a:t>
            </a:r>
            <a:r>
              <a:rPr lang="ru-RU" sz="1000" dirty="0" smtClean="0"/>
              <a:t>(должность, Ф.И.О. лица, проводившего опрос, подпись, дата)</a:t>
            </a:r>
          </a:p>
          <a:p>
            <a:pPr indent="0" algn="just"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Перечень вопросов к пострадавшему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AutoNum type="arabicPeriod"/>
            </a:pPr>
            <a:r>
              <a:rPr lang="ru-RU" sz="1800" dirty="0" smtClean="0"/>
              <a:t>С какого времени и кем работает в организации? Какой разряд по профессии?</a:t>
            </a:r>
          </a:p>
          <a:p>
            <a:pPr algn="just">
              <a:buAutoNum type="arabicPeriod"/>
            </a:pPr>
            <a:r>
              <a:rPr lang="ru-RU" sz="1800" dirty="0" smtClean="0"/>
              <a:t>С какого времени работает на данном объекте. В данном цехе. Какие выполняет работы, от кого получает задания на выполнение работ?</a:t>
            </a:r>
          </a:p>
          <a:p>
            <a:pPr algn="just">
              <a:buAutoNum type="arabicPeriod"/>
            </a:pPr>
            <a:r>
              <a:rPr lang="ru-RU" sz="1800" dirty="0" smtClean="0"/>
              <a:t>Когда обучался по охране труда. по какой профессии. Кто проводил занятия, где они проходили и сколько времени? Дата проверки знаний, содержание вопросов. Состав экзаменационной комиссии.</a:t>
            </a:r>
          </a:p>
          <a:p>
            <a:pPr algn="just">
              <a:buAutoNum type="arabicPeriod"/>
            </a:pPr>
            <a:r>
              <a:rPr lang="ru-RU" sz="1800" dirty="0" smtClean="0"/>
              <a:t>Кто проводил инструктаж по охране труда на данном объекте (участке)? Где проводился инструктаж? Его содержание, продолжительность проведения.</a:t>
            </a:r>
          </a:p>
          <a:p>
            <a:pPr algn="just">
              <a:buAutoNum type="arabicPeriod"/>
            </a:pPr>
            <a:r>
              <a:rPr lang="ru-RU" sz="1800" dirty="0" smtClean="0"/>
              <a:t>Имеется ли на руках инструкция по охране труда, по какой профессии? Если не имеется, то каким образом можно ознакомиться с инструкцией?</a:t>
            </a:r>
          </a:p>
          <a:p>
            <a:pPr algn="just">
              <a:buAutoNum type="arabicPeriod"/>
            </a:pPr>
            <a:r>
              <a:rPr lang="ru-RU" sz="1800" dirty="0" smtClean="0"/>
              <a:t>Проводился ли инструктаж по работе, при выполнении которой произошел несчастный случай, кто проводил, где, когда и сколько времени? Содержание инструктажа. Каким образом оформлено проведение инструктажа? </a:t>
            </a:r>
          </a:p>
          <a:p>
            <a:pPr algn="just">
              <a:buAutoNum type="arabicPeriod"/>
            </a:pPr>
            <a:endParaRPr lang="ru-RU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Нормативные документы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Трудовой кодекс РФ ст.227 – 231</a:t>
            </a:r>
          </a:p>
          <a:p>
            <a:pPr algn="just"/>
            <a:r>
              <a:rPr lang="ru-RU" dirty="0" smtClean="0"/>
              <a:t>Постановление от 24 октября 2002 г. N 73  Министерства труда и социального развития Российской Федерации «Об утверждении форм документов, необходимых для расследования и учета несчастных случаев на производстве, и положения об особенностях расследования несчастных случаев на производстве в отдельных отраслях и организациях»</a:t>
            </a:r>
          </a:p>
          <a:p>
            <a:pPr algn="just"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09318"/>
          </a:xfrm>
        </p:spPr>
        <p:txBody>
          <a:bodyPr>
            <a:normAutofit/>
          </a:bodyPr>
          <a:lstStyle/>
          <a:p>
            <a:pPr indent="0" algn="just">
              <a:buNone/>
            </a:pPr>
            <a:r>
              <a:rPr lang="ru-RU" sz="1200" dirty="0" smtClean="0"/>
              <a:t>7.</a:t>
            </a:r>
            <a:r>
              <a:rPr lang="ru-RU" sz="1800" dirty="0" smtClean="0"/>
              <a:t> 	Кто давал задание на работу? Ее объем (на всю смену, на полсмены, на 1 	ч и т.д.). Какие требования безопасности должны соблюдаться при ее 	выполнении? Есть ли в наличии монтажная оснастка, средства 	</a:t>
            </a:r>
            <a:r>
              <a:rPr lang="ru-RU" sz="1800" dirty="0" err="1" smtClean="0"/>
              <a:t>подмащивания</a:t>
            </a:r>
            <a:r>
              <a:rPr lang="ru-RU" sz="1800" dirty="0" smtClean="0"/>
              <a:t>, инструмент и материалы для выполнения задания? Кто 	непосредственно руководил выполнением данной работы (бригадир, 	мастер и т.п.)? Приходилось ли раньше выполнять такую работу 	пострадавшему? Соответствовала ли выполняемая работа профессии 	пострадавшего?</a:t>
            </a:r>
          </a:p>
          <a:p>
            <a:pPr marL="891540" indent="-342900" algn="just">
              <a:buAutoNum type="arabicPeriod" startAt="8"/>
            </a:pPr>
            <a:r>
              <a:rPr lang="ru-RU" sz="1800" dirty="0" smtClean="0"/>
              <a:t>Как фактически  выполнялось пострадавшим задание и почему именно 	так? Какую конкретно операцию выполнял пострадавший перед 	несчастным случаем, в каком положении, каким инструментом? Кто из 	работников находился в это время рядом с местом, где выполнялась 	работа?</a:t>
            </a:r>
          </a:p>
          <a:p>
            <a:pPr marL="891540" indent="-342900" algn="just">
              <a:buAutoNum type="arabicPeriod" startAt="8"/>
            </a:pPr>
            <a:r>
              <a:rPr lang="ru-RU" sz="1800" dirty="0" smtClean="0"/>
              <a:t>Обеспеченность пострадавшего спецодеждой, </a:t>
            </a:r>
            <a:r>
              <a:rPr lang="ru-RU" sz="1800" dirty="0" err="1" smtClean="0"/>
              <a:t>спецобувью</a:t>
            </a:r>
            <a:r>
              <a:rPr lang="ru-RU" sz="1800" dirty="0" smtClean="0"/>
              <a:t> и другими средствами индивидуальной защиты (каской, предохранительным поясом, защитными очками и т.п.). Причины их неприменения.</a:t>
            </a:r>
          </a:p>
          <a:p>
            <a:pPr marL="891540" indent="-342900" algn="just">
              <a:buAutoNum type="arabicPeriod" startAt="8"/>
            </a:pPr>
            <a:r>
              <a:rPr lang="ru-RU" sz="1800" dirty="0" smtClean="0"/>
              <a:t>В каком состоянии находился станок, машина, инструмент перед несчастным случаем? Состояние рабочего места, наличие ограждающих устройств, блокировок, средств сигнализации, плакатов и знаков безопасности.</a:t>
            </a:r>
            <a:endParaRPr lang="ru-RU" sz="18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37880"/>
          </a:xfrm>
        </p:spPr>
        <p:txBody>
          <a:bodyPr>
            <a:normAutofit/>
          </a:bodyPr>
          <a:lstStyle/>
          <a:p>
            <a:pPr indent="0" algn="just">
              <a:buNone/>
            </a:pPr>
            <a:r>
              <a:rPr lang="ru-RU" sz="1200" dirty="0" smtClean="0"/>
              <a:t>11.</a:t>
            </a:r>
            <a:r>
              <a:rPr lang="ru-RU" sz="1800" dirty="0" smtClean="0"/>
              <a:t> 	Как обычно выполнялась пострадавшим и другими лицами работа, при 	выполнении которой произошел несчастный случай? Допускались ли 	нарушения правил охраны труда при выполнении таких работ и почему? 	Реакция на нарушения со стороны административного персонала. 	Принимаемые ими меры к нарушителям (привести примеры).</a:t>
            </a:r>
          </a:p>
          <a:p>
            <a:pPr marL="891540" indent="-342900" algn="just">
              <a:buAutoNum type="arabicPeriod" startAt="12"/>
            </a:pPr>
            <a:r>
              <a:rPr lang="ru-RU" sz="1800" dirty="0" smtClean="0"/>
              <a:t>Самочувствие пострадавшего в течение рабочего дня и непосредственно 	перед несчастным случаем.</a:t>
            </a:r>
          </a:p>
          <a:p>
            <a:pPr marL="891540" indent="-342900" algn="just">
              <a:buAutoNum type="arabicPeriod" startAt="12"/>
            </a:pPr>
            <a:r>
              <a:rPr lang="ru-RU" sz="1800" dirty="0" smtClean="0"/>
              <a:t>Мнение пострадавшего о причинах происшедшего несчастного случая.</a:t>
            </a:r>
          </a:p>
          <a:p>
            <a:pPr marL="891540" indent="-342900" algn="just">
              <a:buAutoNum type="arabicPeriod" startAt="12"/>
            </a:pPr>
            <a:r>
              <a:rPr lang="ru-RU" sz="1800" dirty="0" smtClean="0"/>
              <a:t>Кем и когда были приняты меры по оказанию пострадавшему первой помощи? Какие медицинские средства использовались при оказании первой помощи?</a:t>
            </a:r>
          </a:p>
          <a:p>
            <a:pPr marL="891540" indent="-342900" algn="just">
              <a:buAutoNum type="arabicPeriod" startAt="12"/>
            </a:pPr>
            <a:r>
              <a:rPr lang="ru-RU" sz="1800" dirty="0" smtClean="0"/>
              <a:t>Когда, кто и как сообщил в «скорую помощь» о происшедшем несчастном случае?  На каком транспорте, когда и кем пострадавший был доставлен в медицинскую организацию?</a:t>
            </a:r>
          </a:p>
          <a:p>
            <a:pPr marL="891540" indent="-342900" algn="just">
              <a:buNone/>
            </a:pPr>
            <a:r>
              <a:rPr lang="ru-RU" sz="1800" i="1" dirty="0" smtClean="0"/>
              <a:t>* Другие вопросы, которые необходимо выяснить, обуславливаются обстоятельствами происшествия и спецификой производства, где произошел несчастный случай. </a:t>
            </a:r>
          </a:p>
          <a:p>
            <a:pPr indent="0" algn="just"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Перечень вопросов очевидцу несчастного случая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91540" indent="-342900" algn="just">
              <a:buAutoNum type="arabicPeriod"/>
            </a:pPr>
            <a:r>
              <a:rPr lang="ru-RU" sz="1800" dirty="0" smtClean="0"/>
              <a:t>Где находился очевидец в момент несчастного случая и что он в это время там делал?</a:t>
            </a:r>
          </a:p>
          <a:p>
            <a:pPr marL="891540" indent="-342900" algn="just">
              <a:buAutoNum type="arabicPeriod"/>
            </a:pPr>
            <a:r>
              <a:rPr lang="ru-RU" sz="1800" dirty="0" smtClean="0"/>
              <a:t>Если выполнял работу совместно с пострадавшим, то: </a:t>
            </a:r>
          </a:p>
          <a:p>
            <a:pPr marL="891540" indent="-342900" algn="just"/>
            <a:r>
              <a:rPr lang="ru-RU" sz="1800" dirty="0" smtClean="0"/>
              <a:t>Кто давал задание на работу? Ее объем (на всю смену, на полсмены, на 1 ч и т.д.). Какие требования безопасности должны соблюдаться при ее выполнении? Есть ли в наличии монтажная оснастка, средства </a:t>
            </a:r>
            <a:r>
              <a:rPr lang="ru-RU" sz="1800" dirty="0" err="1" smtClean="0"/>
              <a:t>подмащивания</a:t>
            </a:r>
            <a:r>
              <a:rPr lang="ru-RU" sz="1800" dirty="0" smtClean="0"/>
              <a:t>, инструмент и материалы для выполнения задания? Кто непосредственно руководил выполнением данной работы (бригадир, мастер и т.п.)?</a:t>
            </a:r>
          </a:p>
          <a:p>
            <a:pPr marL="891540" indent="-342900" algn="just"/>
            <a:r>
              <a:rPr lang="ru-RU" sz="1800" dirty="0" smtClean="0"/>
              <a:t>Как фактически выполнялось задание и почему именно так?</a:t>
            </a:r>
          </a:p>
          <a:p>
            <a:pPr marL="891540" indent="-342900" algn="just"/>
            <a:r>
              <a:rPr lang="ru-RU" sz="1800" dirty="0" smtClean="0"/>
              <a:t>Кто проводил инструктаж по охране труда на данном объекте (участке)? Где проводился инструктаж? Его содержание, продолжительность проведения.</a:t>
            </a:r>
          </a:p>
          <a:p>
            <a:pPr marL="891540" indent="-342900" algn="just"/>
            <a:r>
              <a:rPr lang="ru-RU" sz="1800" dirty="0" smtClean="0"/>
              <a:t>Ознакомлены ли работники, выполнявшие задание с инструкцией по охране труда при выполнении данной работы?</a:t>
            </a:r>
          </a:p>
          <a:p>
            <a:pPr marL="891540" indent="-342900" algn="just"/>
            <a:endParaRPr lang="ru-RU" sz="1800" dirty="0" smtClean="0"/>
          </a:p>
          <a:p>
            <a:pPr marL="891540" indent="-342900" algn="just"/>
            <a:endParaRPr lang="ru-RU" sz="18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09318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/>
              <a:t>Обеспеченность работников спецодеждой, </a:t>
            </a:r>
            <a:r>
              <a:rPr lang="ru-RU" sz="1800" dirty="0" err="1" smtClean="0"/>
              <a:t>спецобувью</a:t>
            </a:r>
            <a:r>
              <a:rPr lang="ru-RU" sz="1800" dirty="0" smtClean="0"/>
              <a:t> и другими средствами индивидуальной защиты (каской, предохранительным поясом, защитными очками и т.п.). Причины их неприменения.</a:t>
            </a:r>
          </a:p>
          <a:p>
            <a:pPr algn="just"/>
            <a:r>
              <a:rPr lang="ru-RU" sz="1800" dirty="0" smtClean="0"/>
              <a:t>В каком состоянии находился станок, машина, инструмент перед несчастным случаем? Состояние рабочего места, наличие ограждающих устройств, блокировок, средств сигнализации, плакатов и знаков безопасности.</a:t>
            </a:r>
          </a:p>
          <a:p>
            <a:pPr algn="just"/>
            <a:r>
              <a:rPr lang="ru-RU" sz="1800" dirty="0" smtClean="0"/>
              <a:t>Приходилось   ли   раньше   выполнять   такую   работу 	пострадавшему и очевидцу? Соответствовала ли выполняемая работа профессии пострадавшего?</a:t>
            </a:r>
          </a:p>
          <a:p>
            <a:pPr algn="just"/>
            <a:r>
              <a:rPr lang="ru-RU" sz="1800" dirty="0" smtClean="0"/>
              <a:t>Как обычно выполнялась пострадавшим и другими лицами работа, при выполнении которой произошел несчастный случай? Допускались ли нарушения правил охраны труда при выполнении таких работ и почему? Реакция на нарушения со стороны административного персонала. Принимаемые ими меры к нарушителям (привести примеры).</a:t>
            </a:r>
          </a:p>
          <a:p>
            <a:pPr algn="just"/>
            <a:r>
              <a:rPr lang="ru-RU" sz="1800" dirty="0" smtClean="0"/>
              <a:t>Какую конкретно операцию выполнял пострадавший перед несчастным случаем? В каком положении? Каким инструментом? Кто из работников находился рядом с местом, где выполнялась работа?</a:t>
            </a:r>
          </a:p>
          <a:p>
            <a:pPr algn="just">
              <a:buNone/>
            </a:pPr>
            <a:r>
              <a:rPr lang="ru-RU" sz="1200" dirty="0" smtClean="0"/>
              <a:t>3</a:t>
            </a:r>
            <a:r>
              <a:rPr lang="ru-RU" sz="1800" dirty="0" smtClean="0"/>
              <a:t>.	Как вел себя пострадавший до несчастного случая, во время его и после?</a:t>
            </a:r>
          </a:p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6644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200" dirty="0" smtClean="0"/>
              <a:t>4.</a:t>
            </a:r>
            <a:r>
              <a:rPr lang="ru-RU" sz="1800" dirty="0" smtClean="0"/>
              <a:t>	Были ли слышны сигналы об опасности и как реагировали на это пострадавшие и другие работники?</a:t>
            </a:r>
          </a:p>
          <a:p>
            <a:pPr algn="just">
              <a:buNone/>
            </a:pPr>
            <a:r>
              <a:rPr lang="ru-RU" sz="1200" dirty="0" smtClean="0"/>
              <a:t>5</a:t>
            </a:r>
            <a:r>
              <a:rPr lang="ru-RU" sz="1800" dirty="0" smtClean="0"/>
              <a:t>.	Мнение очевидца о причинах несчастного случая.</a:t>
            </a:r>
          </a:p>
          <a:p>
            <a:pPr algn="just">
              <a:buAutoNum type="arabicPeriod" startAt="6"/>
            </a:pPr>
            <a:r>
              <a:rPr lang="ru-RU" sz="1800" dirty="0" smtClean="0"/>
              <a:t>Кому сообщил очевидец о происшедшем несчастном случае?</a:t>
            </a:r>
          </a:p>
          <a:p>
            <a:pPr algn="just">
              <a:buAutoNum type="arabicPeriod" startAt="6"/>
            </a:pPr>
            <a:r>
              <a:rPr lang="ru-RU" sz="1800" dirty="0" smtClean="0"/>
              <a:t>Кем и какие были приняты меры по оказанию пострадавшему первой помощи? Какие медицинские средства использовались при оказании первой помощи?</a:t>
            </a:r>
          </a:p>
          <a:p>
            <a:pPr algn="just">
              <a:buAutoNum type="arabicPeriod" startAt="6"/>
            </a:pPr>
            <a:r>
              <a:rPr lang="ru-RU" sz="1800" dirty="0" smtClean="0"/>
              <a:t>Когда, кто и как сообщил в «скорую помощь» о происшедшем несчастном случае?  На каком транспорте, когда и кем пострадавший был доставлен в медицинскую организацию?</a:t>
            </a:r>
          </a:p>
          <a:p>
            <a:pPr marL="891540" indent="-342900" algn="just">
              <a:buNone/>
            </a:pPr>
            <a:endParaRPr lang="ru-RU" sz="1800" i="1" dirty="0" smtClean="0"/>
          </a:p>
          <a:p>
            <a:pPr marL="891540" indent="-342900" algn="just">
              <a:buNone/>
            </a:pPr>
            <a:r>
              <a:rPr lang="ru-RU" sz="1800" i="1" dirty="0" smtClean="0"/>
              <a:t>* Другие вопросы, которые необходимо выяснить, обуславливаются обстоятельствами происшествия и спецификой производства, где произошел несчастный случай. </a:t>
            </a:r>
          </a:p>
          <a:p>
            <a:pPr algn="just">
              <a:buAutoNum type="arabicPeriod" startAt="6"/>
            </a:pPr>
            <a:endParaRPr lang="ru-RU" sz="1800" dirty="0" smtClean="0"/>
          </a:p>
          <a:p>
            <a:pPr algn="just"/>
            <a:endParaRPr lang="ru-RU" sz="18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Перечень вопросов бригадиру, назначенному приказом по организации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AutoNum type="arabicPeriod"/>
            </a:pPr>
            <a:r>
              <a:rPr lang="ru-RU" sz="1800" dirty="0" smtClean="0"/>
              <a:t>С какого времени и кем (профессия) работает в данной организации? Когда назначен бригадиром и как было документально оформлено (приказ, распоряжение и т.п.)? </a:t>
            </a:r>
          </a:p>
          <a:p>
            <a:pPr algn="just">
              <a:buAutoNum type="arabicPeriod"/>
            </a:pPr>
            <a:r>
              <a:rPr lang="ru-RU" sz="1800" dirty="0" smtClean="0"/>
              <a:t>Состав бригады, выполняемая ею работа. Какие смежные профессии имеют члены бригады и сам бригадир? </a:t>
            </a:r>
          </a:p>
          <a:p>
            <a:pPr algn="just">
              <a:buAutoNum type="arabicPeriod"/>
            </a:pPr>
            <a:r>
              <a:rPr lang="ru-RU" sz="1800" dirty="0" smtClean="0"/>
              <a:t>Какие обязанности по охране труда возложены на бригадира, каким документом они определены, знаком ли он со своими обязанностями? Кто и когда знакомил?</a:t>
            </a:r>
          </a:p>
          <a:p>
            <a:pPr algn="just">
              <a:buAutoNum type="arabicPeriod"/>
            </a:pPr>
            <a:r>
              <a:rPr lang="ru-RU" sz="1800" dirty="0" smtClean="0"/>
              <a:t>Проводится ли контроль за состоянием охраны труда на объекте, кем и когда он проводится, какие нарушения выявлены за последние дни? Личная роль бригадира в устранении нарушений правил охраны труда.</a:t>
            </a:r>
          </a:p>
          <a:p>
            <a:pPr algn="just">
              <a:buAutoNum type="arabicPeriod"/>
            </a:pPr>
            <a:r>
              <a:rPr lang="ru-RU" sz="1800" dirty="0" smtClean="0"/>
              <a:t> Допускались ли нарушения правил охраны труда при выполнении таких работ и почему? Реакция на нарушения со стороны административного персонала. Принимаемые ими меры к нарушителям (привести примеры).</a:t>
            </a:r>
          </a:p>
          <a:p>
            <a:pPr algn="just">
              <a:buAutoNum type="arabicPeriod"/>
            </a:pPr>
            <a:r>
              <a:rPr lang="ru-RU" sz="1800" dirty="0" smtClean="0"/>
              <a:t>Когда бригадир обучался по охране труда? Кто проводил занятия, где и сколько времени они проводились? Имеется ли удостоверение по охране труда?  </a:t>
            </a:r>
            <a:endParaRPr lang="ru-RU" sz="18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378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200" dirty="0" smtClean="0"/>
              <a:t>7</a:t>
            </a:r>
            <a:r>
              <a:rPr lang="ru-RU" sz="1800" dirty="0" smtClean="0"/>
              <a:t>.	Проводился инструктаж пострадавшему и другим лицам по работе, при выполнении которой произошел несчастный случай?</a:t>
            </a:r>
          </a:p>
          <a:p>
            <a:pPr algn="just">
              <a:buFont typeface="Wingdings 2"/>
              <a:buAutoNum type="arabicPeriod" startAt="8"/>
            </a:pPr>
            <a:r>
              <a:rPr lang="ru-RU" sz="1800" dirty="0" smtClean="0"/>
              <a:t>Обеспеченность работников спецодеждой, </a:t>
            </a:r>
            <a:r>
              <a:rPr lang="ru-RU" sz="1800" dirty="0" err="1" smtClean="0"/>
              <a:t>спецобувью</a:t>
            </a:r>
            <a:r>
              <a:rPr lang="ru-RU" sz="1800" dirty="0" smtClean="0"/>
              <a:t> и другими средствами индивидуальной защиты (каской, предохранительным поясом, защитными очками и т.п.). Причины их неприменения.</a:t>
            </a:r>
          </a:p>
          <a:p>
            <a:pPr algn="just">
              <a:buFont typeface="Wingdings 2"/>
              <a:buAutoNum type="arabicPeriod" startAt="8"/>
            </a:pPr>
            <a:r>
              <a:rPr lang="ru-RU" sz="1800" dirty="0" smtClean="0"/>
              <a:t>Кто давал задание на работу? Кто руководил выполнением работ? </a:t>
            </a:r>
            <a:r>
              <a:rPr lang="ru-RU" sz="1800" dirty="0" err="1" smtClean="0"/>
              <a:t>Пофамильная</a:t>
            </a:r>
            <a:r>
              <a:rPr lang="ru-RU" sz="1800" dirty="0" smtClean="0"/>
              <a:t>  расстановка членов  бригады на рабочих местах в день несчастного случая.</a:t>
            </a:r>
          </a:p>
          <a:p>
            <a:pPr algn="just">
              <a:buFont typeface="Wingdings 2"/>
              <a:buAutoNum type="arabicPeriod" startAt="8"/>
            </a:pPr>
            <a:r>
              <a:rPr lang="ru-RU" sz="1800" dirty="0" smtClean="0"/>
              <a:t>Наличие монтажной оснастки, средств 	</a:t>
            </a:r>
            <a:r>
              <a:rPr lang="ru-RU" sz="1800" dirty="0" err="1" smtClean="0"/>
              <a:t>подмащивания</a:t>
            </a:r>
            <a:r>
              <a:rPr lang="ru-RU" sz="1800" dirty="0" smtClean="0"/>
              <a:t>, инструмента и материалов для выполнения задания, при котором произошел несчастный случай.</a:t>
            </a:r>
          </a:p>
          <a:p>
            <a:pPr algn="just">
              <a:buFont typeface="Wingdings 2"/>
              <a:buAutoNum type="arabicPeriod" startAt="8"/>
            </a:pPr>
            <a:r>
              <a:rPr lang="ru-RU" sz="1800" dirty="0" smtClean="0"/>
              <a:t>В каком состоянии находился станок, машина, инструмент перед несчастным случаем? Состояние рабочего места, наличие ограждающих устройств, блокировок, средств сигнализации, плакатов и знаков безопасности.</a:t>
            </a:r>
          </a:p>
          <a:p>
            <a:pPr algn="just">
              <a:buFont typeface="Wingdings 2"/>
              <a:buAutoNum type="arabicPeriod" startAt="8"/>
            </a:pPr>
            <a:r>
              <a:rPr lang="ru-RU" sz="1800" dirty="0" smtClean="0"/>
              <a:t>Как обычно выполняется членами бригады работа, при выполнении которой произошел несчастный случай?</a:t>
            </a:r>
          </a:p>
          <a:p>
            <a:pPr algn="just">
              <a:buFont typeface="Wingdings 2"/>
              <a:buAutoNum type="arabicPeriod" startAt="8"/>
            </a:pPr>
            <a:r>
              <a:rPr lang="ru-RU" sz="1800" dirty="0" smtClean="0"/>
              <a:t>Какие требования безопасности было необходимо соблюдать? Как фактически выполнялась работа?</a:t>
            </a:r>
          </a:p>
          <a:p>
            <a:pPr algn="just">
              <a:buFont typeface="Wingdings 2"/>
              <a:buAutoNum type="arabicPeriod" startAt="8"/>
            </a:pPr>
            <a:endParaRPr lang="ru-RU" sz="1800" dirty="0" smtClean="0"/>
          </a:p>
          <a:p>
            <a:pPr algn="just">
              <a:buFont typeface="Wingdings 2"/>
              <a:buAutoNum type="arabicPeriod" startAt="8"/>
            </a:pPr>
            <a:endParaRPr lang="ru-RU" sz="1800" dirty="0" smtClean="0"/>
          </a:p>
          <a:p>
            <a:pPr algn="just">
              <a:buAutoNum type="arabicPeriod" startAt="8"/>
            </a:pPr>
            <a:endParaRPr lang="ru-RU" sz="1800" dirty="0" smtClean="0"/>
          </a:p>
          <a:p>
            <a:pPr algn="just">
              <a:buAutoNum type="arabicPeriod" startAt="8"/>
            </a:pPr>
            <a:endParaRPr lang="ru-RU" sz="18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23566"/>
          </a:xfrm>
        </p:spPr>
        <p:txBody>
          <a:bodyPr>
            <a:normAutofit/>
          </a:bodyPr>
          <a:lstStyle/>
          <a:p>
            <a:pPr algn="just">
              <a:buAutoNum type="arabicPeriod" startAt="14"/>
            </a:pPr>
            <a:r>
              <a:rPr lang="ru-RU" sz="1800" dirty="0" smtClean="0"/>
              <a:t>Какую конкретно операцию выполнял пострадавший перед несчастным случаем? В каком положении? Каким инструментом? Кто из работников находился рядом с местом, где выполнялась работа.</a:t>
            </a:r>
          </a:p>
          <a:p>
            <a:pPr algn="just">
              <a:buAutoNum type="arabicPeriod" startAt="14"/>
            </a:pPr>
            <a:r>
              <a:rPr lang="ru-RU" sz="1800" dirty="0" smtClean="0"/>
              <a:t> Как вел себя пострадавший до несчастного случая, во время его и после?</a:t>
            </a:r>
          </a:p>
          <a:p>
            <a:pPr algn="just">
              <a:buAutoNum type="arabicPeriod" startAt="14"/>
            </a:pPr>
            <a:r>
              <a:rPr lang="ru-RU" sz="1800" dirty="0" smtClean="0"/>
              <a:t>Были ли слышны сигналы об опасности и как реагировали на это пострадавшие и другие работники?</a:t>
            </a:r>
          </a:p>
          <a:p>
            <a:pPr algn="just">
              <a:buAutoNum type="arabicPeriod" startAt="14"/>
            </a:pPr>
            <a:r>
              <a:rPr lang="ru-RU" sz="1800" dirty="0" smtClean="0"/>
              <a:t>Где находился бригадир в момент несчастного случая и что он там делал?</a:t>
            </a:r>
          </a:p>
          <a:p>
            <a:pPr algn="just">
              <a:buAutoNum type="arabicPeriod" startAt="14"/>
            </a:pPr>
            <a:r>
              <a:rPr lang="ru-RU" sz="1800" dirty="0" smtClean="0"/>
              <a:t>Мнение бригадира о причинах несчастного случая.</a:t>
            </a:r>
          </a:p>
          <a:p>
            <a:pPr algn="just">
              <a:buFont typeface="Wingdings 2"/>
              <a:buAutoNum type="arabicPeriod" startAt="14"/>
            </a:pPr>
            <a:r>
              <a:rPr lang="ru-RU" sz="1800" dirty="0" smtClean="0"/>
              <a:t>Кем и какие были приняты меры по оказанию пострадавшему первой помощи? Какие медицинские средства использовались при оказании первой помощи?</a:t>
            </a:r>
          </a:p>
          <a:p>
            <a:pPr algn="just">
              <a:buFont typeface="Wingdings 2"/>
              <a:buAutoNum type="arabicPeriod" startAt="14"/>
            </a:pPr>
            <a:r>
              <a:rPr lang="ru-RU" sz="1800" dirty="0" smtClean="0"/>
              <a:t>Когда, кто и как сообщил в «скорую помощь» о происшедшем несчастном случае?  На каком транспорте, когда и кем пострадавший был доставлен в медицинскую организацию?</a:t>
            </a:r>
          </a:p>
          <a:p>
            <a:pPr marL="891540" indent="-342900" algn="just">
              <a:buNone/>
            </a:pPr>
            <a:r>
              <a:rPr lang="ru-RU" sz="1800" i="1" dirty="0" smtClean="0"/>
              <a:t>* Другие вопросы, которые необходимо выяснить, обуславливаются обстоятельствами происшествия и спецификой производства, где произошел несчастный случай. </a:t>
            </a:r>
          </a:p>
          <a:p>
            <a:pPr algn="just">
              <a:buFont typeface="Wingdings 2"/>
              <a:buAutoNum type="arabicPeriod" startAt="14"/>
            </a:pPr>
            <a:endParaRPr lang="ru-RU" sz="1800" dirty="0" smtClean="0"/>
          </a:p>
          <a:p>
            <a:pPr algn="just">
              <a:buAutoNum type="arabicPeriod" startAt="14"/>
            </a:pPr>
            <a:endParaRPr lang="ru-RU" sz="1800" dirty="0" smtClean="0"/>
          </a:p>
          <a:p>
            <a:pPr algn="just">
              <a:buAutoNum type="arabicPeriod" startAt="14"/>
            </a:pPr>
            <a:endParaRPr lang="ru-RU" sz="1800" dirty="0" smtClean="0"/>
          </a:p>
          <a:p>
            <a:pPr algn="just">
              <a:buAutoNum type="arabicPeriod" startAt="14"/>
            </a:pPr>
            <a:endParaRPr lang="ru-RU" sz="18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Перечень вопросов к главному инженеру организации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AutoNum type="arabicPeriod"/>
            </a:pPr>
            <a:r>
              <a:rPr lang="ru-RU" sz="1800" dirty="0" smtClean="0"/>
              <a:t>С какого времени работает в данной организации, в том числе в должности главного инженера? </a:t>
            </a:r>
          </a:p>
          <a:p>
            <a:pPr algn="just">
              <a:buAutoNum type="arabicPeriod"/>
            </a:pPr>
            <a:r>
              <a:rPr lang="ru-RU" sz="1800" dirty="0" smtClean="0"/>
              <a:t>Наименование (количество) подразделений и объектов, выполняемые  организацией виды работ, численность и состав работников.</a:t>
            </a:r>
          </a:p>
          <a:p>
            <a:pPr algn="just">
              <a:buAutoNum type="arabicPeriod"/>
            </a:pPr>
            <a:r>
              <a:rPr lang="ru-RU" sz="1800" dirty="0" smtClean="0"/>
              <a:t>Численность и состав руководителей и специалистов, в том числе подробно на участке, где произошел несчастный случай. Как распределены обязанности и ответственность? Каким документом установлена?</a:t>
            </a:r>
          </a:p>
          <a:p>
            <a:pPr algn="just">
              <a:buAutoNum type="arabicPeriod"/>
            </a:pPr>
            <a:r>
              <a:rPr lang="ru-RU" sz="1800" dirty="0" smtClean="0"/>
              <a:t>Проводится ли контроль за состоянием охраны труда в подразделениях с участием главного инженера? Как он проводится, кто в этом участвует, какие нарушения  выявлены за последнее время в подразделении, где произошел несчастный случай?</a:t>
            </a:r>
          </a:p>
          <a:p>
            <a:pPr algn="just">
              <a:buAutoNum type="arabicPeriod"/>
            </a:pPr>
            <a:r>
              <a:rPr lang="ru-RU" sz="1800" dirty="0" smtClean="0"/>
              <a:t>Какие меры предпринимались главным инженером по устранению нарушений правил и норм по охране труда, в частности тех, в результате которых произошел несчастный случай (привести примеры)?</a:t>
            </a:r>
          </a:p>
          <a:p>
            <a:pPr algn="just">
              <a:buAutoNum type="arabicPeriod"/>
            </a:pPr>
            <a:r>
              <a:rPr lang="ru-RU" sz="1800" dirty="0" smtClean="0"/>
              <a:t>Какова обеспеченность работников инструкциями и другими нормативными правовыми актами по охране труда? Какие периодические издания по охране труда организация получает по подписке? </a:t>
            </a:r>
            <a:endParaRPr lang="ru-RU" sz="18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37880"/>
          </a:xfrm>
        </p:spPr>
        <p:txBody>
          <a:bodyPr>
            <a:normAutofit/>
          </a:bodyPr>
          <a:lstStyle/>
          <a:p>
            <a:pPr algn="just">
              <a:buAutoNum type="arabicPeriod" startAt="7"/>
            </a:pPr>
            <a:r>
              <a:rPr lang="ru-RU" sz="1800" dirty="0" smtClean="0"/>
              <a:t>Когда и где главный инженер проходил проверку знаний по охране труда, где и как она проводилась? Какой был состав экзаменационной комиссии?</a:t>
            </a:r>
          </a:p>
          <a:p>
            <a:pPr algn="just">
              <a:buFont typeface="Wingdings 2"/>
              <a:buAutoNum type="arabicPeriod" startAt="7"/>
            </a:pPr>
            <a:r>
              <a:rPr lang="ru-RU" sz="1800" dirty="0" smtClean="0"/>
              <a:t>Когда и где руководитель и специалисты участка проходили проверку знаний по охране труда, где и как она проводилась? Какой был состав экзаменационной комиссии? Наличие удостоверений.</a:t>
            </a:r>
          </a:p>
          <a:p>
            <a:pPr algn="just">
              <a:buFont typeface="Wingdings 2"/>
              <a:buAutoNum type="arabicPeriod" startAt="7"/>
            </a:pPr>
            <a:r>
              <a:rPr lang="ru-RU" sz="1800" dirty="0" smtClean="0"/>
              <a:t>Проводился инструктаж пострадавшему и другим лицам по работе, при выполнении которой произошел несчастный случай? Кто проводил и когда? Содержание инструктажа. Наличие инструкции по охране труда при выполнении данной работы.</a:t>
            </a:r>
          </a:p>
          <a:p>
            <a:pPr algn="just">
              <a:buFont typeface="Wingdings 2"/>
              <a:buAutoNum type="arabicPeriod" startAt="7"/>
            </a:pPr>
            <a:r>
              <a:rPr lang="ru-RU" sz="1800" dirty="0" smtClean="0"/>
              <a:t>Обеспеченность работников спецодеждой, </a:t>
            </a:r>
            <a:r>
              <a:rPr lang="ru-RU" sz="1800" dirty="0" err="1" smtClean="0"/>
              <a:t>спецобувью</a:t>
            </a:r>
            <a:r>
              <a:rPr lang="ru-RU" sz="1800" dirty="0" smtClean="0"/>
              <a:t> и другими средствами индивидуальной защиты (каской, предохранительным поясом, защитными очками и т.п.). Причины их неприменения.</a:t>
            </a:r>
          </a:p>
          <a:p>
            <a:pPr algn="just">
              <a:buFont typeface="Wingdings 2"/>
              <a:buAutoNum type="arabicPeriod" startAt="7"/>
            </a:pPr>
            <a:r>
              <a:rPr lang="ru-RU" sz="1800" dirty="0" smtClean="0"/>
              <a:t>Кто и когда давал задание на работу? Как она должна была выполняться, какие требования безопасности соблюдаться? Соответствует ли выполняемая работа профессии пострадавшего? Кто из лиц административно – технического персонала руководил выполнением работ?</a:t>
            </a:r>
          </a:p>
          <a:p>
            <a:pPr algn="just">
              <a:buFont typeface="Wingdings 2"/>
              <a:buAutoNum type="arabicPeriod" startAt="7"/>
            </a:pPr>
            <a:r>
              <a:rPr lang="ru-RU" sz="1800" dirty="0" smtClean="0"/>
              <a:t>Наличие монтажной оснастки, средств 	</a:t>
            </a:r>
            <a:r>
              <a:rPr lang="ru-RU" sz="1800" dirty="0" err="1" smtClean="0"/>
              <a:t>подмащивания</a:t>
            </a:r>
            <a:r>
              <a:rPr lang="ru-RU" sz="1800" dirty="0" smtClean="0"/>
              <a:t>, инструмента и материалов для выполнения задания, при котором произошел несчастный случай.</a:t>
            </a:r>
          </a:p>
          <a:p>
            <a:pPr algn="just">
              <a:buFont typeface="Wingdings 2"/>
              <a:buAutoNum type="arabicPeriod" startAt="7"/>
            </a:pPr>
            <a:endParaRPr lang="ru-RU" sz="1800" dirty="0" smtClean="0"/>
          </a:p>
          <a:p>
            <a:pPr algn="just">
              <a:buFont typeface="Wingdings 2"/>
              <a:buAutoNum type="arabicPeriod" startAt="7"/>
            </a:pPr>
            <a:endParaRPr lang="ru-RU" sz="1800" dirty="0" smtClean="0"/>
          </a:p>
          <a:p>
            <a:pPr algn="just">
              <a:buAutoNum type="arabicPeriod" startAt="7"/>
            </a:pPr>
            <a:endParaRPr lang="ru-RU" sz="1800" dirty="0" smtClean="0"/>
          </a:p>
          <a:p>
            <a:pPr algn="just">
              <a:buAutoNum type="arabicPeriod" startAt="7"/>
            </a:pPr>
            <a:endParaRPr lang="ru-RU" sz="1800" dirty="0" smtClean="0"/>
          </a:p>
          <a:p>
            <a:pPr algn="just">
              <a:buAutoNum type="arabicPeriod" startAt="7"/>
            </a:pPr>
            <a:endParaRPr lang="ru-RU" sz="1800" dirty="0" smtClean="0"/>
          </a:p>
          <a:p>
            <a:pPr algn="just">
              <a:buAutoNum type="arabicPeriod" startAt="7"/>
            </a:pPr>
            <a:endParaRPr lang="ru-RU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ПЕРВООЧЕРЕДНЫЕ ДЕЙСТВИЯ РАБОТОДАТЕЛЯ  ПРИ НЕСЧАСТНОМ СЛУЧАЕ  </a:t>
            </a:r>
            <a:r>
              <a:rPr lang="ru-RU" sz="1600" i="1" dirty="0" smtClean="0">
                <a:solidFill>
                  <a:srgbClr val="C00000"/>
                </a:solidFill>
              </a:rPr>
              <a:t>(ст.228 ТК РФ)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endParaRPr lang="ru-RU" sz="2800" dirty="0">
              <a:solidFill>
                <a:srgbClr val="C000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2" y="1428736"/>
          <a:ext cx="8229600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66442"/>
          </a:xfrm>
        </p:spPr>
        <p:txBody>
          <a:bodyPr>
            <a:normAutofit lnSpcReduction="10000"/>
          </a:bodyPr>
          <a:lstStyle/>
          <a:p>
            <a:pPr algn="just">
              <a:buAutoNum type="arabicPeriod" startAt="13"/>
            </a:pPr>
            <a:r>
              <a:rPr lang="ru-RU" sz="1800" dirty="0" smtClean="0"/>
              <a:t>В каком состоянии находился станок, машина, инструмент перед несчастным случаем? Состояние рабочего места, наличие ограждающих устройств, блокировок, средств сигнализации, плакатов и знаков безопасности.</a:t>
            </a:r>
          </a:p>
          <a:p>
            <a:pPr algn="just">
              <a:buAutoNum type="arabicPeriod" startAt="13"/>
            </a:pPr>
            <a:r>
              <a:rPr lang="ru-RU" sz="1800" dirty="0" smtClean="0"/>
              <a:t>Какие требования безопасности при выполнении  данной работы предусмотрены  в инструкции по охране труда и других нормативных документах?</a:t>
            </a:r>
          </a:p>
          <a:p>
            <a:pPr algn="just">
              <a:buFont typeface="Wingdings 2"/>
              <a:buAutoNum type="arabicPeriod" startAt="13"/>
            </a:pPr>
            <a:r>
              <a:rPr lang="ru-RU" sz="1800" dirty="0" smtClean="0"/>
              <a:t>Как фактически выполнялась работа? Какую конкретно операцию выполнял пострадавший перед несчастным случаем? В каком положении? Каким инструментом? Кто из работников находился рядом с местом, где выполнялась работа.</a:t>
            </a:r>
          </a:p>
          <a:p>
            <a:pPr algn="just">
              <a:buAutoNum type="arabicPeriod" startAt="13"/>
            </a:pPr>
            <a:r>
              <a:rPr lang="ru-RU" sz="1800" dirty="0" smtClean="0"/>
              <a:t>Где находился главный инженер в момент несчастного случая? Когда последний раз был на участке (объекте)? Какие делал замечания по устранению выявленных (имеющихся) нарушений требований охраны труда?</a:t>
            </a:r>
          </a:p>
          <a:p>
            <a:pPr algn="just">
              <a:buAutoNum type="arabicPeriod" startAt="13"/>
            </a:pPr>
            <a:r>
              <a:rPr lang="ru-RU" sz="1800" dirty="0" smtClean="0"/>
              <a:t>Когда поступило сообщение о несчастном случае, кто передал, какие меры предприняты главным инженером?</a:t>
            </a:r>
          </a:p>
          <a:p>
            <a:pPr algn="just">
              <a:buAutoNum type="arabicPeriod" startAt="13"/>
            </a:pPr>
            <a:r>
              <a:rPr lang="ru-RU" sz="1800" dirty="0" smtClean="0"/>
              <a:t>Мнение о причинах несчастного случая. Какие требования нарушены?</a:t>
            </a:r>
          </a:p>
          <a:p>
            <a:pPr algn="just">
              <a:buAutoNum type="arabicPeriod" startAt="13"/>
            </a:pPr>
            <a:r>
              <a:rPr lang="ru-RU" sz="1800" dirty="0" smtClean="0"/>
              <a:t>Какие приняты меры по устранению причин несчастного случая и предупреждению возникновения подобных происшествий?	</a:t>
            </a:r>
            <a:endParaRPr lang="ru-RU" sz="18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МАТЕРИАЛЫ РАССЛЕДОВАНИЯ НЕСЧАСТНОГО СЛУЧАЯ</a:t>
            </a:r>
            <a:endParaRPr lang="ru-RU" sz="2800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85857"/>
          <a:ext cx="8229600" cy="53430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42366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материалы расследования включают в себя следующие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документы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: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6508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 smtClean="0"/>
                        <a:t> приказ  (распоряжение) о создании комиссии;</a:t>
                      </a:r>
                      <a:endParaRPr lang="ru-RU" dirty="0"/>
                    </a:p>
                  </a:txBody>
                  <a:tcPr/>
                </a:tc>
              </a:tr>
              <a:tr h="684383"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lang="ru-RU" dirty="0" smtClean="0"/>
                        <a:t> планы, эскизы, схемы, протоколы осмотра, при необходимости – фото- и видеоматериалы;</a:t>
                      </a:r>
                      <a:endParaRPr lang="ru-RU" dirty="0"/>
                    </a:p>
                  </a:txBody>
                  <a:tcPr/>
                </a:tc>
              </a:tr>
              <a:tr h="684383"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lang="ru-RU" dirty="0" smtClean="0"/>
                        <a:t> документы, характеризующие состояние рабочего места, наличие опасных и вредных производственных факторов;</a:t>
                      </a:r>
                      <a:endParaRPr lang="ru-RU" dirty="0"/>
                    </a:p>
                  </a:txBody>
                  <a:tcPr/>
                </a:tc>
              </a:tr>
              <a:tr h="684383"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lang="ru-RU" dirty="0" smtClean="0"/>
                        <a:t> выписки из журналов регистрации инструктажей по охране труда</a:t>
                      </a:r>
                      <a:r>
                        <a:rPr lang="ru-RU" baseline="0" dirty="0" smtClean="0"/>
                        <a:t> и протоколов проверки знания пострадавшим требований охраны труда;</a:t>
                      </a:r>
                      <a:endParaRPr lang="ru-RU" dirty="0"/>
                    </a:p>
                  </a:txBody>
                  <a:tcPr/>
                </a:tc>
              </a:tr>
              <a:tr h="396508"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lang="ru-RU" dirty="0" smtClean="0"/>
                        <a:t> протоколы опросов пострадавшего, очевидцев</a:t>
                      </a:r>
                      <a:r>
                        <a:rPr lang="ru-RU" baseline="0" dirty="0" smtClean="0"/>
                        <a:t> и </a:t>
                      </a:r>
                      <a:r>
                        <a:rPr lang="ru-RU" dirty="0" smtClean="0"/>
                        <a:t> должностных лиц;</a:t>
                      </a:r>
                      <a:endParaRPr lang="ru-RU" dirty="0"/>
                    </a:p>
                  </a:txBody>
                  <a:tcPr/>
                </a:tc>
              </a:tr>
              <a:tr h="396508"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lang="ru-RU" dirty="0" smtClean="0"/>
                        <a:t> экспертные заключения  специалистов, результаты технических расчетов, лабораторных исследований и испытаний;</a:t>
                      </a:r>
                      <a:endParaRPr lang="ru-RU" dirty="0"/>
                    </a:p>
                  </a:txBody>
                  <a:tcPr/>
                </a:tc>
              </a:tr>
              <a:tr h="396508"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lang="ru-RU" dirty="0" smtClean="0"/>
                        <a:t> медицинское заключение о тяжести повреждения здоровья, нахождении в состоянии</a:t>
                      </a:r>
                      <a:r>
                        <a:rPr lang="ru-RU" baseline="0" dirty="0" smtClean="0"/>
                        <a:t> алкогольного, наркотического или иного токсического опьянения;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396508"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lang="ru-RU" dirty="0" smtClean="0"/>
                        <a:t> копии документов, подтверждающих выдачу СИЗ;</a:t>
                      </a:r>
                      <a:endParaRPr lang="ru-RU" dirty="0"/>
                    </a:p>
                  </a:txBody>
                  <a:tcPr/>
                </a:tc>
              </a:tr>
              <a:tr h="396508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 smtClean="0"/>
                        <a:t> другие документы</a:t>
                      </a:r>
                      <a:r>
                        <a:rPr lang="ru-RU" baseline="0" dirty="0" smtClean="0"/>
                        <a:t> по усмотрению комиссии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effectLst/>
              </a:rPr>
              <a:t>Приказ по результатам расследования несчастного случая </a:t>
            </a:r>
            <a:r>
              <a:rPr lang="ru-RU" sz="2400" i="1" dirty="0" smtClean="0">
                <a:solidFill>
                  <a:srgbClr val="C00000"/>
                </a:solidFill>
                <a:effectLst/>
              </a:rPr>
              <a:t>(пример) </a:t>
            </a:r>
            <a:endParaRPr lang="ru-RU" sz="2400" i="1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000" b="1" dirty="0" smtClean="0"/>
              <a:t>Приказ   №</a:t>
            </a:r>
          </a:p>
          <a:p>
            <a:pPr algn="ctr">
              <a:buNone/>
            </a:pPr>
            <a:r>
              <a:rPr lang="ru-RU" sz="2000" dirty="0" smtClean="0"/>
              <a:t>«___»_______ 20__ г.</a:t>
            </a:r>
          </a:p>
          <a:p>
            <a:pPr algn="ctr">
              <a:buNone/>
            </a:pPr>
            <a:r>
              <a:rPr lang="ru-RU" sz="1800" b="1" dirty="0" smtClean="0"/>
              <a:t>О несчастном случае на производстве, происшедшем </a:t>
            </a:r>
          </a:p>
          <a:p>
            <a:pPr algn="ctr">
              <a:buNone/>
            </a:pPr>
            <a:r>
              <a:rPr lang="ru-RU" sz="1800" b="1" dirty="0" smtClean="0"/>
              <a:t>с _________ (Ф.И.О., профессия или должность пострадавшего</a:t>
            </a:r>
            <a:r>
              <a:rPr lang="ru-RU" sz="1800" dirty="0" smtClean="0"/>
              <a:t>)</a:t>
            </a:r>
          </a:p>
          <a:p>
            <a:pPr marL="594360" indent="-457200" algn="ctr">
              <a:buAutoNum type="arabicPeriod"/>
            </a:pPr>
            <a:r>
              <a:rPr lang="ru-RU" sz="1800" b="1" dirty="0" smtClean="0"/>
              <a:t>Констатирующая часть</a:t>
            </a:r>
          </a:p>
          <a:p>
            <a:pPr marL="594360" indent="-457200" algn="just">
              <a:buNone/>
            </a:pPr>
            <a:r>
              <a:rPr lang="ru-RU" sz="1800" dirty="0" smtClean="0"/>
              <a:t>		В этом разделе приказа необходимо дать краткое изложение обстоятельств несчастного случая и его причин. Назвать  лиц, допустивших нарушение требований охраны труда, в результате действий (бездействий) которых произошел несчастный случай, указать допущенные нарушения. Дать оценку соблюдения ими требований правил и норм по охране труда и выполнения своих обязанностей. Не следует на основании формальных признаков причислять  к допустившим нарушения большую группу работников: это только усложнит решение вопроса о привлечении их к ответственности.</a:t>
            </a:r>
          </a:p>
          <a:p>
            <a:pPr marL="594360" indent="-457200" algn="just">
              <a:buNone/>
            </a:pPr>
            <a:r>
              <a:rPr lang="ru-RU" sz="1800" dirty="0" smtClean="0"/>
              <a:t>		Характеризовать общее состояние охраны труда на участке (объекте), где произошел несчастный случай. </a:t>
            </a:r>
            <a:endParaRPr lang="ru-RU" sz="18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09318"/>
          </a:xfrm>
        </p:spPr>
        <p:txBody>
          <a:bodyPr>
            <a:normAutofit/>
          </a:bodyPr>
          <a:lstStyle/>
          <a:p>
            <a:pPr algn="ctr">
              <a:buAutoNum type="arabicPeriod" startAt="2"/>
            </a:pPr>
            <a:r>
              <a:rPr lang="ru-RU" sz="1800" dirty="0" smtClean="0"/>
              <a:t>Распорядительная часть</a:t>
            </a:r>
          </a:p>
          <a:p>
            <a:pPr algn="just">
              <a:buNone/>
            </a:pPr>
            <a:r>
              <a:rPr lang="ru-RU" sz="1800" dirty="0" smtClean="0"/>
              <a:t>		В целях устранения выявленных нарушений правил и норм охраны труда. создания для работников безопасных и безвредных условий труда. предотвращения несчастных случаев</a:t>
            </a:r>
          </a:p>
          <a:p>
            <a:pPr algn="just">
              <a:buNone/>
            </a:pPr>
            <a:r>
              <a:rPr lang="ru-RU" sz="1800" dirty="0" smtClean="0"/>
              <a:t>		ПРИКАЗЫВАЮ:</a:t>
            </a:r>
          </a:p>
          <a:p>
            <a:pPr algn="just">
              <a:buNone/>
            </a:pPr>
            <a:r>
              <a:rPr lang="ru-RU" sz="1800" dirty="0" smtClean="0"/>
              <a:t>		В этом разделе приказа следует определить перечень мер по устранению причин несчастного случая и выявленных нарушений правил и норм охраны труда, установить сроки их выполнения, необходимые материальные и денежные средства и назначить ответственных лиц.</a:t>
            </a:r>
          </a:p>
          <a:p>
            <a:pPr algn="just">
              <a:buNone/>
            </a:pPr>
            <a:r>
              <a:rPr lang="ru-RU" sz="1800" dirty="0" smtClean="0"/>
              <a:t>		Привлечь к дисциплинарной и материальной (при необходимости) ответственности лиц, допустивших нарушение правил и норма, вследствие которых произошел несчастный случай и организации нанесен материальный ущерб. Не допускается привлекать к ответственности работника за невыполнение действий, которые не входят в его компетенцию или не являются его обязанностями.</a:t>
            </a:r>
          </a:p>
          <a:p>
            <a:pPr algn="just">
              <a:buNone/>
            </a:pPr>
            <a:r>
              <a:rPr lang="ru-RU" sz="1800" dirty="0" smtClean="0"/>
              <a:t>		Вопрос о привлечении к ответственности пострадавшего решается после его выздоровления, или дело ограничивается лишь констатацией допущенных им нарушений. </a:t>
            </a:r>
          </a:p>
          <a:p>
            <a:pPr algn="ctr"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6644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dirty="0" smtClean="0"/>
              <a:t>		Необходимость привлечения к ответственности возникает при наличии в его действиях грубой неосторожности, если комиссия по расследованию несчастного случая установила степень его вины, а в приказе работодателя подтверждается правильность выводов комиссии. Кроме того, привлечение пострадавшего к ответственности за допущенные им нарушения имеет целью повлиять на возмещение морального вреда. Размер которого устанавливается  судом, в  том числе с учетом вины пострадавшего.</a:t>
            </a:r>
          </a:p>
          <a:p>
            <a:pPr algn="just">
              <a:buNone/>
            </a:pPr>
            <a:r>
              <a:rPr lang="ru-RU" sz="1800" dirty="0" smtClean="0"/>
              <a:t>		Контроль за выполнением приказа возлагается на ответственное должностное лицо организации.</a:t>
            </a:r>
          </a:p>
          <a:p>
            <a:pPr algn="just">
              <a:buNone/>
            </a:pPr>
            <a:endParaRPr lang="ru-RU" sz="1800" dirty="0" smtClean="0"/>
          </a:p>
          <a:p>
            <a:pPr algn="just">
              <a:buNone/>
            </a:pPr>
            <a:r>
              <a:rPr lang="ru-RU" sz="1800" dirty="0" smtClean="0"/>
              <a:t>	Руководитель организации _________________________________</a:t>
            </a:r>
          </a:p>
          <a:p>
            <a:pPr algn="just">
              <a:buNone/>
            </a:pPr>
            <a:r>
              <a:rPr lang="ru-RU" sz="1800" dirty="0" smtClean="0"/>
              <a:t>	Визы:</a:t>
            </a:r>
          </a:p>
          <a:p>
            <a:pPr algn="just">
              <a:buNone/>
            </a:pPr>
            <a:r>
              <a:rPr lang="ru-RU" sz="1800" dirty="0" smtClean="0"/>
              <a:t>	начальник отдела охраны труда _____________________________</a:t>
            </a:r>
          </a:p>
          <a:p>
            <a:pPr algn="just">
              <a:buNone/>
            </a:pPr>
            <a:r>
              <a:rPr lang="ru-RU" sz="1800" dirty="0" smtClean="0"/>
              <a:t>	юрисконсульт ____________________________________________</a:t>
            </a:r>
          </a:p>
          <a:p>
            <a:pPr algn="just">
              <a:buNone/>
            </a:pPr>
            <a:endParaRPr lang="ru-RU" sz="1800" dirty="0" smtClean="0"/>
          </a:p>
          <a:p>
            <a:pPr algn="just">
              <a:buNone/>
            </a:pPr>
            <a:r>
              <a:rPr lang="ru-RU" sz="1800" dirty="0" smtClean="0"/>
              <a:t>	С приказом ознакомлены: __________________________________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800" dirty="0" smtClean="0"/>
              <a:t>					</a:t>
            </a:r>
            <a:r>
              <a:rPr lang="ru-RU" sz="1200" dirty="0" smtClean="0"/>
              <a:t>(подпись, дата, Ф.И.О.)</a:t>
            </a:r>
            <a:endParaRPr lang="ru-RU" sz="12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А К Т </a:t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>о расследовании </a:t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>тяжелого несчастного случая 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1800" dirty="0" smtClean="0"/>
              <a:t>	Расследование тяжелого несчастного случая, происшедшего «__»____ 20_ г. в __ ч ___ мин в </a:t>
            </a:r>
            <a:r>
              <a:rPr lang="ru-RU" sz="1800" i="1" dirty="0" smtClean="0"/>
              <a:t>ООО «Вымпел» </a:t>
            </a:r>
            <a:r>
              <a:rPr lang="ru-RU" sz="1800" dirty="0" smtClean="0"/>
              <a:t>(юридический </a:t>
            </a:r>
            <a:r>
              <a:rPr lang="ru-RU" sz="1800" dirty="0" err="1" smtClean="0"/>
              <a:t>адрес:___________________</a:t>
            </a:r>
            <a:r>
              <a:rPr lang="ru-RU" sz="1800" dirty="0" smtClean="0"/>
              <a:t> ОКВЭД ______ - (вид деятельности) проведено в период с ____ по ____20_г.</a:t>
            </a:r>
          </a:p>
          <a:p>
            <a:pPr algn="just">
              <a:buNone/>
            </a:pPr>
            <a:r>
              <a:rPr lang="ru-RU" sz="1800" dirty="0" smtClean="0"/>
              <a:t>	</a:t>
            </a:r>
            <a:r>
              <a:rPr lang="ru-RU" sz="1800" b="1" dirty="0" smtClean="0"/>
              <a:t>Лица, проводившие расследование несчастного случая:</a:t>
            </a:r>
          </a:p>
          <a:p>
            <a:pPr algn="just">
              <a:buNone/>
            </a:pPr>
            <a:r>
              <a:rPr lang="ru-RU" sz="1800" dirty="0" smtClean="0"/>
              <a:t>	(комиссия)</a:t>
            </a:r>
          </a:p>
          <a:p>
            <a:pPr algn="just">
              <a:buNone/>
            </a:pPr>
            <a:r>
              <a:rPr lang="ru-RU" sz="1800" dirty="0" smtClean="0"/>
              <a:t>	</a:t>
            </a:r>
            <a:r>
              <a:rPr lang="ru-RU" sz="1800" b="1" dirty="0" smtClean="0"/>
              <a:t>Лица, принимавшие участие в расследовании несчастного случая:</a:t>
            </a:r>
          </a:p>
          <a:p>
            <a:pPr algn="just">
              <a:buNone/>
            </a:pPr>
            <a:r>
              <a:rPr lang="ru-RU" sz="1800" dirty="0" smtClean="0"/>
              <a:t>	___________________ - доверенное лицо пострадавшего;</a:t>
            </a:r>
          </a:p>
          <a:p>
            <a:pPr algn="just">
              <a:buNone/>
            </a:pPr>
            <a:r>
              <a:rPr lang="ru-RU" sz="1800" dirty="0" smtClean="0"/>
              <a:t>	___________________ - юрисконсульт ООО «Вымпел»</a:t>
            </a:r>
          </a:p>
          <a:p>
            <a:pPr algn="just">
              <a:buNone/>
            </a:pPr>
            <a:r>
              <a:rPr lang="ru-RU" sz="1800" dirty="0" smtClean="0"/>
              <a:t>	</a:t>
            </a:r>
            <a:r>
              <a:rPr lang="ru-RU" sz="1800" b="1" dirty="0" smtClean="0"/>
              <a:t>1. Сведения о пострадавшем:</a:t>
            </a:r>
          </a:p>
          <a:p>
            <a:pPr algn="just">
              <a:buNone/>
            </a:pPr>
            <a:r>
              <a:rPr lang="ru-RU" sz="1800" b="1" dirty="0" smtClean="0"/>
              <a:t>	2. Сведения о проведении инструктажей и обучения по охране труда</a:t>
            </a:r>
          </a:p>
          <a:p>
            <a:pPr algn="just">
              <a:buNone/>
            </a:pPr>
            <a:r>
              <a:rPr lang="ru-RU" sz="1800" b="1" dirty="0" smtClean="0"/>
              <a:t>	3. Краткая характеристика места (объекта), где произошел несчастный случай:</a:t>
            </a:r>
          </a:p>
          <a:p>
            <a:pPr algn="just">
              <a:buNone/>
            </a:pPr>
            <a:r>
              <a:rPr lang="ru-RU" sz="1800" b="1" dirty="0" smtClean="0"/>
              <a:t>	4. Обстоятельства несчастного случая:</a:t>
            </a:r>
          </a:p>
          <a:p>
            <a:pPr algn="just">
              <a:buNone/>
            </a:pPr>
            <a:r>
              <a:rPr lang="ru-RU" sz="1800" b="1" dirty="0" smtClean="0"/>
              <a:t>	5. Причины, вызвавшие несчастный случай:</a:t>
            </a:r>
          </a:p>
          <a:p>
            <a:pPr algn="just">
              <a:buNone/>
            </a:pPr>
            <a:endParaRPr lang="ru-RU" sz="1800" b="1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0931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dirty="0" smtClean="0"/>
              <a:t>	</a:t>
            </a:r>
            <a:r>
              <a:rPr lang="ru-RU" sz="1800" b="1" dirty="0" smtClean="0"/>
              <a:t>6.	Заключение о лицах, ответственных за допущенные нарушения законодательных и иных нормативных  правовых и локальных нормативных актов, явившихся причинами несчастного случая:</a:t>
            </a:r>
          </a:p>
          <a:p>
            <a:pPr algn="just">
              <a:buNone/>
            </a:pPr>
            <a:r>
              <a:rPr lang="ru-RU" sz="1800" b="1" dirty="0" smtClean="0"/>
              <a:t>	7. 	Квалификация и учет несчастного случая:</a:t>
            </a:r>
          </a:p>
          <a:p>
            <a:pPr algn="just">
              <a:buNone/>
            </a:pPr>
            <a:r>
              <a:rPr lang="ru-RU" sz="1800" b="1" dirty="0" smtClean="0"/>
              <a:t>	8.	 Мероприятия по устранению причин несчастного случая:</a:t>
            </a:r>
          </a:p>
          <a:p>
            <a:pPr algn="just">
              <a:buNone/>
            </a:pPr>
            <a:r>
              <a:rPr lang="ru-RU" sz="1800" b="1" dirty="0" smtClean="0"/>
              <a:t>	9. 	Прилагаемые документы и материалы расследования</a:t>
            </a:r>
            <a:r>
              <a:rPr lang="ru-RU" sz="1800" dirty="0" smtClean="0"/>
              <a:t> (см. в таблице)</a:t>
            </a:r>
            <a:endParaRPr lang="ru-RU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ПЕРВООЧЕРЕДНЫЕ ДЕЙСТВИЯ РАБОТОДАТЕЛЯ  </a:t>
            </a:r>
            <a:r>
              <a:rPr lang="ru-RU" sz="2000" i="1" dirty="0" smtClean="0">
                <a:solidFill>
                  <a:srgbClr val="C00000"/>
                </a:solidFill>
              </a:rPr>
              <a:t>(ПРОДОЛЖЕНИЕ)</a:t>
            </a:r>
            <a:endParaRPr lang="ru-RU" sz="2000" i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Уведомление пострадавшему (родственникам пострадавшего)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  <a:ln w="28575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000" dirty="0" smtClean="0"/>
              <a:t>УВЕДОМЛЕНИЕ</a:t>
            </a:r>
          </a:p>
          <a:p>
            <a:pPr marL="144000" indent="0" algn="just">
              <a:spcBef>
                <a:spcPts val="0"/>
              </a:spcBef>
              <a:buNone/>
            </a:pPr>
            <a:r>
              <a:rPr lang="ru-RU" sz="2000" dirty="0" smtClean="0"/>
              <a:t>Ставим Вас в известность, что на основании приказа об образовании</a:t>
            </a:r>
          </a:p>
          <a:p>
            <a:pPr marL="144000" indent="0" algn="just">
              <a:spcBef>
                <a:spcPts val="0"/>
              </a:spcBef>
              <a:buNone/>
            </a:pPr>
            <a:r>
              <a:rPr lang="ru-RU" sz="2000" dirty="0" smtClean="0"/>
              <a:t>комиссии по расследованию несчастного случая на производстве          </a:t>
            </a:r>
          </a:p>
          <a:p>
            <a:pPr marL="144000" indent="0" algn="just">
              <a:spcBef>
                <a:spcPts val="0"/>
              </a:spcBef>
              <a:buNone/>
            </a:pPr>
            <a:r>
              <a:rPr lang="ru-RU" sz="2000" dirty="0" smtClean="0"/>
              <a:t>от _______ № ____,  происшедшего с _____________________________ </a:t>
            </a:r>
          </a:p>
          <a:p>
            <a:pPr marL="144000" indent="0" algn="just">
              <a:spcBef>
                <a:spcPts val="0"/>
              </a:spcBef>
              <a:buNone/>
            </a:pPr>
            <a:r>
              <a:rPr lang="ru-RU" sz="800" dirty="0" smtClean="0"/>
              <a:t>			                                                                                                                                           (Ф.И.О.  пострадавшего)             </a:t>
            </a:r>
          </a:p>
          <a:p>
            <a:pPr marL="144000" indent="0" algn="just">
              <a:spcBef>
                <a:spcPts val="0"/>
              </a:spcBef>
              <a:buNone/>
            </a:pPr>
            <a:r>
              <a:rPr lang="ru-RU" sz="2000" dirty="0" smtClean="0"/>
              <a:t>и в соответствии со ст. 229 Трудового кодекса Российской Федерации,</a:t>
            </a:r>
          </a:p>
          <a:p>
            <a:pPr marL="144000" indent="0" algn="just">
              <a:spcBef>
                <a:spcPts val="0"/>
              </a:spcBef>
              <a:buNone/>
            </a:pPr>
            <a:r>
              <a:rPr lang="ru-RU" sz="2000" dirty="0" smtClean="0"/>
              <a:t>Вы имеете право направить доверенное лицо для участия в</a:t>
            </a:r>
          </a:p>
          <a:p>
            <a:pPr marL="144000" indent="0">
              <a:spcBef>
                <a:spcPts val="0"/>
              </a:spcBef>
              <a:buNone/>
            </a:pPr>
            <a:r>
              <a:rPr lang="ru-RU" sz="2000" dirty="0" smtClean="0"/>
              <a:t>расследовании несчастного случая  и ознакомиться с материалами расследования .</a:t>
            </a:r>
          </a:p>
          <a:p>
            <a:pPr marL="144000" indent="0" algn="just">
              <a:spcBef>
                <a:spcPts val="0"/>
              </a:spcBef>
              <a:buNone/>
            </a:pPr>
            <a:r>
              <a:rPr lang="ru-RU" sz="2000" dirty="0" smtClean="0"/>
              <a:t>О Вашем решении просим дать письменное сообщение в организацию</a:t>
            </a:r>
          </a:p>
          <a:p>
            <a:pPr marL="144000" indent="0" algn="just">
              <a:spcBef>
                <a:spcPts val="0"/>
              </a:spcBef>
              <a:buNone/>
            </a:pPr>
            <a:r>
              <a:rPr lang="ru-RU" sz="2000" dirty="0" smtClean="0"/>
              <a:t>_____________________________________________________________</a:t>
            </a:r>
          </a:p>
          <a:p>
            <a:pPr marL="144000" indent="0" algn="ctr">
              <a:spcBef>
                <a:spcPts val="0"/>
              </a:spcBef>
              <a:buNone/>
            </a:pPr>
            <a:r>
              <a:rPr lang="ru-RU" sz="800" dirty="0" smtClean="0"/>
              <a:t>(наименование организации)</a:t>
            </a:r>
          </a:p>
          <a:p>
            <a:pPr marL="144000" indent="0" algn="just">
              <a:spcBef>
                <a:spcPts val="0"/>
              </a:spcBef>
              <a:buNone/>
            </a:pPr>
            <a:r>
              <a:rPr lang="ru-RU" sz="2000" dirty="0" smtClean="0"/>
              <a:t>Председатель комиссии</a:t>
            </a:r>
          </a:p>
          <a:p>
            <a:pPr marL="144000" indent="0" algn="just">
              <a:spcBef>
                <a:spcPts val="0"/>
              </a:spcBef>
              <a:buNone/>
            </a:pPr>
            <a:r>
              <a:rPr lang="ru-RU" sz="2000" dirty="0" smtClean="0"/>
              <a:t>по расследованию несчастного случая        _______________________</a:t>
            </a:r>
          </a:p>
          <a:p>
            <a:pPr marL="144000" indent="0" algn="ctr">
              <a:spcBef>
                <a:spcPts val="0"/>
              </a:spcBef>
              <a:buNone/>
            </a:pPr>
            <a:r>
              <a:rPr lang="ru-RU" sz="800" dirty="0" smtClean="0"/>
              <a:t>                                                                                                                                                                           (дата, Ф.И.О.) </a:t>
            </a:r>
          </a:p>
          <a:p>
            <a:pPr marL="144000" indent="0">
              <a:spcBef>
                <a:spcPts val="0"/>
              </a:spcBef>
              <a:buNone/>
            </a:pPr>
            <a:r>
              <a:rPr lang="ru-RU" sz="2000" dirty="0" smtClean="0"/>
              <a:t>Права пострадавшего (его родственников) при несчастном случае  на производстве, происшедшего с ______________________________________</a:t>
            </a:r>
          </a:p>
          <a:p>
            <a:pPr marL="144000" indent="0" algn="ctr">
              <a:spcBef>
                <a:spcPts val="0"/>
              </a:spcBef>
              <a:buNone/>
            </a:pPr>
            <a:r>
              <a:rPr lang="ru-RU" sz="800" dirty="0" smtClean="0"/>
              <a:t>                                                                                                                       (Ф.И.О. пострадавшего) </a:t>
            </a:r>
          </a:p>
          <a:p>
            <a:pPr marL="144000" indent="0" algn="just">
              <a:spcBef>
                <a:spcPts val="0"/>
              </a:spcBef>
              <a:buNone/>
            </a:pPr>
            <a:r>
              <a:rPr lang="ru-RU" sz="1900" dirty="0" smtClean="0"/>
              <a:t>«______»________________________ 20 ____ г.</a:t>
            </a:r>
            <a:endParaRPr lang="ru-RU" sz="2100" dirty="0" smtClean="0"/>
          </a:p>
          <a:p>
            <a:pPr marL="144000" indent="0" algn="ctr">
              <a:spcBef>
                <a:spcPts val="0"/>
              </a:spcBef>
              <a:buNone/>
            </a:pPr>
            <a:endParaRPr lang="ru-RU" sz="900" dirty="0" smtClean="0"/>
          </a:p>
          <a:p>
            <a:pPr marL="144000" indent="0" algn="just">
              <a:spcBef>
                <a:spcPts val="0"/>
              </a:spcBef>
              <a:buNone/>
            </a:pPr>
            <a:endParaRPr lang="ru-RU" sz="2000" dirty="0" smtClean="0"/>
          </a:p>
          <a:p>
            <a:pPr marL="144000" indent="0" algn="just">
              <a:spcBef>
                <a:spcPts val="0"/>
              </a:spcBef>
              <a:buNone/>
            </a:pPr>
            <a:r>
              <a:rPr lang="ru-RU" sz="2000" dirty="0" smtClean="0"/>
              <a:t>                                                   </a:t>
            </a:r>
            <a:r>
              <a:rPr lang="ru-RU" sz="800" dirty="0" smtClean="0"/>
              <a:t>                             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Обязанности работника 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при несчастном случае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000" dirty="0" smtClean="0"/>
              <a:t>(в соответствии со ст. 214 ТК РФ)</a:t>
            </a:r>
          </a:p>
          <a:p>
            <a:pPr algn="just"/>
            <a:r>
              <a:rPr lang="ru-RU" sz="2400" dirty="0" smtClean="0"/>
              <a:t>Незамедлительно известить своего непосредственного или вышестоящего руководителя о любой ситуации, угрожающей жизни и здоровью людей, о каждом несчастном случае или об ухудшении состояния своего здоровья, о проявлении признаков острого профессионального заболевания (отравления) при осуществлении действий, обусловленных трудовыми отношениями с работодателем</a:t>
            </a:r>
          </a:p>
          <a:p>
            <a:pPr algn="just"/>
            <a:r>
              <a:rPr lang="ru-RU" sz="2400" dirty="0" smtClean="0"/>
              <a:t>Оказать первую доврачебную помощь пострадавшему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Порядок направления извещения о несчастном случае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600" dirty="0" smtClean="0"/>
              <a:t>Работодатель в суточный срок обязан направить извещение в установленные ст. 228.1 ТК РФ организации по месту регистрации юридического лица:</a:t>
            </a:r>
          </a:p>
          <a:p>
            <a:r>
              <a:rPr lang="ru-RU" sz="1600" dirty="0" smtClean="0"/>
              <a:t>в соответствующую государственную инспекцию труда;</a:t>
            </a:r>
          </a:p>
          <a:p>
            <a:r>
              <a:rPr lang="ru-RU" sz="1600" dirty="0" smtClean="0"/>
              <a:t>в прокуратуру по месту происшествия несчастного случая;</a:t>
            </a:r>
          </a:p>
          <a:p>
            <a:r>
              <a:rPr lang="ru-RU" sz="1600" dirty="0" smtClean="0"/>
              <a:t>в орган исполнительной власти субъекта Российской Федерации и (или) орган местного самоуправления по месту государственной регистрации юридического лица или физического лица в качестве индивидуального предпринимателя;</a:t>
            </a:r>
          </a:p>
          <a:p>
            <a:r>
              <a:rPr lang="ru-RU" sz="1600" dirty="0" smtClean="0"/>
              <a:t>работодателю, направившему работника, с которым произошел несчастный случай;</a:t>
            </a:r>
          </a:p>
          <a:p>
            <a:r>
              <a:rPr lang="ru-RU" sz="1600" dirty="0" smtClean="0"/>
              <a:t>в территориальный орган соответствующего федерального органа исполнительной власти, осуществляющего функции по контролю и надзору в установленной сфере деятельности, если несчастный случай произошел в организации или на объекте, подконтрольных этому органу;</a:t>
            </a:r>
          </a:p>
          <a:p>
            <a:r>
              <a:rPr lang="ru-RU" sz="1600" dirty="0" smtClean="0"/>
              <a:t>в исполнительный орган страховщика по вопросам обязательного социального страхования от несчастных случаев на производстве и профессиональных заболеваний (по месту регистрации работодателя в качестве страхователя).</a:t>
            </a:r>
          </a:p>
          <a:p>
            <a:r>
              <a:rPr lang="ru-RU" sz="1600" dirty="0" smtClean="0"/>
              <a:t>При групповом несчастном случае, тяжелом несчастном случае или несчастном случае со смертельным исходом работодатель (его представитель) в течение суток также обязан направить извещение по установленной форме в соответствующее территориальное объединение организаций профсоюзов.</a:t>
            </a:r>
          </a:p>
          <a:p>
            <a:endParaRPr lang="ru-RU" sz="1600" dirty="0" smtClean="0"/>
          </a:p>
          <a:p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1241</TotalTime>
  <Words>3518</Words>
  <Application>Microsoft Office PowerPoint</Application>
  <PresentationFormat>Экран (4:3)</PresentationFormat>
  <Paragraphs>550</Paragraphs>
  <Slides>57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57</vt:i4>
      </vt:variant>
    </vt:vector>
  </HeadingPairs>
  <TitlesOfParts>
    <vt:vector size="58" baseType="lpstr">
      <vt:lpstr>Апекс</vt:lpstr>
      <vt:lpstr>РАССЛЕДОВАНИЕ  НЕСЧАСТНЫХ СЛУЧАЕВ</vt:lpstr>
      <vt:lpstr> Несчастные случаи, подлежащие расследованию (ч.1 и 2 ст.227 ТК РФ)  </vt:lpstr>
      <vt:lpstr>СОБЫТИЯ, ПОДЛЕЖАЩИЕ РАССЛЕДОВАНИЮ   КАК НЕСЧАСТНЫЕ СЛУЧАИ НА ПРОИЗВОДСТВЕ  (ч. 3 и 4 ст.227 ТК РФ)</vt:lpstr>
      <vt:lpstr>Нормативные документы</vt:lpstr>
      <vt:lpstr>ПЕРВООЧЕРЕДНЫЕ ДЕЙСТВИЯ РАБОТОДАТЕЛЯ  ПРИ НЕСЧАСТНОМ СЛУЧАЕ  (ст.228 ТК РФ) </vt:lpstr>
      <vt:lpstr>ПЕРВООЧЕРЕДНЫЕ ДЕЙСТВИЯ РАБОТОДАТЕЛЯ  (ПРОДОЛЖЕНИЕ)</vt:lpstr>
      <vt:lpstr>Уведомление пострадавшему (родственникам пострадавшего)</vt:lpstr>
      <vt:lpstr>Обязанности работника  при несчастном случае</vt:lpstr>
      <vt:lpstr>Порядок направления извещения о несчастном случае</vt:lpstr>
      <vt:lpstr>Извещение о тяжелом несчастном случае (практический пример)</vt:lpstr>
      <vt:lpstr>Слайд 11</vt:lpstr>
      <vt:lpstr>ФОРМИРОВАНИЕ КОМИССИИ ПО РАССЛЕДОВАНИЮ НЕСЧАСТНОГО СЛУЧАЯ</vt:lpstr>
      <vt:lpstr>ФОРМИРОВАНИЕ КОМИССИИ ПО РАССЛЕДОВАНИЮ НЕСЧАСТНОГО СЛУЧАЯ    (продолжение)</vt:lpstr>
      <vt:lpstr>Приказ об образовании комиссии по расследованию несчастного случая с тяжелыми последствиями</vt:lpstr>
      <vt:lpstr>Слайд 15</vt:lpstr>
      <vt:lpstr>Слайд 16</vt:lpstr>
      <vt:lpstr>Протокол заседания комиссии по расследованию тяжелого (со смертельным исходом) несчастного случая</vt:lpstr>
      <vt:lpstr>Слайд 18</vt:lpstr>
      <vt:lpstr>Слайд 19</vt:lpstr>
      <vt:lpstr>Слайд 20</vt:lpstr>
      <vt:lpstr>Слайд 21</vt:lpstr>
      <vt:lpstr>Письмо – запрос главному врачу медицинской организации</vt:lpstr>
      <vt:lpstr>Письмо – запрос в бюро судебно – медицинской экспертизы</vt:lpstr>
      <vt:lpstr>Письмо – запрос в прокуратуру (или РОВД) ( при совершении пострадавшим противоправных действий)</vt:lpstr>
      <vt:lpstr>Протокол осмотра места несчастного случая, происшедшего «___»_____________ 20__ г. с ______________</vt:lpstr>
      <vt:lpstr>Слайд 26</vt:lpstr>
      <vt:lpstr>Слайд 27</vt:lpstr>
      <vt:lpstr>Слайд 28</vt:lpstr>
      <vt:lpstr>Слайд 29</vt:lpstr>
      <vt:lpstr>АКТ осмотра машины, механизма, оборудования, защитных и блокировочных устройств после несчастного случая</vt:lpstr>
      <vt:lpstr>Слайд 31</vt:lpstr>
      <vt:lpstr>Слайд 32</vt:lpstr>
      <vt:lpstr>Фотоснимок №___ места несчастного случая</vt:lpstr>
      <vt:lpstr>Схема места несчастного случая</vt:lpstr>
      <vt:lpstr>Слайд 35</vt:lpstr>
      <vt:lpstr> Протокол опроса пострадавшего  при несчастном случае  (очевидца, должностного лица) </vt:lpstr>
      <vt:lpstr>Слайд 37</vt:lpstr>
      <vt:lpstr>Слайд 38</vt:lpstr>
      <vt:lpstr>Перечень вопросов к пострадавшему</vt:lpstr>
      <vt:lpstr>Слайд 40</vt:lpstr>
      <vt:lpstr>Слайд 41</vt:lpstr>
      <vt:lpstr>Перечень вопросов очевидцу несчастного случая</vt:lpstr>
      <vt:lpstr>Слайд 43</vt:lpstr>
      <vt:lpstr>Слайд 44</vt:lpstr>
      <vt:lpstr>Перечень вопросов бригадиру, назначенному приказом по организации</vt:lpstr>
      <vt:lpstr>Слайд 46</vt:lpstr>
      <vt:lpstr>Слайд 47</vt:lpstr>
      <vt:lpstr>Перечень вопросов к главному инженеру организации</vt:lpstr>
      <vt:lpstr>Слайд 49</vt:lpstr>
      <vt:lpstr>Слайд 50</vt:lpstr>
      <vt:lpstr>Слайд 51</vt:lpstr>
      <vt:lpstr>МАТЕРИАЛЫ РАССЛЕДОВАНИЯ НЕСЧАСТНОГО СЛУЧАЯ</vt:lpstr>
      <vt:lpstr>Приказ по результатам расследования несчастного случая (пример) </vt:lpstr>
      <vt:lpstr>Слайд 54</vt:lpstr>
      <vt:lpstr>Слайд 55</vt:lpstr>
      <vt:lpstr>А К Т  о расследовании  тяжелого несчастного случая </vt:lpstr>
      <vt:lpstr>Слайд 57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РАССЛЕДОВАНИЕ  НЕСЧАСТНЫХ СЛУЧАЕВ</dc:title>
  <dc:creator>Алла</dc:creator>
  <cp:lastModifiedBy>Алла</cp:lastModifiedBy>
  <cp:revision>165</cp:revision>
  <dcterms:created xsi:type="dcterms:W3CDTF">2010-02-28T09:38:14Z</dcterms:created>
  <dcterms:modified xsi:type="dcterms:W3CDTF">2010-12-06T18:17:51Z</dcterms:modified>
</cp:coreProperties>
</file>