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16" r:id="rId3"/>
    <p:sldId id="277" r:id="rId4"/>
    <p:sldId id="325" r:id="rId5"/>
    <p:sldId id="313" r:id="rId6"/>
    <p:sldId id="327" r:id="rId7"/>
    <p:sldId id="326" r:id="rId8"/>
    <p:sldId id="328" r:id="rId9"/>
    <p:sldId id="324" r:id="rId10"/>
    <p:sldId id="323" r:id="rId11"/>
    <p:sldId id="283" r:id="rId12"/>
    <p:sldId id="329" r:id="rId13"/>
    <p:sldId id="330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3B017-E405-4240-8A90-E3C433238DF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9FA3A-F9EA-4B2F-9378-9A4B7AACD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0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31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3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31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7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DC98-3E68-4167-8138-F0450CA5F7D9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31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5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7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5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1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1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3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454A-0A5D-4C56-AD1D-9295DF7EAB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C667-D0BC-4FF4-B7C1-7ED10AF6B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2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2.wdp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alt.today/ru/2019/11/31054/" TargetMode="External"/><Relationship Id="rId5" Type="http://schemas.openxmlformats.org/officeDocument/2006/relationships/hyperlink" Target="https://marketing.rbc.ru/articles/12447/" TargetMode="External"/><Relationship Id="rId4" Type="http://schemas.openxmlformats.org/officeDocument/2006/relationships/hyperlink" Target="https://minpromtorg.gov.ru/press-centre/news/#!rossiyskiy_rynok_kompozitov_pokazyvaet_ezhegodnyy_rost_na_2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mordorintelligence.com/industry-reports/digital-transformation-market-in-manufacturing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/>
          <p:nvPr/>
        </p:nvSpPr>
        <p:spPr>
          <a:xfrm>
            <a:off x="-36512" y="1"/>
            <a:ext cx="9180512" cy="3216103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675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99808" y="535538"/>
            <a:ext cx="1550504" cy="1550504"/>
            <a:chOff x="3902388" y="344939"/>
            <a:chExt cx="1550504" cy="1550504"/>
          </a:xfrm>
        </p:grpSpPr>
        <p:sp>
          <p:nvSpPr>
            <p:cNvPr id="9" name="Oval 2"/>
            <p:cNvSpPr/>
            <p:nvPr/>
          </p:nvSpPr>
          <p:spPr>
            <a:xfrm>
              <a:off x="3902388" y="344939"/>
              <a:ext cx="1550504" cy="15505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271" y="599500"/>
              <a:ext cx="1026228" cy="1217247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95536" y="3916213"/>
            <a:ext cx="897357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63E5A"/>
                </a:solidFill>
              </a:rPr>
              <a:t>Байкальский </a:t>
            </a:r>
            <a:r>
              <a:rPr lang="ru-RU" sz="2800" b="1" dirty="0">
                <a:solidFill>
                  <a:srgbClr val="163E5A"/>
                </a:solidFill>
              </a:rPr>
              <a:t>центр цифровых производственных технологий –</a:t>
            </a:r>
          </a:p>
          <a:p>
            <a:pPr algn="ctr"/>
            <a:r>
              <a:rPr lang="ru-RU" sz="2800" b="1" dirty="0" err="1">
                <a:solidFill>
                  <a:srgbClr val="163E5A"/>
                </a:solidFill>
              </a:rPr>
              <a:t>Digital</a:t>
            </a:r>
            <a:r>
              <a:rPr lang="ru-RU" sz="2800" b="1" dirty="0">
                <a:solidFill>
                  <a:srgbClr val="163E5A"/>
                </a:solidFill>
              </a:rPr>
              <a:t> </a:t>
            </a:r>
            <a:r>
              <a:rPr lang="ru-RU" sz="2800" b="1" dirty="0" err="1">
                <a:solidFill>
                  <a:srgbClr val="163E5A"/>
                </a:solidFill>
              </a:rPr>
              <a:t>Industrial</a:t>
            </a:r>
            <a:r>
              <a:rPr lang="ru-RU" sz="2800" b="1" dirty="0">
                <a:solidFill>
                  <a:srgbClr val="163E5A"/>
                </a:solidFill>
              </a:rPr>
              <a:t> </a:t>
            </a:r>
            <a:r>
              <a:rPr lang="ru-RU" sz="2800" b="1" dirty="0" err="1">
                <a:solidFill>
                  <a:srgbClr val="163E5A"/>
                </a:solidFill>
              </a:rPr>
              <a:t>Technologies</a:t>
            </a:r>
            <a:endParaRPr lang="ru-RU" sz="2800" b="1" dirty="0">
              <a:solidFill>
                <a:srgbClr val="163E5A"/>
              </a:solidFill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1" y="5472742"/>
            <a:ext cx="9143999" cy="1407726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675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-1" y="5385943"/>
            <a:ext cx="9144001" cy="111771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Isosceles Triangle 4"/>
          <p:cNvSpPr/>
          <p:nvPr/>
        </p:nvSpPr>
        <p:spPr>
          <a:xfrm>
            <a:off x="4181974" y="5229200"/>
            <a:ext cx="792856" cy="243542"/>
          </a:xfrm>
          <a:prstGeom prst="triangle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429" y="2132856"/>
            <a:ext cx="883683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ИРКУТСКИЙ НАЦИОНАЛЬНЫЙ ИССЛЕДОВАТЕЛЬСКИЙ ТЕХНИЧЕСКИЙ УНИВЕРСИТЕТ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-2" y="3160219"/>
            <a:ext cx="9144001" cy="111771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Isosceles Triangle 4"/>
          <p:cNvSpPr/>
          <p:nvPr/>
        </p:nvSpPr>
        <p:spPr>
          <a:xfrm rot="10800000">
            <a:off x="4181973" y="3193248"/>
            <a:ext cx="792856" cy="243542"/>
          </a:xfrm>
          <a:prstGeom prst="triangle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991" y="6300028"/>
            <a:ext cx="825970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ИРКУТСК, 2021 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771800" y="3485091"/>
            <a:ext cx="3816424" cy="3759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3848" y="5733256"/>
            <a:ext cx="825970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Малащенко Александр Юрьевич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5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7228" y="6509486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10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Партнеры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проекта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62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3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b="0" dirty="0" smtClean="0">
                <a:solidFill>
                  <a:srgbClr val="163E5A"/>
                </a:solidFill>
                <a:latin typeface="+mj-lt"/>
              </a:rPr>
              <a:t>БАЙКАЛЬСКИЙ ЦЕНТР МАШИНОСТРОЕНИЯ </a:t>
            </a:r>
            <a:endParaRPr lang="ru-RU" sz="1800" b="0" dirty="0">
              <a:solidFill>
                <a:srgbClr val="163E5A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333" y="1196752"/>
            <a:ext cx="8438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Консорциум «Цифровые технологии производства уникальных объектов</a:t>
            </a:r>
            <a:r>
              <a:rPr lang="ru-RU" sz="1600" b="1" dirty="0" smtClean="0"/>
              <a:t>»</a:t>
            </a:r>
          </a:p>
          <a:p>
            <a:r>
              <a:rPr lang="ru-RU" sz="1600" dirty="0" smtClean="0"/>
              <a:t>организован </a:t>
            </a:r>
            <a:r>
              <a:rPr lang="ru-RU" sz="1600" dirty="0"/>
              <a:t>с целью достижения нового уровня качества и эффективности научно-образовательной деятельности ИРНИТУ на основе создания  системы  научно-технологического и кадрового обеспечения разработки и внедрения цифровых технологий производства уникальных объектов для авиастроения, судостроения, медицины и других отраслей промышленности.</a:t>
            </a:r>
          </a:p>
        </p:txBody>
      </p:sp>
      <p:pic>
        <p:nvPicPr>
          <p:cNvPr id="19" name="Picture 8" descr="Картинки по запросу ирку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7" y="2855608"/>
            <a:ext cx="1368809" cy="1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http://mc21.irkut.com/upload/medialibrary/ad6/ad699521e8260d353ad0849859181e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25" y="3050106"/>
            <a:ext cx="2201026" cy="5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productcenter.ru/images/285837-irkutskii-rielieinyi-zavod-540x48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20217" r="15468" b="19347"/>
          <a:stretch/>
        </p:blipFill>
        <p:spPr bwMode="auto">
          <a:xfrm>
            <a:off x="2720617" y="4815748"/>
            <a:ext cx="3764206" cy="4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cyberleninka.ru/publisher/n/federalnoe-gosudarstvennoe-byudzhetnoe-uchrezhdenie-nauki-institut-fiziki-prochnosti-i-materialovedeniya-sibirskogo-otdeleniya/cov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t="39103" r="19935" b="38541"/>
          <a:stretch/>
        </p:blipFill>
        <p:spPr bwMode="auto">
          <a:xfrm>
            <a:off x="591768" y="4584124"/>
            <a:ext cx="1510804" cy="7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img2.liuxue360.com/img/2017/02/09/113912302_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41" y="3058701"/>
            <a:ext cx="2502048" cy="5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ucmasru.com/images/partners/%D0%BC%D0%B0%D0%B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3" y="3304210"/>
            <a:ext cx="1284855" cy="12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04" t="8277" r="32435" b="85334"/>
          <a:stretch/>
        </p:blipFill>
        <p:spPr bwMode="auto">
          <a:xfrm>
            <a:off x="385642" y="5907592"/>
            <a:ext cx="3325618" cy="61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https://pasc.asia/wp-content/uploads/2014/04/ISMU_logo_3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27" y="5463284"/>
            <a:ext cx="1112021" cy="11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vuzomaniya.ru/wp-content/uploads/2018/09/gerb_vgtu_a-4_0-1936137622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03" y="5349729"/>
            <a:ext cx="1414814" cy="13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bs.twimg.com/profile_images/985783192262184960/rNqMYo_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14" y="5337966"/>
            <a:ext cx="1313574" cy="13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euro-stanok.ru/upload/iblock/915/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57" y="3936196"/>
            <a:ext cx="3718727" cy="8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84" y="4519238"/>
            <a:ext cx="11811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/>
          <p:nvPr/>
        </p:nvSpPr>
        <p:spPr>
          <a:xfrm>
            <a:off x="-36512" y="1"/>
            <a:ext cx="9180512" cy="3216103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675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99808" y="535538"/>
            <a:ext cx="1550504" cy="1550504"/>
            <a:chOff x="3902388" y="344939"/>
            <a:chExt cx="1550504" cy="1550504"/>
          </a:xfrm>
        </p:grpSpPr>
        <p:sp>
          <p:nvSpPr>
            <p:cNvPr id="9" name="Oval 2"/>
            <p:cNvSpPr/>
            <p:nvPr/>
          </p:nvSpPr>
          <p:spPr>
            <a:xfrm>
              <a:off x="3902388" y="344939"/>
              <a:ext cx="1550504" cy="15505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271" y="599500"/>
              <a:ext cx="1026228" cy="1217247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" y="3717032"/>
            <a:ext cx="91074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100" dirty="0" smtClean="0">
                <a:solidFill>
                  <a:srgbClr val="163E5A"/>
                </a:solidFill>
                <a:latin typeface="+mj-lt"/>
              </a:rPr>
              <a:t>ВОПРОСЫ?</a:t>
            </a:r>
            <a:endParaRPr lang="ru-RU" sz="3200" b="1" dirty="0">
              <a:solidFill>
                <a:srgbClr val="163E5A"/>
              </a:solidFill>
              <a:latin typeface="+mj-lt"/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1" y="4937773"/>
            <a:ext cx="9143999" cy="1942695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135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70000"/>
              </a:lnSpc>
            </a:pPr>
            <a:endParaRPr lang="en-US" sz="675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-1" y="4881887"/>
            <a:ext cx="9144001" cy="111771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Isosceles Triangle 4"/>
          <p:cNvSpPr/>
          <p:nvPr/>
        </p:nvSpPr>
        <p:spPr>
          <a:xfrm>
            <a:off x="4181974" y="4725144"/>
            <a:ext cx="792856" cy="243542"/>
          </a:xfrm>
          <a:prstGeom prst="triangle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28"/>
          <p:cNvSpPr/>
          <p:nvPr/>
        </p:nvSpPr>
        <p:spPr>
          <a:xfrm>
            <a:off x="-2" y="3160219"/>
            <a:ext cx="9144001" cy="111771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Isosceles Triangle 4"/>
          <p:cNvSpPr/>
          <p:nvPr/>
        </p:nvSpPr>
        <p:spPr>
          <a:xfrm rot="10800000">
            <a:off x="4181973" y="3193248"/>
            <a:ext cx="792856" cy="243542"/>
          </a:xfrm>
          <a:prstGeom prst="triangle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3"/>
          <a:srcRect l="33191" t="20491" r="18706" b="33581"/>
          <a:stretch/>
        </p:blipFill>
        <p:spPr bwMode="auto">
          <a:xfrm>
            <a:off x="4067944" y="4005064"/>
            <a:ext cx="503536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7228" y="6509486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12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Анализ рынка аддитивных технологий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4"/>
          <a:srcRect l="64896" t="37374" r="18420" b="46730"/>
          <a:stretch/>
        </p:blipFill>
        <p:spPr bwMode="auto">
          <a:xfrm>
            <a:off x="174229" y="1196752"/>
            <a:ext cx="3024336" cy="156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4"/>
          <a:srcRect l="36399" t="54053" r="43626" b="30282"/>
          <a:stretch/>
        </p:blipFill>
        <p:spPr bwMode="auto">
          <a:xfrm>
            <a:off x="106878" y="4725144"/>
            <a:ext cx="3159037" cy="1416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780928"/>
            <a:ext cx="4104456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dirty="0" smtClean="0"/>
              <a:t>Аддитивное производства в авиастроении и производстве военной техники </a:t>
            </a:r>
            <a:r>
              <a:rPr lang="ru-RU" sz="1300" b="1" dirty="0" smtClean="0"/>
              <a:t>будет расти на 26% в год до 2025 года.</a:t>
            </a:r>
          </a:p>
          <a:p>
            <a:pPr>
              <a:spcAft>
                <a:spcPts val="1200"/>
              </a:spcAft>
            </a:pPr>
            <a:r>
              <a:rPr lang="en-US" sz="1300" dirty="0" smtClean="0"/>
              <a:t>3D-</a:t>
            </a:r>
            <a:r>
              <a:rPr lang="ru-RU" sz="1300" dirty="0" smtClean="0"/>
              <a:t>печать медицинский конструкций будет расти </a:t>
            </a:r>
            <a:r>
              <a:rPr lang="ru-RU" sz="1300" b="1" dirty="0" smtClean="0"/>
              <a:t>на 23% в </a:t>
            </a:r>
            <a:r>
              <a:rPr lang="ru-RU" sz="1300" b="1" dirty="0"/>
              <a:t>год до 2025 года</a:t>
            </a:r>
            <a:r>
              <a:rPr lang="ru-RU" sz="1300" b="1" dirty="0" smtClean="0"/>
              <a:t>.</a:t>
            </a:r>
            <a:endParaRPr lang="en-US" sz="1300" b="1" dirty="0" smtClean="0"/>
          </a:p>
          <a:p>
            <a:pPr>
              <a:spcAft>
                <a:spcPts val="1200"/>
              </a:spcAft>
            </a:pPr>
            <a:r>
              <a:rPr lang="ru-RU" sz="1300" i="1" dirty="0" smtClean="0"/>
              <a:t>Авиастроение, автомобилестроение и медицина составят </a:t>
            </a:r>
            <a:r>
              <a:rPr lang="ru-RU" sz="1300" b="1" i="1" dirty="0" smtClean="0"/>
              <a:t>51%</a:t>
            </a:r>
            <a:r>
              <a:rPr lang="ru-RU" sz="1300" i="1" dirty="0" smtClean="0"/>
              <a:t> рынка </a:t>
            </a:r>
            <a:r>
              <a:rPr lang="en-US" sz="1300" i="1" dirty="0" smtClean="0"/>
              <a:t>3D- </a:t>
            </a:r>
            <a:r>
              <a:rPr lang="ru-RU" sz="1300" i="1" dirty="0" smtClean="0"/>
              <a:t>печати к 2025 году.</a:t>
            </a:r>
            <a:endParaRPr lang="ru-RU" sz="1300" i="1" dirty="0"/>
          </a:p>
          <a:p>
            <a:pPr>
              <a:spcAft>
                <a:spcPts val="1200"/>
              </a:spcAft>
            </a:pPr>
            <a:endParaRPr lang="ru-RU" sz="1400" dirty="0" smtClean="0"/>
          </a:p>
          <a:p>
            <a:pPr>
              <a:spcAft>
                <a:spcPts val="1200"/>
              </a:spcAft>
            </a:pPr>
            <a:endParaRPr lang="ru-RU" sz="1400" dirty="0"/>
          </a:p>
          <a:p>
            <a:pPr>
              <a:spcAft>
                <a:spcPts val="1200"/>
              </a:spcAft>
            </a:pPr>
            <a:endParaRPr lang="ru-RU" sz="1400" dirty="0" smtClean="0"/>
          </a:p>
          <a:p>
            <a:pPr>
              <a:spcAft>
                <a:spcPts val="1200"/>
              </a:spcAft>
            </a:pPr>
            <a:endParaRPr lang="ru-RU" sz="1400" dirty="0"/>
          </a:p>
          <a:p>
            <a:pPr>
              <a:spcAft>
                <a:spcPts val="1200"/>
              </a:spcAft>
            </a:pPr>
            <a:r>
              <a:rPr lang="ru-RU" sz="1300" dirty="0" smtClean="0"/>
              <a:t>Лидирующий рынок – Китай.</a:t>
            </a:r>
          </a:p>
          <a:p>
            <a:pPr>
              <a:spcAft>
                <a:spcPts val="1200"/>
              </a:spcAft>
            </a:pPr>
            <a:r>
              <a:rPr lang="ru-RU" sz="1050" dirty="0" smtClean="0"/>
              <a:t>Источник: </a:t>
            </a:r>
            <a:r>
              <a:rPr lang="en-US" sz="1050" dirty="0" err="1" smtClean="0"/>
              <a:t>Arcam</a:t>
            </a:r>
            <a:r>
              <a:rPr lang="en-US" sz="1050" dirty="0" smtClean="0"/>
              <a:t>, IDS </a:t>
            </a:r>
            <a:r>
              <a:rPr lang="en-US" sz="1050" dirty="0" err="1" smtClean="0"/>
              <a:t>Ingegneria</a:t>
            </a:r>
            <a:r>
              <a:rPr lang="en-US" sz="1050" dirty="0" smtClean="0"/>
              <a:t> Dei </a:t>
            </a:r>
            <a:r>
              <a:rPr lang="en-US" sz="1050" dirty="0" err="1" smtClean="0"/>
              <a:t>Sistemi</a:t>
            </a:r>
            <a:r>
              <a:rPr lang="en-US" sz="1050" dirty="0" smtClean="0"/>
              <a:t>; Frost &amp;Sullivan</a:t>
            </a:r>
            <a:endParaRPr lang="ru-RU" sz="1050" dirty="0"/>
          </a:p>
          <a:p>
            <a:pPr>
              <a:spcAft>
                <a:spcPts val="1200"/>
              </a:spcAft>
            </a:pPr>
            <a:endParaRPr lang="ru-RU" sz="1400" dirty="0" smtClean="0"/>
          </a:p>
          <a:p>
            <a:pPr>
              <a:spcAft>
                <a:spcPts val="1200"/>
              </a:spcAft>
            </a:pP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88" y="1153235"/>
            <a:ext cx="44439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61174" y="3512621"/>
            <a:ext cx="4819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Состояние и прогноз объема мирового рынка АТ, млрд долл. </a:t>
            </a:r>
            <a:endParaRPr lang="en-US" sz="1400" dirty="0" smtClean="0"/>
          </a:p>
          <a:p>
            <a:pPr algn="ctr"/>
            <a:r>
              <a:rPr lang="ru-RU" sz="1100" dirty="0" smtClean="0"/>
              <a:t>Источник</a:t>
            </a:r>
            <a:r>
              <a:rPr lang="ru-RU" sz="1100" dirty="0"/>
              <a:t>: </a:t>
            </a:r>
            <a:r>
              <a:rPr lang="en-US" sz="1100" dirty="0"/>
              <a:t>Exponential technologies in manufacturing</a:t>
            </a:r>
            <a:endParaRPr lang="ru-RU" sz="1100" dirty="0"/>
          </a:p>
        </p:txBody>
      </p:sp>
      <p:sp>
        <p:nvSpPr>
          <p:cNvPr id="14" name="Овал 13"/>
          <p:cNvSpPr/>
          <p:nvPr/>
        </p:nvSpPr>
        <p:spPr>
          <a:xfrm>
            <a:off x="6660232" y="4534247"/>
            <a:ext cx="637816" cy="604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316416" y="5745503"/>
            <a:ext cx="637816" cy="604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660232" y="5301208"/>
            <a:ext cx="637816" cy="604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22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4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технологий</a:t>
            </a:r>
            <a:r>
              <a:rPr lang="en-US" sz="1800" dirty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7228" y="6509486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13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04" y="1124744"/>
            <a:ext cx="1181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Цели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Анализ рынка композиционных материалов и технологий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D:\ИРКУТ-ПОЛИТЕХ\ПСАЛ\ПСАЛ\composite-market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87"/>
          <a:stretch/>
        </p:blipFill>
        <p:spPr bwMode="auto">
          <a:xfrm>
            <a:off x="561418" y="1108895"/>
            <a:ext cx="5520026" cy="14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319" y="2564904"/>
            <a:ext cx="800647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Локомотивы рынка:  автомобильная и авиационная отрасли. </a:t>
            </a:r>
          </a:p>
          <a:p>
            <a:r>
              <a:rPr lang="ru-RU" sz="1400" dirty="0" smtClean="0"/>
              <a:t>Вызовы индустрии: снижение выбросов </a:t>
            </a:r>
            <a:r>
              <a:rPr lang="en-US" sz="1400" dirty="0" smtClean="0"/>
              <a:t>CO2</a:t>
            </a:r>
            <a:r>
              <a:rPr lang="ru-RU" sz="1400" dirty="0" smtClean="0"/>
              <a:t> и повышение топливной эффективности.</a:t>
            </a:r>
          </a:p>
          <a:p>
            <a:r>
              <a:rPr lang="ru-RU" sz="1400" dirty="0" smtClean="0"/>
              <a:t>Китай и Индия – самые </a:t>
            </a:r>
            <a:r>
              <a:rPr lang="ru-RU" sz="1400" dirty="0" err="1" smtClean="0"/>
              <a:t>большые</a:t>
            </a:r>
            <a:r>
              <a:rPr lang="ru-RU" sz="1400" dirty="0" smtClean="0"/>
              <a:t> рынки композитов.</a:t>
            </a:r>
          </a:p>
          <a:p>
            <a:pPr algn="r"/>
            <a:r>
              <a:rPr lang="ru-RU" sz="1100" i="1" dirty="0" smtClean="0"/>
              <a:t>*- по данным исследования агентства </a:t>
            </a:r>
            <a:r>
              <a:rPr lang="en-US" sz="1100" i="1" dirty="0" err="1" smtClean="0"/>
              <a:t>Marketsandmarkets</a:t>
            </a:r>
            <a:r>
              <a:rPr lang="en-US" sz="1100" i="1" dirty="0" smtClean="0"/>
              <a:t> (</a:t>
            </a:r>
            <a:r>
              <a:rPr lang="ru-RU" sz="1100" i="1" dirty="0" smtClean="0"/>
              <a:t>Великобритания</a:t>
            </a:r>
            <a:r>
              <a:rPr lang="en-US" sz="1100" i="1" dirty="0" smtClean="0"/>
              <a:t>).</a:t>
            </a:r>
            <a:endParaRPr lang="ru-RU" sz="11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36" y="3617148"/>
            <a:ext cx="85443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Объем </a:t>
            </a:r>
            <a:r>
              <a:rPr lang="ru-RU" sz="1400" dirty="0"/>
              <a:t>российского рынка композиционных материалов оценивается </a:t>
            </a:r>
            <a:r>
              <a:rPr lang="ru-RU" sz="1400" dirty="0" smtClean="0"/>
              <a:t>примерно </a:t>
            </a:r>
            <a:r>
              <a:rPr lang="ru-RU" sz="1400" dirty="0"/>
              <a:t>в </a:t>
            </a:r>
            <a:r>
              <a:rPr lang="ru-RU" sz="1400" b="1" dirty="0"/>
              <a:t>53 млрд рублей</a:t>
            </a:r>
            <a:r>
              <a:rPr lang="ru-RU" sz="1400" dirty="0"/>
              <a:t>. </a:t>
            </a:r>
            <a:r>
              <a:rPr lang="ru-RU" sz="1400" dirty="0" smtClean="0"/>
              <a:t>Ежегодный </a:t>
            </a:r>
            <a:r>
              <a:rPr lang="ru-RU" sz="1400" dirty="0"/>
              <a:t>темп прироста отечественного рынка композитов составляет </a:t>
            </a:r>
            <a:r>
              <a:rPr lang="ru-RU" sz="1400" dirty="0" smtClean="0"/>
              <a:t>около </a:t>
            </a:r>
            <a:r>
              <a:rPr lang="ru-RU" sz="1400" b="1" dirty="0" smtClean="0"/>
              <a:t>20</a:t>
            </a:r>
            <a:r>
              <a:rPr lang="en-US" sz="1400" b="1" dirty="0" smtClean="0"/>
              <a:t>%.</a:t>
            </a:r>
            <a:endParaRPr lang="ru-RU" sz="1400" b="1" dirty="0" smtClean="0"/>
          </a:p>
          <a:p>
            <a:pPr algn="r"/>
            <a:r>
              <a:rPr lang="ru-RU" sz="1100" i="1" dirty="0" smtClean="0"/>
              <a:t>**-  По данным </a:t>
            </a:r>
            <a:r>
              <a:rPr lang="ru-RU" sz="1100" i="1" dirty="0" err="1" smtClean="0"/>
              <a:t>Минпромторга</a:t>
            </a:r>
            <a:r>
              <a:rPr lang="ru-RU" sz="1100" i="1" dirty="0" smtClean="0"/>
              <a:t> РФ</a:t>
            </a:r>
            <a:r>
              <a:rPr lang="en-US" sz="1100" i="1" u="sng" dirty="0">
                <a:hlinkClick r:id="rId4"/>
              </a:rPr>
              <a:t> https://minpromtorg.gov.ru/press-centre/news/#!rossiyskiy_rynok_kompozitov_pokazyvaet_ezhegodnyy_rost_na_20</a:t>
            </a:r>
            <a:endParaRPr lang="ru-RU" sz="1100" i="1" dirty="0"/>
          </a:p>
          <a:p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36" y="4581128"/>
            <a:ext cx="8256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настоящее время потребление композитных материалов в России на душу населения составляет всего 0,5 -1 кг, что </a:t>
            </a:r>
            <a:r>
              <a:rPr lang="ru-RU" sz="1400" b="1" dirty="0"/>
              <a:t>в 15 раз меньше, чем в развитых странах</a:t>
            </a:r>
            <a:r>
              <a:rPr lang="ru-RU" sz="1400" dirty="0"/>
              <a:t>.</a:t>
            </a:r>
          </a:p>
          <a:p>
            <a:r>
              <a:rPr lang="ru-RU" sz="1400" dirty="0" smtClean="0"/>
              <a:t>Российский рынок композитных </a:t>
            </a:r>
            <a:r>
              <a:rPr lang="ru-RU" sz="1400" dirty="0"/>
              <a:t>материалов </a:t>
            </a:r>
            <a:r>
              <a:rPr lang="ru-RU" sz="1400" dirty="0" smtClean="0"/>
              <a:t>ежегодно </a:t>
            </a:r>
            <a:r>
              <a:rPr lang="ru-RU" sz="1400" dirty="0"/>
              <a:t>рынок будет увеличивается </a:t>
            </a:r>
            <a:r>
              <a:rPr lang="ru-RU" sz="1400" b="1" dirty="0"/>
              <a:t>на 15-16%</a:t>
            </a:r>
            <a:r>
              <a:rPr lang="ru-RU" sz="1400" dirty="0"/>
              <a:t>. Кроме того, наиболее перспективным является сегмент </a:t>
            </a:r>
            <a:r>
              <a:rPr lang="ru-RU" sz="1400" dirty="0" err="1"/>
              <a:t>углеволокна</a:t>
            </a:r>
            <a:r>
              <a:rPr lang="ru-RU" sz="1400" dirty="0"/>
              <a:t>. </a:t>
            </a:r>
            <a:endParaRPr lang="ru-RU" sz="1400" dirty="0" smtClean="0"/>
          </a:p>
          <a:p>
            <a:pPr algn="r"/>
            <a:r>
              <a:rPr lang="ru-RU" sz="1100" i="1" dirty="0" smtClean="0"/>
              <a:t>***- </a:t>
            </a:r>
            <a:r>
              <a:rPr lang="ru-RU" sz="1100" i="1" dirty="0"/>
              <a:t>по данным РБК </a:t>
            </a:r>
            <a:r>
              <a:rPr lang="ru-RU" sz="1100" i="1" u="sng" dirty="0" smtClean="0">
                <a:hlinkClick r:id="rId5"/>
              </a:rPr>
              <a:t>https</a:t>
            </a:r>
            <a:r>
              <a:rPr lang="ru-RU" sz="1100" i="1" u="sng" dirty="0">
                <a:hlinkClick r:id="rId5"/>
              </a:rPr>
              <a:t>://marketing.rbc.ru/articles/12447/</a:t>
            </a:r>
            <a:endParaRPr lang="ru-RU" sz="1100" i="1" dirty="0"/>
          </a:p>
          <a:p>
            <a:endParaRPr lang="ru-RU" sz="11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2105" y="5733256"/>
            <a:ext cx="8544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 </a:t>
            </a:r>
            <a:r>
              <a:rPr lang="ru-RU" sz="1200" dirty="0"/>
              <a:t>2030 году рынок композитов России достигнет </a:t>
            </a:r>
            <a:r>
              <a:rPr lang="ru-RU" sz="1200" b="1" dirty="0"/>
              <a:t>100 млрд </a:t>
            </a:r>
            <a:r>
              <a:rPr lang="ru-RU" sz="1200" b="1" dirty="0" smtClean="0"/>
              <a:t>рублей</a:t>
            </a:r>
            <a:r>
              <a:rPr lang="ru-RU" sz="1200" dirty="0" smtClean="0"/>
              <a:t>. </a:t>
            </a:r>
            <a:r>
              <a:rPr lang="ru-RU" sz="1200" dirty="0"/>
              <a:t>Основными потребителями </a:t>
            </a:r>
            <a:r>
              <a:rPr lang="ru-RU" sz="1200" dirty="0" smtClean="0"/>
              <a:t>композитов останутся </a:t>
            </a:r>
            <a:r>
              <a:rPr lang="ru-RU" sz="1200" dirty="0"/>
              <a:t>отрасли </a:t>
            </a:r>
            <a:r>
              <a:rPr lang="ru-RU" sz="1200" b="1" dirty="0"/>
              <a:t>авиации и космоса</a:t>
            </a:r>
            <a:r>
              <a:rPr lang="ru-RU" sz="1200" dirty="0"/>
              <a:t>, сосуды высокого давления и ветроэнергетика, чуть меньше — в строительстве, спортивных товарах и судостроении</a:t>
            </a:r>
            <a:r>
              <a:rPr lang="ru-RU" sz="1200" dirty="0" smtClean="0"/>
              <a:t>.</a:t>
            </a:r>
          </a:p>
          <a:p>
            <a:pPr algn="r"/>
            <a:r>
              <a:rPr lang="ru-RU" sz="1100" dirty="0" smtClean="0"/>
              <a:t>****- По данным портала  </a:t>
            </a:r>
            <a:r>
              <a:rPr lang="en-US" sz="1100" dirty="0" err="1" smtClean="0"/>
              <a:t>Basalt.Today</a:t>
            </a:r>
            <a:r>
              <a:rPr lang="ru-RU" sz="1100" dirty="0" smtClean="0"/>
              <a:t> </a:t>
            </a:r>
            <a:r>
              <a:rPr lang="ru-RU" sz="1100" u="sng" dirty="0">
                <a:hlinkClick r:id="rId6"/>
              </a:rPr>
              <a:t>https://basalt.today/ru/2019/11/31054/</a:t>
            </a:r>
            <a:r>
              <a:rPr lang="ru-RU" sz="1100" dirty="0"/>
              <a:t> </a:t>
            </a:r>
          </a:p>
          <a:p>
            <a:pPr algn="r"/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51720" y="1812455"/>
            <a:ext cx="1269711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81154" y="1812455"/>
            <a:ext cx="118293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20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технологий</a:t>
            </a:r>
            <a:r>
              <a:rPr lang="en-US" sz="1800" dirty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0182" y="6309320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2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ОПИСАНИЕ ПРОЕКТА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6"/>
            <a:ext cx="8294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/>
              <a:t>Целевой рынок:</a:t>
            </a:r>
            <a:r>
              <a:rPr lang="ru-RU" sz="1400" dirty="0" smtClean="0"/>
              <a:t> предприятия машиностроения, авиастроения, строительства, энергетики.</a:t>
            </a:r>
            <a:endParaRPr lang="ru-RU" sz="1400" dirty="0"/>
          </a:p>
        </p:txBody>
      </p:sp>
      <p:sp>
        <p:nvSpPr>
          <p:cNvPr id="7" name="AutoShape 6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1361" y="1628800"/>
            <a:ext cx="8294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создание </a:t>
            </a:r>
            <a:r>
              <a:rPr lang="ru-RU" sz="1400" dirty="0"/>
              <a:t>конкурентоспособной системы проведения исследований и разработок </a:t>
            </a:r>
            <a:r>
              <a:rPr lang="ru-RU" sz="1400" dirty="0" smtClean="0"/>
              <a:t>Университета со специализацией  </a:t>
            </a:r>
            <a:r>
              <a:rPr lang="ru-RU" sz="1400" dirty="0"/>
              <a:t>в области цифрового проектирования комплексных технологических процессов производства крупногабаритных, высокоточных и уникальных объектов.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9196" y="3752397"/>
            <a:ext cx="8238471" cy="219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1.Трансформация  </a:t>
            </a:r>
            <a:r>
              <a:rPr lang="ru-RU" sz="1400" dirty="0"/>
              <a:t>сектора исследований и разработок Университета на основе проектного подхода, </a:t>
            </a:r>
            <a:r>
              <a:rPr lang="ru-RU" sz="1400" dirty="0" smtClean="0"/>
              <a:t>введения </a:t>
            </a:r>
            <a:r>
              <a:rPr lang="ru-RU" sz="1400" dirty="0"/>
              <a:t>эффективных норм и механизмов реализации НИОКР, </a:t>
            </a:r>
            <a:r>
              <a:rPr lang="ru-RU" sz="1400" dirty="0" smtClean="0"/>
              <a:t>формирования </a:t>
            </a:r>
            <a:r>
              <a:rPr lang="ru-RU" sz="1400" dirty="0"/>
              <a:t>цифровых и аналитических сервисов для управления портфелем проектов и трансфера технологий. </a:t>
            </a:r>
          </a:p>
          <a:p>
            <a:pPr lvl="0"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2. Наращивание кадрового потенциала университета за счет масштабного вовлечения студентов в </a:t>
            </a:r>
            <a:r>
              <a:rPr lang="ru-RU" sz="1400" dirty="0"/>
              <a:t>исследования и разработки </a:t>
            </a:r>
            <a:r>
              <a:rPr lang="ru-RU" sz="1400" dirty="0" smtClean="0"/>
              <a:t>Университета.</a:t>
            </a:r>
          </a:p>
          <a:p>
            <a:pPr lvl="0"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3.Расширение </a:t>
            </a:r>
            <a:r>
              <a:rPr lang="ru-RU" sz="1400" dirty="0"/>
              <a:t>поля возможностей Университета по выполнению крупномасштабных междисциплинарных и межотраслевых проектов через создание консорциумов и развитие партнерской сети.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25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6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AutoShape 8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0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2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180478" y="140864"/>
            <a:ext cx="802161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</a:t>
            </a:r>
            <a:r>
              <a:rPr lang="ru-RU" sz="1800" dirty="0" smtClean="0">
                <a:solidFill>
                  <a:srgbClr val="163E5A"/>
                </a:solidFill>
              </a:rPr>
              <a:t>технологий</a:t>
            </a:r>
            <a:r>
              <a:rPr lang="en-US" sz="1800" dirty="0" smtClean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  <a:p>
            <a:pPr algn="l"/>
            <a:endParaRPr lang="ru-RU" sz="1800" b="0" dirty="0">
              <a:solidFill>
                <a:srgbClr val="163E5A"/>
              </a:solidFill>
              <a:latin typeface="+mj-lt"/>
            </a:endParaRPr>
          </a:p>
        </p:txBody>
      </p:sp>
      <p:sp>
        <p:nvSpPr>
          <p:cNvPr id="31" name="AutoShape 2" descr="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473" y="1187460"/>
            <a:ext cx="2985351" cy="369332"/>
            <a:chOff x="0" y="3387395"/>
            <a:chExt cx="5598644" cy="478460"/>
          </a:xfrm>
        </p:grpSpPr>
        <p:sp>
          <p:nvSpPr>
            <p:cNvPr id="33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-45152" y="1196752"/>
            <a:ext cx="2749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Цель </a:t>
            </a:r>
            <a:r>
              <a:rPr lang="ru-RU" b="1" dirty="0" smtClean="0">
                <a:solidFill>
                  <a:schemeClr val="bg1"/>
                </a:solidFill>
              </a:rPr>
              <a:t>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473" y="3203684"/>
            <a:ext cx="3777439" cy="369332"/>
            <a:chOff x="0" y="3387395"/>
            <a:chExt cx="5598644" cy="478460"/>
          </a:xfrm>
        </p:grpSpPr>
        <p:sp>
          <p:nvSpPr>
            <p:cNvPr id="37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98864" y="3203684"/>
            <a:ext cx="5625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Задачи стратегического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758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0182" y="6309320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3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ВЫЗОВЫ ИНДУСТРИИ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47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8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utoShape 6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</a:t>
            </a:r>
            <a:r>
              <a:rPr lang="ru-RU" sz="1800" dirty="0" smtClean="0">
                <a:solidFill>
                  <a:srgbClr val="163E5A"/>
                </a:solidFill>
              </a:rPr>
              <a:t>технологий – </a:t>
            </a:r>
            <a:r>
              <a:rPr lang="en-US" sz="1800" dirty="0" err="1" smtClean="0">
                <a:solidFill>
                  <a:srgbClr val="163E5A"/>
                </a:solidFill>
              </a:rPr>
              <a:t>i</a:t>
            </a:r>
            <a:r>
              <a:rPr lang="en-US" sz="1800" dirty="0" err="1">
                <a:solidFill>
                  <a:srgbClr val="163E5A"/>
                </a:solidFill>
              </a:rPr>
              <a:t>.</a:t>
            </a:r>
            <a:r>
              <a:rPr lang="en-US" sz="1800" dirty="0" err="1" smtClean="0">
                <a:solidFill>
                  <a:srgbClr val="163E5A"/>
                </a:solidFill>
              </a:rPr>
              <a:t>DIT</a:t>
            </a:r>
            <a:endParaRPr lang="ru-RU" sz="1800" b="0" dirty="0">
              <a:solidFill>
                <a:srgbClr val="163E5A"/>
              </a:solidFill>
              <a:latin typeface="+mj-lt"/>
            </a:endParaRPr>
          </a:p>
        </p:txBody>
      </p:sp>
      <p:sp>
        <p:nvSpPr>
          <p:cNvPr id="6" name="AutoShape 2" descr="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4207" r="25271" b="43752"/>
          <a:stretch/>
        </p:blipFill>
        <p:spPr bwMode="auto">
          <a:xfrm>
            <a:off x="1331640" y="4321665"/>
            <a:ext cx="5906186" cy="203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46325" y="6355734"/>
            <a:ext cx="761410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по данным опроса экспертов, проведенного Центром НТИ «Новые производственные технологии»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80478" y="4221088"/>
            <a:ext cx="33053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*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03648" y="4798076"/>
            <a:ext cx="2448272" cy="158325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196752"/>
            <a:ext cx="82941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Устаревший технологический уклад в ряде отраслей промышленности: </a:t>
            </a:r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Производительность </a:t>
            </a:r>
            <a:r>
              <a:rPr lang="ru-RU" sz="1400" b="1" dirty="0">
                <a:solidFill>
                  <a:srgbClr val="FF0000"/>
                </a:solidFill>
              </a:rPr>
              <a:t>труда в ОАК в 7−10 раз ниже, чем у мировых лидеров отрасли, таких как </a:t>
            </a:r>
            <a:r>
              <a:rPr lang="ru-RU" sz="1400" b="1" dirty="0" err="1">
                <a:solidFill>
                  <a:srgbClr val="FF0000"/>
                </a:solidFill>
              </a:rPr>
              <a:t>Boeing</a:t>
            </a:r>
            <a:r>
              <a:rPr lang="ru-RU" sz="1400" b="1" dirty="0">
                <a:solidFill>
                  <a:srgbClr val="FF0000"/>
                </a:solidFill>
              </a:rPr>
              <a:t> и </a:t>
            </a:r>
            <a:r>
              <a:rPr lang="ru-RU" sz="1400" b="1" dirty="0" err="1" smtClean="0">
                <a:solidFill>
                  <a:srgbClr val="FF0000"/>
                </a:solidFill>
              </a:rPr>
              <a:t>Airbus</a:t>
            </a:r>
            <a:r>
              <a:rPr lang="ru-RU" sz="1400" b="1" dirty="0" smtClean="0">
                <a:solidFill>
                  <a:srgbClr val="FF0000"/>
                </a:solidFill>
              </a:rPr>
              <a:t>. В </a:t>
            </a:r>
            <a:r>
              <a:rPr lang="ru-RU" sz="1400" b="1" dirty="0">
                <a:solidFill>
                  <a:srgbClr val="FF0000"/>
                </a:solidFill>
              </a:rPr>
              <a:t>судостроении  - в 4-8 раз ниже чем у мировых лидеров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* - по данным ГК «</a:t>
            </a:r>
            <a:r>
              <a:rPr lang="ru-RU" sz="1200" dirty="0" err="1" smtClean="0"/>
              <a:t>Ростех</a:t>
            </a:r>
            <a:r>
              <a:rPr lang="ru-RU" sz="1200" dirty="0" smtClean="0"/>
              <a:t>».  Источник: </a:t>
            </a:r>
            <a:r>
              <a:rPr lang="en-US" sz="1200" dirty="0" smtClean="0"/>
              <a:t>https</a:t>
            </a:r>
            <a:r>
              <a:rPr lang="en-US" sz="1200" dirty="0"/>
              <a:t>://eadaily.com/ru/news/2019/10/02/rosteh-sravnil-proizvoditelnost-truda-v-oak-s-boeing-i-airbus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8429" y="2708920"/>
            <a:ext cx="8878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Вызовы </a:t>
            </a:r>
            <a:r>
              <a:rPr lang="ru-RU" sz="1400" b="1" dirty="0" err="1" smtClean="0"/>
              <a:t>цифровизации</a:t>
            </a:r>
            <a:r>
              <a:rPr lang="ru-RU" sz="1400" b="1" dirty="0" smtClean="0"/>
              <a:t> </a:t>
            </a:r>
            <a:r>
              <a:rPr lang="ru-RU" sz="1400" b="1" dirty="0"/>
              <a:t>промышленности: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доля </a:t>
            </a:r>
            <a:r>
              <a:rPr lang="ru-RU" sz="1400" dirty="0"/>
              <a:t>цифровой экономики в России — 5%, в западных странах — 16-35%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уровень </a:t>
            </a:r>
            <a:r>
              <a:rPr lang="ru-RU" sz="1400" dirty="0" err="1"/>
              <a:t>цифровизации</a:t>
            </a:r>
            <a:r>
              <a:rPr lang="ru-RU" sz="1400" dirty="0"/>
              <a:t> машиностроения составляет не более 10%.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количество </a:t>
            </a:r>
            <a:r>
              <a:rPr lang="ru-RU" sz="1400" dirty="0"/>
              <a:t>инновационных промышленных предприятий в России — 11%, в некоторых западных странах — до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число занятых в высокотехнологичных/наукоемких отраслях в России — 4%, </a:t>
            </a:r>
            <a:r>
              <a:rPr lang="ru-RU" sz="1400" dirty="0"/>
              <a:t>в западных странах — 6%</a:t>
            </a:r>
          </a:p>
        </p:txBody>
      </p:sp>
    </p:spTree>
    <p:extLst>
      <p:ext uri="{BB962C8B-B14F-4D97-AF65-F5344CB8AC3E}">
        <p14:creationId xmlns:p14="http://schemas.microsoft.com/office/powerpoint/2010/main" val="33477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www.urank.ru/news/topicimage/n1/335344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13" y="1844824"/>
            <a:ext cx="1749319" cy="12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pbs.twimg.com/media/CHJlILiWMAA8Gj9.jpg:lar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10631" b="24914"/>
          <a:stretch/>
        </p:blipFill>
        <p:spPr bwMode="auto">
          <a:xfrm>
            <a:off x="7164288" y="1257935"/>
            <a:ext cx="1877034" cy="10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0306" y="6525344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4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911134" y="1124744"/>
            <a:ext cx="727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ЗАДЕЛЫ И ПРЕДПОСЫЛКИ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380" y="1628800"/>
            <a:ext cx="628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</a:t>
            </a:r>
            <a:r>
              <a:rPr lang="ru-RU" sz="1600" b="1" dirty="0" smtClean="0"/>
              <a:t>Комплексное решение задач промышленности  «технология – оборудование – инфраструктура – производство»: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473" y="1187460"/>
            <a:ext cx="2985351" cy="369332"/>
            <a:chOff x="0" y="3387395"/>
            <a:chExt cx="5598644" cy="478460"/>
          </a:xfrm>
        </p:grpSpPr>
        <p:sp>
          <p:nvSpPr>
            <p:cNvPr id="39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-45152" y="1196752"/>
            <a:ext cx="2749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РЕШАЕМЫЕ 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C:\Users\Малащенко АЮ\Desktop\ИРКУТ-ПОЛИТЕХ\СЦ УДФ-5\УДФ-5\УДФ-5 0717\Картинки УДФ-5 06.07.17\Платформа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/>
          <a:stretch>
            <a:fillRect/>
          </a:stretch>
        </p:blipFill>
        <p:spPr bwMode="auto">
          <a:xfrm>
            <a:off x="7223917" y="5501031"/>
            <a:ext cx="1616408" cy="1284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Группа 30"/>
          <p:cNvGrpSpPr/>
          <p:nvPr/>
        </p:nvGrpSpPr>
        <p:grpSpPr>
          <a:xfrm flipH="1">
            <a:off x="6181016" y="1187460"/>
            <a:ext cx="2969688" cy="360040"/>
            <a:chOff x="0" y="3387396"/>
            <a:chExt cx="5598644" cy="478460"/>
          </a:xfrm>
        </p:grpSpPr>
        <p:sp>
          <p:nvSpPr>
            <p:cNvPr id="32" name="Rectangle 28"/>
            <p:cNvSpPr/>
            <p:nvPr/>
          </p:nvSpPr>
          <p:spPr>
            <a:xfrm>
              <a:off x="0" y="3387396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55" name="Picture 4" descr="https://a.d-cd.net/4dc336es-9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3521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7092280" y="302652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Ил-114, Ил-112В</a:t>
            </a:r>
            <a:endParaRPr lang="ru-RU" sz="1200" dirty="0"/>
          </a:p>
        </p:txBody>
      </p:sp>
      <p:pic>
        <p:nvPicPr>
          <p:cNvPr id="57" name="Picture 4" descr="https://im0-tub-ua.yandex.net/i?id=18aed81f76c126071e5cd88ae70132af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88" y="3877743"/>
            <a:ext cx="1849245" cy="7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ascon.ru/source/news/2264/dc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47" y="4663385"/>
            <a:ext cx="671422" cy="9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7858270" y="4645585"/>
            <a:ext cx="1354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Ледоколы «Лидер»</a:t>
            </a:r>
          </a:p>
          <a:p>
            <a:r>
              <a:rPr lang="ru-RU" sz="1200" dirty="0" smtClean="0"/>
              <a:t>Танкеры </a:t>
            </a:r>
            <a:r>
              <a:rPr lang="en-US" sz="1200" dirty="0" smtClean="0"/>
              <a:t>MR</a:t>
            </a:r>
            <a:r>
              <a:rPr lang="ru-RU" sz="1200" dirty="0" smtClean="0"/>
              <a:t> и </a:t>
            </a:r>
            <a:endParaRPr lang="ru-RU" sz="1200" dirty="0"/>
          </a:p>
          <a:p>
            <a:r>
              <a:rPr lang="ru-RU" sz="1200" dirty="0" smtClean="0"/>
              <a:t> «</a:t>
            </a:r>
            <a:r>
              <a:rPr lang="ru-RU" sz="1200" dirty="0" err="1"/>
              <a:t>Афрамакс</a:t>
            </a:r>
            <a:r>
              <a:rPr lang="ru-RU" sz="1200" dirty="0" smtClean="0"/>
              <a:t>»</a:t>
            </a:r>
          </a:p>
          <a:p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0635" y="118746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Перспективные проекты</a:t>
            </a:r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0" y="3419550"/>
            <a:ext cx="4589413" cy="369490"/>
            <a:chOff x="0" y="3387395"/>
            <a:chExt cx="5598644" cy="478460"/>
          </a:xfrm>
        </p:grpSpPr>
        <p:sp>
          <p:nvSpPr>
            <p:cNvPr id="62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-900608" y="3410258"/>
            <a:ext cx="5829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ТЕХНОЛОГИЧЕСКИЕ НАПРАВЛЕНИЯ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121" y="3849142"/>
            <a:ext cx="6537111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Комплексная </a:t>
            </a:r>
            <a:r>
              <a:rPr lang="ru-RU" sz="1600" dirty="0" err="1" smtClean="0"/>
              <a:t>цифровизация</a:t>
            </a:r>
            <a:r>
              <a:rPr lang="ru-RU" sz="1600" dirty="0" smtClean="0"/>
              <a:t> </a:t>
            </a:r>
            <a:r>
              <a:rPr lang="ru-RU" sz="1600" dirty="0"/>
              <a:t>технологических </a:t>
            </a:r>
            <a:r>
              <a:rPr lang="ru-RU" sz="1600" dirty="0" smtClean="0"/>
              <a:t>процессов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Производство изделий из новых композиционных и металлических </a:t>
            </a:r>
            <a:endParaRPr lang="ru-RU" sz="1600" dirty="0"/>
          </a:p>
          <a:p>
            <a:pPr>
              <a:spcAft>
                <a:spcPts val="600"/>
              </a:spcAft>
            </a:pPr>
            <a:r>
              <a:rPr lang="ru-RU" sz="1600" dirty="0" smtClean="0"/>
              <a:t>       материалов</a:t>
            </a:r>
            <a:endParaRPr lang="ru-RU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Гибридные аддитивные технологии</a:t>
            </a:r>
          </a:p>
        </p:txBody>
      </p:sp>
      <p:pic>
        <p:nvPicPr>
          <p:cNvPr id="65" name="Picture 3" descr="C:\Одинцова\2016\!реклама 218\3.Иванов\фото\IMG_19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0172"/>
          <a:stretch/>
        </p:blipFill>
        <p:spPr bwMode="auto">
          <a:xfrm>
            <a:off x="3376059" y="5566843"/>
            <a:ext cx="3643604" cy="11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96" y="2237963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повышение </a:t>
            </a:r>
            <a:r>
              <a:rPr lang="ru-RU" sz="1600" dirty="0"/>
              <a:t>производительности многоэтапных технологических процессов на 30-50</a:t>
            </a:r>
            <a:r>
              <a:rPr lang="ru-RU" sz="1600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обеспечение достижения перспективных показателей качества деталей</a:t>
            </a:r>
            <a:endParaRPr lang="ru-RU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369999" y="2354592"/>
            <a:ext cx="692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ПАК ДА</a:t>
            </a:r>
            <a:endParaRPr lang="ru-RU" sz="1200" dirty="0"/>
          </a:p>
        </p:txBody>
      </p:sp>
      <p:pic>
        <p:nvPicPr>
          <p:cNvPr id="43" name="Рисунок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/>
          <a:stretch>
            <a:fillRect/>
          </a:stretch>
        </p:blipFill>
        <p:spPr bwMode="auto">
          <a:xfrm>
            <a:off x="2082298" y="5536608"/>
            <a:ext cx="1121550" cy="12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medicalwecare.ru/upload/3095/o/18_1_5_spinal_fixation_system_4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t="17945" r="24871"/>
          <a:stretch/>
        </p:blipFill>
        <p:spPr bwMode="auto">
          <a:xfrm>
            <a:off x="395536" y="5501031"/>
            <a:ext cx="1447288" cy="12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</a:rPr>
              <a:t>АВИАМАШИНОСТРОЕНИЕ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48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9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технологий</a:t>
            </a:r>
            <a:r>
              <a:rPr lang="en-US" sz="1800" dirty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7228" y="6509486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5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04" y="1124744"/>
            <a:ext cx="1181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Цели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Анализ рынка цифровой трансформации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производства 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20785" t="37629" r="46411" b="46335"/>
          <a:stretch/>
        </p:blipFill>
        <p:spPr bwMode="auto">
          <a:xfrm>
            <a:off x="4139952" y="1124745"/>
            <a:ext cx="4980408" cy="129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4"/>
          <a:srcRect l="20349" t="36432" r="45964" b="24173"/>
          <a:stretch/>
        </p:blipFill>
        <p:spPr bwMode="auto">
          <a:xfrm>
            <a:off x="4139952" y="2701261"/>
            <a:ext cx="4731051" cy="3392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1251" y="1309410"/>
            <a:ext cx="4096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/>
              <a:t>Локомотивы рынка: </a:t>
            </a:r>
            <a:r>
              <a:rPr lang="ru-RU" sz="1400" dirty="0" smtClean="0"/>
              <a:t>авиационная и </a:t>
            </a:r>
            <a:r>
              <a:rPr lang="ru-RU" sz="1400" dirty="0"/>
              <a:t>автомобильная </a:t>
            </a:r>
            <a:r>
              <a:rPr lang="ru-RU" sz="1400" dirty="0" smtClean="0"/>
              <a:t>отрасли. 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Вызов индустрии: </a:t>
            </a:r>
            <a:r>
              <a:rPr lang="ru-RU" sz="1400" dirty="0" smtClean="0"/>
              <a:t>снижение стоимости производства.</a:t>
            </a:r>
          </a:p>
          <a:p>
            <a:pPr>
              <a:spcAft>
                <a:spcPts val="1200"/>
              </a:spcAft>
            </a:pPr>
            <a:r>
              <a:rPr lang="ru-RU" sz="1400" i="1" dirty="0" smtClean="0"/>
              <a:t>Страны АТР – самый быстрорастущий  рынок </a:t>
            </a:r>
            <a:r>
              <a:rPr lang="en-US" sz="1400" i="1" dirty="0" smtClean="0"/>
              <a:t>(CAGR – 61%)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Цель технологий: </a:t>
            </a:r>
            <a:r>
              <a:rPr lang="ru-RU" sz="1400" dirty="0" smtClean="0"/>
              <a:t>сокращения циклов разработки и производства.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Основные области применения: </a:t>
            </a:r>
            <a:r>
              <a:rPr lang="ru-RU" sz="1400" dirty="0" smtClean="0"/>
              <a:t>проектирование, моделирование,  ремонт и эксплуатация</a:t>
            </a:r>
            <a:endParaRPr lang="en-US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715519" y="6373669"/>
            <a:ext cx="9241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200" i="1" dirty="0" smtClean="0"/>
              <a:t>*</a:t>
            </a:r>
            <a:r>
              <a:rPr lang="en-US" sz="1200" i="1" dirty="0" smtClean="0"/>
              <a:t> </a:t>
            </a:r>
            <a:r>
              <a:rPr lang="ru-RU" sz="1200" i="1" dirty="0" smtClean="0"/>
              <a:t>- </a:t>
            </a:r>
            <a:r>
              <a:rPr lang="ru-RU" sz="1200" i="1" dirty="0"/>
              <a:t>по данным исследования агентства </a:t>
            </a:r>
            <a:r>
              <a:rPr lang="en-US" sz="1200" i="1" dirty="0" err="1"/>
              <a:t>Marketsandmarkets</a:t>
            </a:r>
            <a:r>
              <a:rPr lang="en-US" sz="1200" i="1" dirty="0"/>
              <a:t> (</a:t>
            </a:r>
            <a:r>
              <a:rPr lang="ru-RU" sz="1200" i="1" dirty="0"/>
              <a:t>Великобритания</a:t>
            </a:r>
            <a:r>
              <a:rPr lang="en-US" sz="1200" i="1" dirty="0"/>
              <a:t>).</a:t>
            </a:r>
            <a:endParaRPr lang="ru-RU" sz="1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277" y="4477469"/>
            <a:ext cx="403870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400" i="1" dirty="0" smtClean="0"/>
              <a:t>Рынок цифровой трансформации производства оценивается в 263.93 млрд. </a:t>
            </a:r>
            <a:r>
              <a:rPr lang="en-US" sz="1400" i="1" dirty="0" smtClean="0"/>
              <a:t>USD</a:t>
            </a:r>
            <a:r>
              <a:rPr lang="ru-RU" sz="1400" i="1" dirty="0" smtClean="0"/>
              <a:t> в 2020 и </a:t>
            </a:r>
            <a:r>
              <a:rPr lang="ru-RU" sz="1400" b="1" i="1" dirty="0" smtClean="0"/>
              <a:t>должен достичь</a:t>
            </a:r>
            <a:r>
              <a:rPr lang="ru-RU" sz="1400" i="1" dirty="0" smtClean="0"/>
              <a:t> </a:t>
            </a:r>
            <a:r>
              <a:rPr lang="ru-RU" sz="1400" b="1" i="1" dirty="0" smtClean="0"/>
              <a:t>767.82 </a:t>
            </a:r>
            <a:r>
              <a:rPr lang="ru-RU" sz="1400" b="1" i="1" dirty="0"/>
              <a:t>млрд. </a:t>
            </a:r>
            <a:r>
              <a:rPr lang="en-US" sz="1400" b="1" i="1" dirty="0" smtClean="0"/>
              <a:t>USD</a:t>
            </a:r>
            <a:r>
              <a:rPr lang="ru-RU" sz="1400" b="1" i="1" dirty="0" smtClean="0"/>
              <a:t> в 2026 году</a:t>
            </a:r>
            <a:r>
              <a:rPr lang="ru-RU" sz="1400" i="1" dirty="0" smtClean="0"/>
              <a:t>.</a:t>
            </a:r>
            <a:r>
              <a:rPr lang="en-US" sz="1400" i="1" dirty="0" smtClean="0"/>
              <a:t>**</a:t>
            </a:r>
            <a:endParaRPr lang="ru-RU" sz="1400" i="1" dirty="0" smtClean="0"/>
          </a:p>
          <a:p>
            <a:pPr>
              <a:spcAft>
                <a:spcPts val="600"/>
              </a:spcAft>
            </a:pPr>
            <a:r>
              <a:rPr lang="en-US" sz="1100" dirty="0" smtClean="0"/>
              <a:t>**- g</a:t>
            </a:r>
            <a:r>
              <a:rPr lang="ru-RU" sz="1100" dirty="0" smtClean="0"/>
              <a:t>о данным </a:t>
            </a:r>
            <a:r>
              <a:rPr lang="en-US" sz="1100" dirty="0" err="1" smtClean="0"/>
              <a:t>MordorIntelligence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5"/>
              </a:rPr>
              <a:t>https</a:t>
            </a:r>
            <a:r>
              <a:rPr lang="en-US" sz="1100" dirty="0">
                <a:hlinkClick r:id="rId5"/>
              </a:rPr>
              <a:t>://</a:t>
            </a:r>
            <a:r>
              <a:rPr lang="en-US" sz="1100" dirty="0" smtClean="0">
                <a:hlinkClick r:id="rId5"/>
              </a:rPr>
              <a:t>www.mordorintelligence.com/industry-reports/digital-transformation-market-in-manufacturing</a:t>
            </a:r>
            <a:r>
              <a:rPr lang="en-US" sz="1100" dirty="0" smtClean="0"/>
              <a:t> </a:t>
            </a:r>
            <a:endParaRPr lang="ru-RU" sz="1100" dirty="0" smtClean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21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3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технологий</a:t>
            </a:r>
            <a:r>
              <a:rPr lang="en-US" sz="1800" dirty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0306" y="6525344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6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911134" y="1124744"/>
            <a:ext cx="727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ЗАДЕЛЫ И ПРЕДПОСЫЛКИ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882" y="1706496"/>
            <a:ext cx="5840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  Формирование </a:t>
            </a:r>
            <a:r>
              <a:rPr lang="ru-RU" sz="1600" dirty="0" smtClean="0"/>
              <a:t>инновационных </a:t>
            </a:r>
            <a:r>
              <a:rPr lang="ru-RU" sz="1600" dirty="0"/>
              <a:t>и конкурентоспособных технологий </a:t>
            </a:r>
            <a:r>
              <a:rPr lang="ru-RU" sz="1600" dirty="0" smtClean="0"/>
              <a:t>планирования, проектирования</a:t>
            </a:r>
            <a:r>
              <a:rPr lang="ru-RU" sz="1600" dirty="0"/>
              <a:t>, строительства, эксплуатации </a:t>
            </a:r>
            <a:r>
              <a:rPr lang="ru-RU" sz="1600" dirty="0" smtClean="0"/>
              <a:t>объектов градостроительной деятельности:</a:t>
            </a:r>
            <a:endParaRPr lang="ru-RU" sz="16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2473" y="1309410"/>
            <a:ext cx="3201375" cy="319390"/>
            <a:chOff x="0" y="3387395"/>
            <a:chExt cx="5598644" cy="478460"/>
          </a:xfrm>
        </p:grpSpPr>
        <p:sp>
          <p:nvSpPr>
            <p:cNvPr id="39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-45152" y="1268760"/>
            <a:ext cx="2749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РЕШАЕМЫЕ ЗАДАЧИ</a:t>
            </a:r>
          </a:p>
        </p:txBody>
      </p:sp>
      <p:grpSp>
        <p:nvGrpSpPr>
          <p:cNvPr id="31" name="Группа 30"/>
          <p:cNvGrpSpPr/>
          <p:nvPr/>
        </p:nvGrpSpPr>
        <p:grpSpPr>
          <a:xfrm flipH="1">
            <a:off x="6181016" y="1259468"/>
            <a:ext cx="2969688" cy="360040"/>
            <a:chOff x="0" y="3387396"/>
            <a:chExt cx="5598644" cy="478460"/>
          </a:xfrm>
        </p:grpSpPr>
        <p:sp>
          <p:nvSpPr>
            <p:cNvPr id="32" name="Rectangle 28"/>
            <p:cNvSpPr/>
            <p:nvPr/>
          </p:nvSpPr>
          <p:spPr>
            <a:xfrm>
              <a:off x="0" y="3387396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400635" y="125946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Перспективные проекты</a:t>
            </a:r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0" y="3364793"/>
            <a:ext cx="4716016" cy="424247"/>
            <a:chOff x="0" y="3387395"/>
            <a:chExt cx="5598644" cy="478460"/>
          </a:xfrm>
        </p:grpSpPr>
        <p:sp>
          <p:nvSpPr>
            <p:cNvPr id="62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-900610" y="3364796"/>
            <a:ext cx="5829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ТЕХНОЛОГИЧЕСКИЕ НАПРАВЛЕНИЯ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4" y="3803556"/>
            <a:ext cx="5869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Управление жизненным циклом объектов </a:t>
            </a:r>
            <a:r>
              <a:rPr lang="ru-RU" sz="1600" dirty="0" smtClean="0"/>
              <a:t>градостроительной деятельности </a:t>
            </a:r>
            <a:r>
              <a:rPr lang="ru-RU" sz="1600" dirty="0"/>
              <a:t>на основе </a:t>
            </a:r>
            <a:r>
              <a:rPr lang="ru-RU" sz="1600" dirty="0" err="1"/>
              <a:t>цифровизации</a:t>
            </a:r>
            <a:r>
              <a:rPr lang="ru-RU" sz="1600" dirty="0"/>
              <a:t> процессов проектирования, </a:t>
            </a:r>
            <a:r>
              <a:rPr lang="ru-RU" sz="1600" dirty="0" smtClean="0"/>
              <a:t>строительства,   эксплуатации и утилизации;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Совершенствование интеллектуальных систем планирования, проектирования, строительства и эксплуатации;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Развитие  </a:t>
            </a:r>
            <a:r>
              <a:rPr lang="en-US" sz="1600" dirty="0" smtClean="0"/>
              <a:t>BIM-</a:t>
            </a:r>
            <a:r>
              <a:rPr lang="ru-RU" sz="1600" dirty="0" smtClean="0"/>
              <a:t>компетенций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3" y="2546320"/>
            <a:ext cx="5869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Существенное </a:t>
            </a:r>
            <a:r>
              <a:rPr lang="ru-RU" sz="1400" dirty="0" smtClean="0"/>
              <a:t> </a:t>
            </a:r>
            <a:r>
              <a:rPr lang="ru-RU" sz="1400" dirty="0"/>
              <a:t>сокращение сроков проектирования и строительства</a:t>
            </a:r>
            <a:r>
              <a:rPr lang="ru-RU" sz="14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Переход </a:t>
            </a:r>
            <a:r>
              <a:rPr lang="ru-RU" sz="1400" dirty="0"/>
              <a:t>на </a:t>
            </a:r>
            <a:r>
              <a:rPr lang="ru-RU" sz="1400" dirty="0" smtClean="0"/>
              <a:t>более высокий  </a:t>
            </a:r>
            <a:r>
              <a:rPr lang="ru-RU" sz="1400" dirty="0"/>
              <a:t>качественный уровень, </a:t>
            </a:r>
            <a:r>
              <a:rPr lang="ru-RU" sz="1400" dirty="0" smtClean="0"/>
              <a:t>повышение </a:t>
            </a:r>
            <a:r>
              <a:rPr lang="ru-RU" sz="1400" dirty="0"/>
              <a:t>эффективности и производительности труда.</a:t>
            </a:r>
          </a:p>
        </p:txBody>
      </p:sp>
      <p:grpSp>
        <p:nvGrpSpPr>
          <p:cNvPr id="37" name="Группа 36"/>
          <p:cNvGrpSpPr/>
          <p:nvPr/>
        </p:nvGrpSpPr>
        <p:grpSpPr>
          <a:xfrm flipH="1">
            <a:off x="6036429" y="4817482"/>
            <a:ext cx="2971687" cy="387367"/>
            <a:chOff x="146967" y="3626626"/>
            <a:chExt cx="5602415" cy="478460"/>
          </a:xfrm>
        </p:grpSpPr>
        <p:sp>
          <p:nvSpPr>
            <p:cNvPr id="44" name="Rectangle 28"/>
            <p:cNvSpPr/>
            <p:nvPr/>
          </p:nvSpPr>
          <p:spPr>
            <a:xfrm>
              <a:off x="146967" y="3626626"/>
              <a:ext cx="5451677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"/>
            <p:cNvSpPr/>
            <p:nvPr/>
          </p:nvSpPr>
          <p:spPr>
            <a:xfrm rot="16200000" flipV="1">
              <a:off x="5436668" y="379237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6400634" y="4797152"/>
            <a:ext cx="169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Партнеры</a:t>
            </a:r>
            <a:endParaRPr lang="ru-RU" dirty="0"/>
          </a:p>
        </p:txBody>
      </p:sp>
      <p:pic>
        <p:nvPicPr>
          <p:cNvPr id="1026" name="Picture 2" descr="https://www.metsec.com/app/uploads/2019/01/bim_cover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5" y="5565134"/>
            <a:ext cx="1763874" cy="11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EEAYsyHXUAElghS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7" r="50000"/>
          <a:stretch/>
        </p:blipFill>
        <p:spPr bwMode="auto">
          <a:xfrm>
            <a:off x="2441966" y="5301208"/>
            <a:ext cx="3570194" cy="16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C18F4B1-04DD-4B82-8047-12D44ECCC00B}"/>
              </a:ext>
            </a:extLst>
          </p:cNvPr>
          <p:cNvSpPr/>
          <p:nvPr/>
        </p:nvSpPr>
        <p:spPr>
          <a:xfrm>
            <a:off x="5981956" y="1688609"/>
            <a:ext cx="30270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Проекты, реализуемые на </a:t>
            </a:r>
            <a:r>
              <a:rPr lang="ru-RU" sz="1400" dirty="0"/>
              <a:t>территории Иркутской области в рамках Национальных проектов «Жильё и городская среда», «Безопасные и качественные автомобильные дороги</a:t>
            </a:r>
            <a:r>
              <a:rPr lang="ru-RU" sz="1400" dirty="0" smtClean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Проекты, реализуемые в целях социально-экономического развития Байкальской природной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Центр «</a:t>
            </a:r>
            <a:r>
              <a:rPr lang="en-US" sz="1400" dirty="0" smtClean="0"/>
              <a:t>BIM-</a:t>
            </a:r>
            <a:r>
              <a:rPr lang="ru-RU" sz="1400" dirty="0" smtClean="0"/>
              <a:t>компетенций» (</a:t>
            </a:r>
            <a:r>
              <a:rPr lang="ru-RU" sz="1400" dirty="0" err="1" smtClean="0"/>
              <a:t>поготовка</a:t>
            </a:r>
            <a:r>
              <a:rPr lang="ru-RU" sz="1400" dirty="0" smtClean="0"/>
              <a:t>, переподготовка, повышение квалификации специалистов).</a:t>
            </a:r>
            <a:endParaRPr lang="ru-RU" sz="1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925BEE0-3D66-4FCE-B552-2B0B883D18E4}"/>
              </a:ext>
            </a:extLst>
          </p:cNvPr>
          <p:cNvSpPr/>
          <p:nvPr/>
        </p:nvSpPr>
        <p:spPr>
          <a:xfrm>
            <a:off x="6193350" y="5229200"/>
            <a:ext cx="2815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Союз архитекторов;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Союз строителей;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Союз дорожников;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ИСЭ им. Мелентьева СО РАН;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РАНОЦ  РААСН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ООО «СТБ Проект</a:t>
            </a:r>
            <a:r>
              <a:rPr lang="ru-RU" sz="1400" dirty="0" smtClean="0"/>
              <a:t>»; АНО Институт города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" y="672797"/>
            <a:ext cx="9144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err="1">
                <a:solidFill>
                  <a:schemeClr val="bg1"/>
                </a:solidFill>
              </a:rPr>
              <a:t>Цифровизация</a:t>
            </a:r>
            <a:r>
              <a:rPr lang="ru-RU" sz="1800" dirty="0">
                <a:solidFill>
                  <a:schemeClr val="bg1"/>
                </a:solidFill>
              </a:rPr>
              <a:t> процессов жизненного цикла </a:t>
            </a:r>
            <a:r>
              <a:rPr lang="ru-RU" sz="1800" dirty="0" smtClean="0">
                <a:solidFill>
                  <a:schemeClr val="bg1"/>
                </a:solidFill>
              </a:rPr>
              <a:t>объектов градостроительной </a:t>
            </a:r>
            <a:r>
              <a:rPr lang="ru-RU" sz="1800" dirty="0">
                <a:solidFill>
                  <a:schemeClr val="bg1"/>
                </a:solidFill>
              </a:rPr>
              <a:t>деятельности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36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2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технологий</a:t>
            </a:r>
            <a:r>
              <a:rPr lang="en-US" sz="1800" dirty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0306" y="6525344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7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911134" y="1124744"/>
            <a:ext cx="727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ЗАДЕЛЫ И ПРЕДПОСЫЛКИ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380" y="1589891"/>
            <a:ext cx="6083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Комплексная проработка технических и научно-исследовательских задач при проектировании и функционировании энергетических систем и комплексов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473" y="1115294"/>
            <a:ext cx="4589413" cy="441498"/>
            <a:chOff x="0" y="3387395"/>
            <a:chExt cx="5598644" cy="478460"/>
          </a:xfrm>
        </p:grpSpPr>
        <p:sp>
          <p:nvSpPr>
            <p:cNvPr id="39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-45152" y="1151377"/>
            <a:ext cx="2749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РЕШАЕМЫЕ 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 flipH="1">
            <a:off x="6181016" y="1115452"/>
            <a:ext cx="2969688" cy="360040"/>
            <a:chOff x="0" y="3387396"/>
            <a:chExt cx="5598644" cy="478460"/>
          </a:xfrm>
        </p:grpSpPr>
        <p:sp>
          <p:nvSpPr>
            <p:cNvPr id="32" name="Rectangle 28"/>
            <p:cNvSpPr/>
            <p:nvPr/>
          </p:nvSpPr>
          <p:spPr>
            <a:xfrm>
              <a:off x="0" y="3387396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400635" y="111545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Перспективные проекты</a:t>
            </a:r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79129" y="2492896"/>
            <a:ext cx="4589413" cy="441498"/>
            <a:chOff x="0" y="3387395"/>
            <a:chExt cx="5598644" cy="478460"/>
          </a:xfrm>
        </p:grpSpPr>
        <p:sp>
          <p:nvSpPr>
            <p:cNvPr id="62" name="Rectangle 28"/>
            <p:cNvSpPr/>
            <p:nvPr/>
          </p:nvSpPr>
          <p:spPr>
            <a:xfrm>
              <a:off x="0" y="3387395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-900608" y="2578967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ТЕХНОЛОГИЧЕСКИЕ НАПРАВЛЕНИЯ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996952"/>
            <a:ext cx="53285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проектирование цифровых подстанций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проектирование активных распределительных сетей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проектирование систем энергоснабжения с ВИЭ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3</a:t>
            </a:r>
            <a:r>
              <a:rPr lang="en-US" sz="1600" dirty="0" smtClean="0"/>
              <a:t>D</a:t>
            </a:r>
            <a:r>
              <a:rPr lang="ru-RU" sz="1600" dirty="0" smtClean="0"/>
              <a:t>-моделирование объектов энергетики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модели </a:t>
            </a:r>
            <a:r>
              <a:rPr lang="ru-RU" sz="1600" dirty="0" err="1" smtClean="0"/>
              <a:t>кибер</a:t>
            </a:r>
            <a:r>
              <a:rPr lang="ru-RU" sz="1600" dirty="0" smtClean="0"/>
              <a:t>-физических 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систем управления объектами энергетики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</a:t>
            </a:r>
            <a:r>
              <a:rPr lang="ru-RU" sz="1600" dirty="0" smtClean="0"/>
              <a:t>оделирование и проектирование систем подготовки топлива для теплоэнергетики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  <p:grpSp>
        <p:nvGrpSpPr>
          <p:cNvPr id="37" name="Группа 36"/>
          <p:cNvGrpSpPr/>
          <p:nvPr/>
        </p:nvGrpSpPr>
        <p:grpSpPr>
          <a:xfrm flipH="1">
            <a:off x="6194665" y="4581128"/>
            <a:ext cx="2969688" cy="364824"/>
            <a:chOff x="0" y="3387396"/>
            <a:chExt cx="5598644" cy="478460"/>
          </a:xfrm>
        </p:grpSpPr>
        <p:sp>
          <p:nvSpPr>
            <p:cNvPr id="44" name="Rectangle 28"/>
            <p:cNvSpPr/>
            <p:nvPr/>
          </p:nvSpPr>
          <p:spPr>
            <a:xfrm>
              <a:off x="0" y="3387396"/>
              <a:ext cx="5451676" cy="478460"/>
            </a:xfrm>
            <a:prstGeom prst="rect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Isosceles Triangle 4"/>
            <p:cNvSpPr/>
            <p:nvPr/>
          </p:nvSpPr>
          <p:spPr>
            <a:xfrm rot="16200000" flipV="1">
              <a:off x="5285930" y="3553142"/>
              <a:ext cx="478459" cy="146968"/>
            </a:xfrm>
            <a:prstGeom prst="triangle">
              <a:avLst/>
            </a:prstGeom>
            <a:solidFill>
              <a:srgbClr val="1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6414283" y="4581128"/>
            <a:ext cx="1304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Партнеры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96395" y="4963248"/>
            <a:ext cx="27376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IEEE 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РНК </a:t>
            </a:r>
            <a:r>
              <a:rPr lang="en-US" sz="1600" dirty="0" smtClean="0"/>
              <a:t>C</a:t>
            </a:r>
            <a:r>
              <a:rPr lang="ru-RU" sz="1600" dirty="0" smtClean="0"/>
              <a:t>ИГРЭ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IFAC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АО «</a:t>
            </a:r>
            <a:r>
              <a:rPr lang="ru-RU" sz="1600" dirty="0" err="1" smtClean="0"/>
              <a:t>ЕвроСибЭнерго</a:t>
            </a:r>
            <a:r>
              <a:rPr lang="ru-RU" sz="16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ЗАО «ЗЭТО»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ООО «</a:t>
            </a:r>
            <a:r>
              <a:rPr lang="ru-RU" sz="1600" dirty="0" err="1" smtClean="0"/>
              <a:t>Премьер-Энерго</a:t>
            </a:r>
            <a:r>
              <a:rPr lang="ru-RU" sz="16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ООО </a:t>
            </a:r>
            <a:r>
              <a:rPr lang="en-US" sz="1600" dirty="0" smtClean="0"/>
              <a:t>Siemens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  <p:pic>
        <p:nvPicPr>
          <p:cNvPr id="2050" name="Picture 2" descr="File:High voltage switchgear.jpg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68638"/>
            <a:ext cx="1944216" cy="145816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256820" y="1468522"/>
            <a:ext cx="249164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прототипов </a:t>
            </a:r>
          </a:p>
          <a:p>
            <a:pPr marL="285750" indent="-285750"/>
            <a:r>
              <a:rPr lang="ru-RU" sz="1400" dirty="0" smtClean="0"/>
              <a:t>цифровых измерительных </a:t>
            </a:r>
          </a:p>
          <a:p>
            <a:pPr marL="285750" indent="-285750"/>
            <a:r>
              <a:rPr lang="ru-RU" sz="1400" dirty="0" smtClean="0"/>
              <a:t>систем для энергетики,</a:t>
            </a:r>
          </a:p>
          <a:p>
            <a:pPr marL="285750" indent="-285750"/>
            <a:r>
              <a:rPr lang="ru-RU" sz="1400" dirty="0" smtClean="0"/>
              <a:t>повышающих наблюдаемость</a:t>
            </a:r>
          </a:p>
          <a:p>
            <a:pPr marL="285750" indent="-285750"/>
            <a:r>
              <a:rPr lang="ru-RU" sz="1400" dirty="0" smtClean="0"/>
              <a:t>и надёжность</a:t>
            </a:r>
          </a:p>
          <a:p>
            <a:pPr marL="285750" indent="-285750"/>
            <a:r>
              <a:rPr lang="ru-RU" sz="1400" dirty="0" smtClean="0"/>
              <a:t>функционирования</a:t>
            </a:r>
          </a:p>
          <a:p>
            <a:pPr marL="285750" indent="-285750"/>
            <a:r>
              <a:rPr lang="ru-RU" sz="1400" dirty="0" smtClean="0"/>
              <a:t>энергетических объектов</a:t>
            </a:r>
          </a:p>
        </p:txBody>
      </p:sp>
      <p:pic>
        <p:nvPicPr>
          <p:cNvPr id="1026" name="Picture 2" descr="D:\Downloads\Google Chrome\DSC09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216" y="3108737"/>
            <a:ext cx="2104224" cy="1400383"/>
          </a:xfrm>
          <a:prstGeom prst="rect">
            <a:avLst/>
          </a:prstGeom>
          <a:noFill/>
        </p:spPr>
      </p:pic>
      <p:pic>
        <p:nvPicPr>
          <p:cNvPr id="1027" name="Picture 3" descr="D:\Downloads\Google Chrome\20130518_092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059241"/>
            <a:ext cx="1944216" cy="1458162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51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2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технологий</a:t>
            </a:r>
            <a:r>
              <a:rPr lang="en-US" sz="1800" dirty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Цифровая 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39293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0306" y="6525344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8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317" y="1714282"/>
            <a:ext cx="5299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Комплексная подготовка специалистов по современным информационным технологиям, применимым в проектной деятельности и при выполнении НИОКР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473" y="1332955"/>
            <a:ext cx="4466465" cy="361462"/>
            <a:chOff x="2473" y="945842"/>
            <a:chExt cx="4589413" cy="451252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473" y="955596"/>
              <a:ext cx="4589413" cy="441498"/>
              <a:chOff x="0" y="3387395"/>
              <a:chExt cx="5598644" cy="478460"/>
            </a:xfrm>
          </p:grpSpPr>
          <p:sp>
            <p:nvSpPr>
              <p:cNvPr id="39" name="Rectangle 28"/>
              <p:cNvSpPr/>
              <p:nvPr/>
            </p:nvSpPr>
            <p:spPr>
              <a:xfrm>
                <a:off x="0" y="3387395"/>
                <a:ext cx="5451676" cy="478460"/>
              </a:xfrm>
              <a:prstGeom prst="rect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Isosceles Triangle 4"/>
              <p:cNvSpPr/>
              <p:nvPr/>
            </p:nvSpPr>
            <p:spPr>
              <a:xfrm rot="16200000" flipV="1">
                <a:off x="5285930" y="3553142"/>
                <a:ext cx="478459" cy="146968"/>
              </a:xfrm>
              <a:prstGeom prst="triangle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69967" y="945842"/>
              <a:ext cx="2701833" cy="369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РЕШАЕМЫЕ ЗАДАЧИ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724128" y="1268760"/>
            <a:ext cx="3426576" cy="369332"/>
            <a:chOff x="5724128" y="827420"/>
            <a:chExt cx="3426576" cy="369332"/>
          </a:xfrm>
        </p:grpSpPr>
        <p:grpSp>
          <p:nvGrpSpPr>
            <p:cNvPr id="31" name="Группа 30"/>
            <p:cNvGrpSpPr/>
            <p:nvPr/>
          </p:nvGrpSpPr>
          <p:grpSpPr>
            <a:xfrm flipH="1">
              <a:off x="5724128" y="827420"/>
              <a:ext cx="3426576" cy="360040"/>
              <a:chOff x="0" y="3387396"/>
              <a:chExt cx="5598644" cy="478460"/>
            </a:xfrm>
          </p:grpSpPr>
          <p:sp>
            <p:nvSpPr>
              <p:cNvPr id="32" name="Rectangle 28"/>
              <p:cNvSpPr/>
              <p:nvPr/>
            </p:nvSpPr>
            <p:spPr>
              <a:xfrm>
                <a:off x="0" y="3387396"/>
                <a:ext cx="5451676" cy="478460"/>
              </a:xfrm>
              <a:prstGeom prst="rect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Isosceles Triangle 4"/>
              <p:cNvSpPr/>
              <p:nvPr/>
            </p:nvSpPr>
            <p:spPr>
              <a:xfrm rot="16200000" flipV="1">
                <a:off x="5285930" y="3553142"/>
                <a:ext cx="478459" cy="146968"/>
              </a:xfrm>
              <a:prstGeom prst="triangle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5868144" y="827420"/>
              <a:ext cx="32758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ПЕРСПЕКТИВНЫЕ ПРОЕКТЫ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0" y="2627462"/>
            <a:ext cx="4589413" cy="441498"/>
            <a:chOff x="0" y="2295059"/>
            <a:chExt cx="4589413" cy="44149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0" y="2295059"/>
              <a:ext cx="4589413" cy="441498"/>
              <a:chOff x="0" y="3387395"/>
              <a:chExt cx="5598644" cy="478460"/>
            </a:xfrm>
          </p:grpSpPr>
          <p:sp>
            <p:nvSpPr>
              <p:cNvPr id="62" name="Rectangle 28"/>
              <p:cNvSpPr/>
              <p:nvPr/>
            </p:nvSpPr>
            <p:spPr>
              <a:xfrm>
                <a:off x="0" y="3387395"/>
                <a:ext cx="5451676" cy="478460"/>
              </a:xfrm>
              <a:prstGeom prst="rect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Isosceles Triangle 4"/>
              <p:cNvSpPr/>
              <p:nvPr/>
            </p:nvSpPr>
            <p:spPr>
              <a:xfrm rot="16200000" flipV="1">
                <a:off x="5285930" y="3553142"/>
                <a:ext cx="478459" cy="146968"/>
              </a:xfrm>
              <a:prstGeom prst="triangle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2474" y="2331142"/>
              <a:ext cx="4500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НАПРАВЛЕНИЯ ПОДГОТОВКИ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5496" y="3068960"/>
            <a:ext cx="7162538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Сквозная технология интернет вещей (</a:t>
            </a:r>
            <a:r>
              <a:rPr lang="en-US" sz="1600" dirty="0" err="1" smtClean="0"/>
              <a:t>IoT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Прикладные методы искусственного интеллекта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Компьютерное зрение (</a:t>
            </a:r>
            <a:r>
              <a:rPr lang="en-US" sz="1200" dirty="0" smtClean="0"/>
              <a:t>CV</a:t>
            </a:r>
            <a:r>
              <a:rPr lang="ru-RU" sz="1200" dirty="0" smtClean="0"/>
              <a:t>)</a:t>
            </a:r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Глубокое машинное обучение (</a:t>
            </a:r>
            <a:r>
              <a:rPr lang="en-US" sz="1200" dirty="0" smtClean="0"/>
              <a:t>DML</a:t>
            </a:r>
            <a:r>
              <a:rPr lang="ru-RU" sz="1200" dirty="0" smtClean="0"/>
              <a:t>)</a:t>
            </a:r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Нейронные сети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</a:t>
            </a:r>
            <a:r>
              <a:rPr lang="ru-RU" sz="1600" dirty="0"/>
              <a:t>, обработка и визуализация </a:t>
            </a:r>
            <a:r>
              <a:rPr lang="ru-RU" sz="1600" dirty="0" smtClean="0"/>
              <a:t>больших </a:t>
            </a:r>
            <a:r>
              <a:rPr lang="ru-RU" sz="1600" dirty="0"/>
              <a:t>данных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Разработка и внедрение </a:t>
            </a:r>
            <a:r>
              <a:rPr lang="ru-RU" sz="1600" dirty="0" err="1"/>
              <a:t>блокчейн</a:t>
            </a:r>
            <a:r>
              <a:rPr lang="ru-RU" sz="1600" dirty="0"/>
              <a:t>-приложений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Разработка программных и аппаратных средств </a:t>
            </a:r>
            <a:r>
              <a:rPr lang="en-US" sz="1600" dirty="0" smtClean="0"/>
              <a:t>VR/AR </a:t>
            </a:r>
            <a:r>
              <a:rPr lang="ru-RU" sz="1600" dirty="0" smtClean="0"/>
              <a:t>технологий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Разработка и проектирование UX/UI дизайна интерфейсов,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интерактивных </a:t>
            </a:r>
            <a:r>
              <a:rPr lang="ru-RU" sz="1600" dirty="0"/>
              <a:t>графических приложений, симуляторов и компьютерных </a:t>
            </a:r>
            <a:r>
              <a:rPr lang="ru-RU" sz="1600" dirty="0" smtClean="0"/>
              <a:t>игр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Современные ИКТ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204385" y="5363924"/>
            <a:ext cx="2976127" cy="369332"/>
            <a:chOff x="6166210" y="5301208"/>
            <a:chExt cx="2969688" cy="369332"/>
          </a:xfrm>
        </p:grpSpPr>
        <p:grpSp>
          <p:nvGrpSpPr>
            <p:cNvPr id="37" name="Группа 36"/>
            <p:cNvGrpSpPr/>
            <p:nvPr/>
          </p:nvGrpSpPr>
          <p:grpSpPr>
            <a:xfrm flipH="1">
              <a:off x="6166210" y="5301208"/>
              <a:ext cx="2969688" cy="360040"/>
              <a:chOff x="0" y="3387396"/>
              <a:chExt cx="5598644" cy="478460"/>
            </a:xfrm>
          </p:grpSpPr>
          <p:sp>
            <p:nvSpPr>
              <p:cNvPr id="44" name="Rectangle 28"/>
              <p:cNvSpPr/>
              <p:nvPr/>
            </p:nvSpPr>
            <p:spPr>
              <a:xfrm>
                <a:off x="0" y="3387396"/>
                <a:ext cx="5451676" cy="478460"/>
              </a:xfrm>
              <a:prstGeom prst="rect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Isosceles Triangle 4"/>
              <p:cNvSpPr/>
              <p:nvPr/>
            </p:nvSpPr>
            <p:spPr>
              <a:xfrm rot="16200000" flipV="1">
                <a:off x="5285930" y="3553142"/>
                <a:ext cx="478459" cy="146968"/>
              </a:xfrm>
              <a:prstGeom prst="triangle">
                <a:avLst/>
              </a:prstGeom>
              <a:solidFill>
                <a:srgbClr val="163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6228954" y="5301208"/>
              <a:ext cx="27744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ПАРТНЕРЫ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509224" y="1575951"/>
            <a:ext cx="38153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Использование </a:t>
            </a:r>
            <a:r>
              <a:rPr lang="en-US" sz="1600" dirty="0"/>
              <a:t>AI </a:t>
            </a:r>
            <a:r>
              <a:rPr lang="ru-RU" sz="1600" dirty="0"/>
              <a:t>для обнаружения лесных пожаров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Применение нейронных сетей для проектирования технологических процессов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Применение </a:t>
            </a:r>
            <a:r>
              <a:rPr lang="ru-RU" sz="1600" dirty="0"/>
              <a:t>нейронных сетей для мониторинга применения СИЗ для снижения травматизма на </a:t>
            </a:r>
            <a:r>
              <a:rPr lang="ru-RU" sz="1600" dirty="0" smtClean="0"/>
              <a:t>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Применение комплексной и системы мониторинга  (на базе </a:t>
            </a:r>
            <a:r>
              <a:rPr lang="en-US" sz="1600" dirty="0" err="1" smtClean="0"/>
              <a:t>IoT</a:t>
            </a:r>
            <a:r>
              <a:rPr lang="ru-RU" sz="1600" dirty="0" smtClean="0"/>
              <a:t> , </a:t>
            </a:r>
            <a:r>
              <a:rPr lang="en-US" sz="1600" dirty="0" smtClean="0"/>
              <a:t>BD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  <a:r>
              <a:rPr lang="ru-RU" sz="1600" dirty="0" smtClean="0"/>
              <a:t>при эксплуатации Ленского моста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9" name="Picture 6" descr="https://tim4ous.com/wp-content/uploads/2017/12/58ac4d880aaa10546adf2711.png">
            <a:extLst>
              <a:ext uri="{FF2B5EF4-FFF2-40B4-BE49-F238E27FC236}">
                <a16:creationId xmlns:a16="http://schemas.microsoft.com/office/drawing/2014/main" xmlns="" id="{CEF2063D-A66E-4EC2-89EA-47D7E85D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81" y="5828093"/>
            <a:ext cx="838751" cy="8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BB8DE4A-3273-4F55-A7F2-0B2A46F6BB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76" y="5733256"/>
            <a:ext cx="2103594" cy="1058952"/>
          </a:xfrm>
          <a:prstGeom prst="rect">
            <a:avLst/>
          </a:prstGeom>
        </p:spPr>
      </p:pic>
      <p:pic>
        <p:nvPicPr>
          <p:cNvPr id="1026" name="Picture 2" descr="Первый установочный скайп-семинар УдГУ и ТГУ | Удмуртский государственный  университ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" y="5661248"/>
            <a:ext cx="2371684" cy="11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irLab - образование будущего - YouTu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t="32971" r="16325" b="35613"/>
          <a:stretch/>
        </p:blipFill>
        <p:spPr bwMode="auto">
          <a:xfrm>
            <a:off x="2555776" y="5949280"/>
            <a:ext cx="2442003" cy="6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43"/>
          <p:cNvGrpSpPr/>
          <p:nvPr/>
        </p:nvGrpSpPr>
        <p:grpSpPr>
          <a:xfrm>
            <a:off x="290867" y="44624"/>
            <a:ext cx="470933" cy="470933"/>
            <a:chOff x="880639" y="125856"/>
            <a:chExt cx="470933" cy="470933"/>
          </a:xfrm>
        </p:grpSpPr>
        <p:sp>
          <p:nvSpPr>
            <p:cNvPr id="42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3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1180478" y="140864"/>
            <a:ext cx="802161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технологий</a:t>
            </a:r>
            <a:r>
              <a:rPr lang="en-US" sz="1800" dirty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" y="560997"/>
            <a:ext cx="9144000" cy="612091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-35496" y="548680"/>
            <a:ext cx="9144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Программа профессиональной переподготовки </a:t>
            </a:r>
          </a:p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«Применение информационных технологий в научных исследованиях»</a:t>
            </a:r>
          </a:p>
        </p:txBody>
      </p:sp>
    </p:spTree>
    <p:extLst>
      <p:ext uri="{BB962C8B-B14F-4D97-AF65-F5344CB8AC3E}">
        <p14:creationId xmlns:p14="http://schemas.microsoft.com/office/powerpoint/2010/main" val="6834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50193"/>
            <a:ext cx="583695" cy="365125"/>
          </a:xfrm>
        </p:spPr>
        <p:txBody>
          <a:bodyPr/>
          <a:lstStyle/>
          <a:p>
            <a:fld id="{577526CF-D17B-4CF9-AB9A-B9792905795D}" type="slidenum">
              <a:rPr lang="ru-RU" altLang="ru-RU" sz="1200" smtClean="0">
                <a:solidFill>
                  <a:srgbClr val="163E5A"/>
                </a:solidFill>
              </a:rPr>
              <a:pPr/>
              <a:t>9</a:t>
            </a:fld>
            <a:endParaRPr lang="ru-RU" altLang="ru-RU" sz="1200" dirty="0">
              <a:solidFill>
                <a:srgbClr val="163E5A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" y="687506"/>
            <a:ext cx="9144000" cy="360000"/>
          </a:xfrm>
          <a:prstGeom prst="rect">
            <a:avLst/>
          </a:prstGeom>
          <a:solidFill>
            <a:srgbClr val="16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" y="672797"/>
            <a:ext cx="91440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Механизмы развития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" y="1"/>
            <a:ext cx="1115615" cy="687399"/>
          </a:xfrm>
          <a:prstGeom prst="rect">
            <a:avLst/>
          </a:prstGeom>
          <a:solidFill>
            <a:srgbClr val="226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3"/>
          <p:cNvGrpSpPr/>
          <p:nvPr/>
        </p:nvGrpSpPr>
        <p:grpSpPr>
          <a:xfrm>
            <a:off x="290867" y="90064"/>
            <a:ext cx="470933" cy="470933"/>
            <a:chOff x="880639" y="125856"/>
            <a:chExt cx="470933" cy="470933"/>
          </a:xfrm>
        </p:grpSpPr>
        <p:sp>
          <p:nvSpPr>
            <p:cNvPr id="47" name="Oval 2"/>
            <p:cNvSpPr/>
            <p:nvPr/>
          </p:nvSpPr>
          <p:spPr>
            <a:xfrm>
              <a:off x="880639" y="125856"/>
              <a:ext cx="470933" cy="4709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8" name="Picture 2" descr="C:\Users\user\Desktop\ЦССИ обложка печать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68" y="204164"/>
              <a:ext cx="299973" cy="35580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utoShape 6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https://spartakiadamosprom.ru/images/cms/data/logo_new2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180478" y="140864"/>
            <a:ext cx="802161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ru-RU" sz="1800" dirty="0">
                <a:solidFill>
                  <a:srgbClr val="163E5A"/>
                </a:solidFill>
              </a:rPr>
              <a:t>Байкальский центр цифровых производственных </a:t>
            </a:r>
            <a:r>
              <a:rPr lang="ru-RU" sz="1800" dirty="0" smtClean="0">
                <a:solidFill>
                  <a:srgbClr val="163E5A"/>
                </a:solidFill>
              </a:rPr>
              <a:t>технологий</a:t>
            </a:r>
            <a:r>
              <a:rPr lang="en-US" sz="1800" dirty="0" smtClean="0">
                <a:solidFill>
                  <a:srgbClr val="163E5A"/>
                </a:solidFill>
              </a:rPr>
              <a:t> </a:t>
            </a:r>
            <a:r>
              <a:rPr lang="ru-RU" sz="1800" dirty="0">
                <a:solidFill>
                  <a:srgbClr val="163E5A"/>
                </a:solidFill>
              </a:rPr>
              <a:t>– </a:t>
            </a:r>
            <a:r>
              <a:rPr lang="en-US" sz="1800" dirty="0" err="1">
                <a:solidFill>
                  <a:srgbClr val="163E5A"/>
                </a:solidFill>
              </a:rPr>
              <a:t>i.DIT</a:t>
            </a:r>
            <a:endParaRPr lang="ru-RU" sz="1800" b="0" dirty="0">
              <a:solidFill>
                <a:srgbClr val="163E5A"/>
              </a:solidFill>
            </a:endParaRPr>
          </a:p>
          <a:p>
            <a:pPr algn="l"/>
            <a:endParaRPr lang="ru-RU" sz="1800" b="0" dirty="0">
              <a:solidFill>
                <a:srgbClr val="163E5A"/>
              </a:solidFill>
              <a:latin typeface="+mj-lt"/>
            </a:endParaRPr>
          </a:p>
        </p:txBody>
      </p:sp>
      <p:sp>
        <p:nvSpPr>
          <p:cNvPr id="6" name="AutoShape 2" descr="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9182" y="1340768"/>
            <a:ext cx="85073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1600" dirty="0" smtClean="0">
                <a:solidFill>
                  <a:schemeClr val="dk1"/>
                </a:solidFill>
              </a:rPr>
              <a:t>Система подготовки </a:t>
            </a:r>
            <a:r>
              <a:rPr lang="ru-RU" sz="1600" dirty="0" smtClean="0">
                <a:solidFill>
                  <a:schemeClr val="dk1"/>
                </a:solidFill>
              </a:rPr>
              <a:t>студентов </a:t>
            </a:r>
            <a:r>
              <a:rPr lang="ru-RU" sz="1600" dirty="0" smtClean="0">
                <a:solidFill>
                  <a:schemeClr val="dk1"/>
                </a:solidFill>
              </a:rPr>
              <a:t>к </a:t>
            </a:r>
            <a:r>
              <a:rPr lang="ru-RU" sz="1600" dirty="0" smtClean="0">
                <a:solidFill>
                  <a:schemeClr val="dk1"/>
                </a:solidFill>
              </a:rPr>
              <a:t>выполнению </a:t>
            </a:r>
            <a:r>
              <a:rPr lang="ru-RU" sz="1600" dirty="0" smtClean="0">
                <a:solidFill>
                  <a:schemeClr val="dk1"/>
                </a:solidFill>
              </a:rPr>
              <a:t>НИОКТР:</a:t>
            </a:r>
          </a:p>
          <a:p>
            <a:pPr marL="61200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дополнительное образование</a:t>
            </a:r>
          </a:p>
          <a:p>
            <a:pPr marL="61200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стимулирование </a:t>
            </a:r>
            <a:r>
              <a:rPr lang="ru-RU" sz="1400" dirty="0"/>
              <a:t>руководителей </a:t>
            </a:r>
            <a:r>
              <a:rPr lang="ru-RU" sz="1400" dirty="0" smtClean="0"/>
              <a:t>проектов к вовлечению студентов</a:t>
            </a:r>
          </a:p>
          <a:p>
            <a:pPr marL="61200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системы студенческих конструкторских </a:t>
            </a:r>
            <a:r>
              <a:rPr lang="ru-RU" sz="1400" dirty="0"/>
              <a:t>бюро (</a:t>
            </a:r>
            <a:r>
              <a:rPr lang="ru-RU" sz="1400" dirty="0" smtClean="0"/>
              <a:t>СКБ) и  научных обществ </a:t>
            </a:r>
            <a:r>
              <a:rPr lang="ru-RU" sz="1400" dirty="0"/>
              <a:t>(СНО</a:t>
            </a:r>
            <a:r>
              <a:rPr lang="ru-RU" sz="1400" dirty="0" smtClean="0"/>
              <a:t>)</a:t>
            </a:r>
          </a:p>
          <a:p>
            <a:pPr marL="61200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научные </a:t>
            </a:r>
            <a:r>
              <a:rPr lang="ru-RU" sz="1400" dirty="0"/>
              <a:t>и </a:t>
            </a:r>
            <a:r>
              <a:rPr lang="ru-RU" sz="1400" dirty="0" smtClean="0"/>
              <a:t>инженерные студенческие отряды</a:t>
            </a:r>
            <a:endParaRPr lang="ru-RU" sz="1400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ru-RU" sz="1600" dirty="0" smtClean="0"/>
              <a:t>Формирование </a:t>
            </a:r>
            <a:r>
              <a:rPr lang="ru-RU" sz="1600" dirty="0"/>
              <a:t>института научных руководителей </a:t>
            </a:r>
            <a:r>
              <a:rPr lang="ru-RU" sz="1600" dirty="0" smtClean="0"/>
              <a:t>- </a:t>
            </a:r>
            <a:r>
              <a:rPr lang="ru-RU" sz="1600" dirty="0"/>
              <a:t>PI (</a:t>
            </a:r>
            <a:r>
              <a:rPr lang="ru-RU" sz="1600" dirty="0" err="1"/>
              <a:t>Principal</a:t>
            </a:r>
            <a:r>
              <a:rPr lang="ru-RU" sz="1600" dirty="0"/>
              <a:t> </a:t>
            </a:r>
            <a:r>
              <a:rPr lang="ru-RU" sz="1600" dirty="0" err="1"/>
              <a:t>Investigator</a:t>
            </a:r>
            <a:r>
              <a:rPr lang="ru-RU" sz="1600" dirty="0"/>
              <a:t>) </a:t>
            </a:r>
            <a:endParaRPr lang="en-US" sz="1600" dirty="0" smtClean="0"/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ru-RU" sz="1600" dirty="0" smtClean="0">
                <a:solidFill>
                  <a:schemeClr val="dk1"/>
                </a:solidFill>
              </a:rPr>
              <a:t>Цифровая </a:t>
            </a:r>
            <a:r>
              <a:rPr lang="ru-RU" sz="1600" dirty="0">
                <a:solidFill>
                  <a:schemeClr val="dk1"/>
                </a:solidFill>
              </a:rPr>
              <a:t>система управления проектами (АИС Исследования и разработки</a:t>
            </a:r>
            <a:r>
              <a:rPr lang="ru-RU" sz="1600" dirty="0" smtClean="0">
                <a:solidFill>
                  <a:schemeClr val="dk1"/>
                </a:solidFill>
              </a:rPr>
              <a:t>)</a:t>
            </a:r>
            <a:endParaRPr lang="ru-RU" sz="1600" dirty="0">
              <a:solidFill>
                <a:schemeClr val="dk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ru-RU" sz="1600" dirty="0" smtClean="0">
                <a:solidFill>
                  <a:schemeClr val="dk1"/>
                </a:solidFill>
              </a:rPr>
              <a:t>Специализированная </a:t>
            </a:r>
            <a:r>
              <a:rPr lang="ru-RU" sz="1600" dirty="0">
                <a:solidFill>
                  <a:schemeClr val="dk1"/>
                </a:solidFill>
              </a:rPr>
              <a:t>инфраструктура для выполнения НИОКР, опытно-производственных задач, отработки новых решений и развития материально-технической </a:t>
            </a:r>
            <a:r>
              <a:rPr lang="ru-RU" sz="1600" dirty="0" smtClean="0">
                <a:solidFill>
                  <a:schemeClr val="dk1"/>
                </a:solidFill>
              </a:rPr>
              <a:t>базы</a:t>
            </a:r>
            <a:endParaRPr lang="ru-RU" sz="1600" dirty="0">
              <a:solidFill>
                <a:schemeClr val="dk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ru-RU" sz="1600" dirty="0" smtClean="0">
                <a:solidFill>
                  <a:schemeClr val="dk1"/>
                </a:solidFill>
              </a:rPr>
              <a:t>Сервисы </a:t>
            </a:r>
            <a:r>
              <a:rPr lang="ru-RU" sz="1600" dirty="0">
                <a:solidFill>
                  <a:schemeClr val="dk1"/>
                </a:solidFill>
              </a:rPr>
              <a:t>по сопровождению и поддержке проектов, продвижению продуктов и услуг, организации и проведению </a:t>
            </a:r>
            <a:r>
              <a:rPr lang="ru-RU" sz="1600" dirty="0" smtClean="0">
                <a:solidFill>
                  <a:schemeClr val="dk1"/>
                </a:solidFill>
              </a:rPr>
              <a:t>мероприятий</a:t>
            </a:r>
            <a:endParaRPr lang="ru-RU" sz="1600" dirty="0">
              <a:solidFill>
                <a:schemeClr val="dk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ru-RU" sz="1600" dirty="0" smtClean="0">
                <a:solidFill>
                  <a:schemeClr val="dk1"/>
                </a:solidFill>
              </a:rPr>
              <a:t>Формирование и реализация междисциплинарных проектов за счет развития </a:t>
            </a:r>
            <a:r>
              <a:rPr lang="ru-RU" sz="1600" dirty="0">
                <a:solidFill>
                  <a:schemeClr val="dk1"/>
                </a:solidFill>
              </a:rPr>
              <a:t>внешней </a:t>
            </a:r>
            <a:r>
              <a:rPr lang="ru-RU" sz="1600" dirty="0" smtClean="0">
                <a:solidFill>
                  <a:schemeClr val="dk1"/>
                </a:solidFill>
              </a:rPr>
              <a:t>кооперации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ru-RU" sz="1600" dirty="0" smtClean="0">
                <a:solidFill>
                  <a:schemeClr val="dk1"/>
                </a:solidFill>
              </a:rPr>
              <a:t>Система </a:t>
            </a:r>
            <a:r>
              <a:rPr lang="ru-RU" sz="1600" dirty="0">
                <a:solidFill>
                  <a:schemeClr val="dk1"/>
                </a:solidFill>
              </a:rPr>
              <a:t>поддержки студенческих объединений и внутренние гранты для команд исследователей и </a:t>
            </a:r>
            <a:r>
              <a:rPr lang="ru-RU" sz="1600" dirty="0" smtClean="0">
                <a:solidFill>
                  <a:schemeClr val="dk1"/>
                </a:solidFill>
              </a:rPr>
              <a:t>разработчиков</a:t>
            </a:r>
            <a:endParaRPr lang="ru-RU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1287</Words>
  <Application>Microsoft Office PowerPoint</Application>
  <PresentationFormat>Экран (4:3)</PresentationFormat>
  <Paragraphs>202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Малащенко Александр Юрьевич</dc:creator>
  <cp:lastModifiedBy>Малащенко Александр Юрьевич</cp:lastModifiedBy>
  <cp:revision>177</cp:revision>
  <cp:lastPrinted>2021-10-12T01:53:30Z</cp:lastPrinted>
  <dcterms:created xsi:type="dcterms:W3CDTF">2019-07-24T05:45:52Z</dcterms:created>
  <dcterms:modified xsi:type="dcterms:W3CDTF">2021-10-12T01:53:48Z</dcterms:modified>
</cp:coreProperties>
</file>