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6" r:id="rId4"/>
    <p:sldId id="270" r:id="rId5"/>
    <p:sldId id="271" r:id="rId6"/>
    <p:sldId id="272" r:id="rId7"/>
    <p:sldId id="259" r:id="rId8"/>
    <p:sldId id="258" r:id="rId9"/>
    <p:sldId id="273" r:id="rId10"/>
    <p:sldId id="260" r:id="rId11"/>
    <p:sldId id="261" r:id="rId12"/>
    <p:sldId id="274" r:id="rId13"/>
    <p:sldId id="275" r:id="rId14"/>
    <p:sldId id="262" r:id="rId15"/>
    <p:sldId id="263" r:id="rId16"/>
    <p:sldId id="276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64" r:id="rId30"/>
    <p:sldId id="289" r:id="rId31"/>
    <p:sldId id="290" r:id="rId32"/>
    <p:sldId id="291" r:id="rId33"/>
    <p:sldId id="292" r:id="rId34"/>
  </p:sldIdLst>
  <p:sldSz cx="18288000" cy="10287000"/>
  <p:notesSz cx="6858000" cy="9144000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-52"/>
      <p:regular r:id="rId44"/>
      <p:bold r:id="rId45"/>
      <p:italic r:id="rId46"/>
      <p:boldItalic r:id="rId47"/>
    </p:embeddedFont>
    <p:embeddedFont>
      <p:font typeface="Montserrat Bold" panose="00000800000000000000" charset="-52"/>
      <p:regular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Wingdings 3" panose="05040102010807070707" pitchFamily="18" charset="2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CEC"/>
    <a:srgbClr val="145DA0"/>
    <a:srgbClr val="1466AC"/>
    <a:srgbClr val="75A7D1"/>
    <a:srgbClr val="CB0000"/>
    <a:srgbClr val="B8A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5196" autoAdjust="0"/>
  </p:normalViewPr>
  <p:slideViewPr>
    <p:cSldViewPr>
      <p:cViewPr varScale="1">
        <p:scale>
          <a:sx n="54" d="100"/>
          <a:sy n="54" d="100"/>
        </p:scale>
        <p:origin x="8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Август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categories</c:f>
              <c:strCache>
                <c:ptCount val="5"/>
                <c:pt idx="0">
                  <c:v>Инвестиции </c:v>
                </c:pt>
                <c:pt idx="1">
                  <c:v>Продлить сим-карту</c:v>
                </c:pt>
                <c:pt idx="2">
                  <c:v>Звонок от "Госуслуг"</c:v>
                </c:pt>
                <c:pt idx="3">
                  <c:v>"Служба безопасности" банка</c:v>
                </c:pt>
                <c:pt idx="4">
                  <c:v>Взлом мессенджера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35466000</c:v>
                </c:pt>
                <c:pt idx="1">
                  <c:v>2720000</c:v>
                </c:pt>
                <c:pt idx="2">
                  <c:v>5817534</c:v>
                </c:pt>
                <c:pt idx="3">
                  <c:v>26589000</c:v>
                </c:pt>
                <c:pt idx="4">
                  <c:v>12906700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E0-468B-857C-1FB6E0F5CA02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Сентябрь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3E0-468B-857C-1FB6E0F5CA02}"/>
              </c:ext>
            </c:extLst>
          </c:dPt>
          <c:cat>
            <c:strRef>
              <c:f>categories</c:f>
              <c:strCache>
                <c:ptCount val="5"/>
                <c:pt idx="0">
                  <c:v>Инвестиции </c:v>
                </c:pt>
                <c:pt idx="1">
                  <c:v>Продлить сим-карту</c:v>
                </c:pt>
                <c:pt idx="2">
                  <c:v>Звонок от "Госуслуг"</c:v>
                </c:pt>
                <c:pt idx="3">
                  <c:v>"Служба безопасности" банка</c:v>
                </c:pt>
                <c:pt idx="4">
                  <c:v>Взлом мессенджера 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43021234</c:v>
                </c:pt>
                <c:pt idx="1">
                  <c:v>4120842</c:v>
                </c:pt>
                <c:pt idx="2">
                  <c:v>3860000</c:v>
                </c:pt>
                <c:pt idx="3">
                  <c:v>24543524</c:v>
                </c:pt>
                <c:pt idx="4">
                  <c:v>9445362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E0-468B-857C-1FB6E0F5CA02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Октябрь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categories</c:f>
              <c:strCache>
                <c:ptCount val="5"/>
                <c:pt idx="0">
                  <c:v>Инвестиции </c:v>
                </c:pt>
                <c:pt idx="1">
                  <c:v>Продлить сим-карту</c:v>
                </c:pt>
                <c:pt idx="2">
                  <c:v>Звонок от "Госуслуг"</c:v>
                </c:pt>
                <c:pt idx="3">
                  <c:v>"Служба безопасности" банка</c:v>
                </c:pt>
                <c:pt idx="4">
                  <c:v>Взлом мессенджера 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20181000</c:v>
                </c:pt>
                <c:pt idx="1">
                  <c:v>1800000</c:v>
                </c:pt>
                <c:pt idx="2">
                  <c:v>5100000</c:v>
                </c:pt>
                <c:pt idx="3">
                  <c:v>13470000</c:v>
                </c:pt>
                <c:pt idx="4">
                  <c:v>4411000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E0-468B-857C-1FB6E0F5C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266674"/>
        <c:axId val="32495270"/>
        <c:axId val="0"/>
      </c:bar3DChart>
      <c:catAx>
        <c:axId val="6926667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95270"/>
        <c:crosses val="autoZero"/>
        <c:auto val="1"/>
        <c:lblAlgn val="ctr"/>
        <c:lblOffset val="100"/>
        <c:noMultiLvlLbl val="0"/>
      </c:catAx>
      <c:valAx>
        <c:axId val="3249527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\₽* #,##0_);_(\₽* \(#,##0\);_(\₽* \-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26667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ru-RU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792C7-115A-4CC8-8C85-7B36E9C71CA1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49528-7DA7-4B51-9E6D-69C1B065C9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45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49528-7DA7-4B51-9E6D-69C1B065C99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0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97502" y="5590237"/>
            <a:ext cx="14099416" cy="1409941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295400" y="7962900"/>
            <a:ext cx="3735531" cy="37355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175955" y="3113245"/>
            <a:ext cx="9146584" cy="5246370"/>
            <a:chOff x="0" y="0"/>
            <a:chExt cx="7981950" cy="4578350"/>
          </a:xfrm>
        </p:grpSpPr>
        <p:sp>
          <p:nvSpPr>
            <p:cNvPr id="20" name="Freeform 20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5" name="Picture 5" descr="C:\Users\Елена\Desktop\10\Орел.gif">
            <a:extLst>
              <a:ext uri="{FF2B5EF4-FFF2-40B4-BE49-F238E27FC236}">
                <a16:creationId xmlns:a16="http://schemas.microsoft.com/office/drawing/2014/main" id="{7CB58CF1-E9B8-4B72-BE80-ACFA51ACE1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14940" y="69426"/>
            <a:ext cx="1738563" cy="875806"/>
          </a:xfrm>
          <a:prstGeom prst="rect">
            <a:avLst/>
          </a:prstGeom>
          <a:ln w="9525">
            <a:noFill/>
          </a:ln>
        </p:spPr>
      </p:pic>
      <p:sp>
        <p:nvSpPr>
          <p:cNvPr id="26" name="PlaceHolder 1">
            <a:extLst>
              <a:ext uri="{FF2B5EF4-FFF2-40B4-BE49-F238E27FC236}">
                <a16:creationId xmlns:a16="http://schemas.microsoft.com/office/drawing/2014/main" id="{94032B86-3A0F-4634-AE12-3B3F39BF2C29}"/>
              </a:ext>
            </a:extLst>
          </p:cNvPr>
          <p:cNvSpPr txBox="1">
            <a:spLocks/>
          </p:cNvSpPr>
          <p:nvPr/>
        </p:nvSpPr>
        <p:spPr>
          <a:xfrm>
            <a:off x="-526936" y="5824487"/>
            <a:ext cx="10141665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>
              <a:lnSpc>
                <a:spcPct val="90000"/>
              </a:lnSpc>
              <a:tabLst>
                <a:tab pos="0" algn="l"/>
              </a:tabLst>
            </a:pPr>
            <a:r>
              <a:rPr lang="ru-RU" sz="7200" spc="-1" dirty="0">
                <a:solidFill>
                  <a:srgbClr val="000000"/>
                </a:solidFill>
                <a:latin typeface="Times New Roman"/>
              </a:rPr>
              <a:t>ВИДЫ МОШЕННИЧЕСКИХ ДЕЙСТВИЙ И  ЗАЩИТА ОТ НИХ</a:t>
            </a:r>
            <a:endParaRPr lang="en-US" sz="72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65615254-BEA3-46B2-B867-00988514BD7E}"/>
              </a:ext>
            </a:extLst>
          </p:cNvPr>
          <p:cNvSpPr/>
          <p:nvPr/>
        </p:nvSpPr>
        <p:spPr>
          <a:xfrm>
            <a:off x="1622407" y="649960"/>
            <a:ext cx="13385066" cy="5137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МУ МВД России «Иркутское»</a:t>
            </a:r>
            <a:endParaRPr lang="ru-RU" sz="6000" b="0" strike="noStrike" spc="-1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C371729-9D93-412F-9B42-340427204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2930" r="4143"/>
          <a:stretch/>
        </p:blipFill>
        <p:spPr>
          <a:xfrm>
            <a:off x="10264029" y="3334171"/>
            <a:ext cx="6997568" cy="4438955"/>
          </a:xfrm>
          <a:prstGeom prst="rect">
            <a:avLst/>
          </a:prstGeom>
        </p:spPr>
      </p:pic>
      <p:pic>
        <p:nvPicPr>
          <p:cNvPr id="32" name="Рисунок 4">
            <a:extLst>
              <a:ext uri="{FF2B5EF4-FFF2-40B4-BE49-F238E27FC236}">
                <a16:creationId xmlns:a16="http://schemas.microsoft.com/office/drawing/2014/main" id="{C2364100-C009-4AFD-B93C-2851C878F8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00373" y="7796938"/>
            <a:ext cx="2146923" cy="22136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 descr="D:\РАБОТА всё\ПОЛИЦИЯ\2020\ПРЕЗЕНТАЦИЯ\qqqqq.png">
            <a:extLst>
              <a:ext uri="{FF2B5EF4-FFF2-40B4-BE49-F238E27FC236}">
                <a16:creationId xmlns:a16="http://schemas.microsoft.com/office/drawing/2014/main" id="{2CD88118-775F-4EB1-8BC1-72FDC17224BE}"/>
              </a:ext>
            </a:extLst>
          </p:cNvPr>
          <p:cNvPicPr/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/>
          <a:stretch/>
        </p:blipFill>
        <p:spPr>
          <a:xfrm flipH="1">
            <a:off x="6039319" y="0"/>
            <a:ext cx="13083746" cy="10358273"/>
          </a:xfrm>
          <a:prstGeom prst="rect">
            <a:avLst/>
          </a:prstGeom>
          <a:ln w="0"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1609132" y="1222804"/>
            <a:ext cx="79225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ru-RU" sz="4500" b="1" u="none" strike="noStrike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себя обезопасить?</a:t>
            </a:r>
            <a:endParaRPr lang="en-US" sz="4500" b="1" u="none" strike="noStrike" dirty="0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9132" y="2128374"/>
            <a:ext cx="9006427" cy="177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ct val="0"/>
              </a:spcBef>
            </a:pPr>
            <a:r>
              <a:rPr lang="ru-RU" sz="2030" u="none" strike="noStrike" spc="-4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Финансовая пирамида (также инвестиционная пирамида, схема </a:t>
            </a:r>
            <a:r>
              <a:rPr lang="ru-RU" sz="2030" u="none" strike="noStrike" spc="-40" dirty="0" err="1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Понци</a:t>
            </a:r>
            <a:r>
              <a:rPr lang="ru-RU" sz="2030" u="none" strike="noStrike" spc="-4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) — мошенническая схема, которая имитирует успешный инвестиционный проект. Доход первым участникам выплачивается за счёт средств последующих. В отличие от реального бизнеса, пирамида не производит товары или услуги, а просто перераспределяет средства между участниками.</a:t>
            </a:r>
            <a:r>
              <a:rPr lang="en-US" sz="2030" u="none" strike="noStrike" spc="-4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561443" y="7127465"/>
            <a:ext cx="5946973" cy="59469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94175" y="8410948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381000" y="5143500"/>
            <a:ext cx="12615339" cy="3298724"/>
            <a:chOff x="0" y="0"/>
            <a:chExt cx="2999100" cy="868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9100" cy="868800"/>
            </a:xfrm>
            <a:custGeom>
              <a:avLst/>
              <a:gdLst/>
              <a:ahLst/>
              <a:cxnLst/>
              <a:rect l="l" t="t" r="r" b="b"/>
              <a:pathLst>
                <a:path w="2999100" h="868800">
                  <a:moveTo>
                    <a:pt x="9518" y="0"/>
                  </a:moveTo>
                  <a:lnTo>
                    <a:pt x="2989581" y="0"/>
                  </a:lnTo>
                  <a:cubicBezTo>
                    <a:pt x="2992106" y="0"/>
                    <a:pt x="2994527" y="1003"/>
                    <a:pt x="2996312" y="2788"/>
                  </a:cubicBezTo>
                  <a:cubicBezTo>
                    <a:pt x="2998097" y="4573"/>
                    <a:pt x="2999100" y="6994"/>
                    <a:pt x="2999100" y="9518"/>
                  </a:cubicBezTo>
                  <a:lnTo>
                    <a:pt x="2999100" y="859282"/>
                  </a:lnTo>
                  <a:cubicBezTo>
                    <a:pt x="2999100" y="861806"/>
                    <a:pt x="2998097" y="864227"/>
                    <a:pt x="2996312" y="866012"/>
                  </a:cubicBezTo>
                  <a:cubicBezTo>
                    <a:pt x="2994527" y="867797"/>
                    <a:pt x="2992106" y="868800"/>
                    <a:pt x="2989581" y="868800"/>
                  </a:cubicBezTo>
                  <a:lnTo>
                    <a:pt x="9518" y="868800"/>
                  </a:lnTo>
                  <a:cubicBezTo>
                    <a:pt x="4261" y="868800"/>
                    <a:pt x="0" y="864538"/>
                    <a:pt x="0" y="859282"/>
                  </a:cubicBezTo>
                  <a:lnTo>
                    <a:pt x="0" y="9518"/>
                  </a:lnTo>
                  <a:cubicBezTo>
                    <a:pt x="0" y="6994"/>
                    <a:pt x="1003" y="4573"/>
                    <a:pt x="2788" y="2788"/>
                  </a:cubicBezTo>
                  <a:cubicBezTo>
                    <a:pt x="4573" y="1003"/>
                    <a:pt x="6994" y="0"/>
                    <a:pt x="9518" y="0"/>
                  </a:cubicBezTo>
                  <a:close/>
                </a:path>
              </a:pathLst>
            </a:custGeom>
            <a:solidFill>
              <a:srgbClr val="00569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99100" cy="906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26206" y="4871997"/>
            <a:ext cx="2772169" cy="685553"/>
            <a:chOff x="0" y="0"/>
            <a:chExt cx="1013291" cy="2505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3291" cy="250585"/>
            </a:xfrm>
            <a:custGeom>
              <a:avLst/>
              <a:gdLst/>
              <a:ahLst/>
              <a:cxnLst/>
              <a:rect l="l" t="t" r="r" b="b"/>
              <a:pathLst>
                <a:path w="1013291" h="250585">
                  <a:moveTo>
                    <a:pt x="125293" y="0"/>
                  </a:moveTo>
                  <a:lnTo>
                    <a:pt x="887999" y="0"/>
                  </a:lnTo>
                  <a:cubicBezTo>
                    <a:pt x="921228" y="0"/>
                    <a:pt x="953097" y="13200"/>
                    <a:pt x="976594" y="36697"/>
                  </a:cubicBezTo>
                  <a:cubicBezTo>
                    <a:pt x="1000091" y="60194"/>
                    <a:pt x="1013291" y="92063"/>
                    <a:pt x="1013291" y="125293"/>
                  </a:cubicBezTo>
                  <a:lnTo>
                    <a:pt x="1013291" y="125293"/>
                  </a:lnTo>
                  <a:cubicBezTo>
                    <a:pt x="1013291" y="158522"/>
                    <a:pt x="1000091" y="190391"/>
                    <a:pt x="976594" y="213888"/>
                  </a:cubicBezTo>
                  <a:cubicBezTo>
                    <a:pt x="953097" y="237385"/>
                    <a:pt x="921228" y="250585"/>
                    <a:pt x="887999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013291" cy="3172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ru-RU" sz="2486" b="1" u="none" strike="noStrike" dirty="0">
                  <a:solidFill>
                    <a:srgbClr val="FFFFFF"/>
                  </a:solidFill>
                  <a:latin typeface="Montserrat Bold" panose="00000800000000000000" charset="-52"/>
                  <a:ea typeface="Poppins Bold"/>
                  <a:cs typeface="Poppins Bold"/>
                  <a:sym typeface="Poppins Bold"/>
                </a:rPr>
                <a:t>Совет</a:t>
              </a:r>
              <a:r>
                <a:rPr lang="en-US" sz="2486" b="1" u="none" strike="noStrike" dirty="0">
                  <a:solidFill>
                    <a:srgbClr val="FFFFFF"/>
                  </a:solidFill>
                  <a:latin typeface="Montserrat Bold" panose="00000800000000000000" charset="-52"/>
                  <a:ea typeface="Poppins Bold"/>
                  <a:cs typeface="Poppins Bold"/>
                  <a:sym typeface="Poppins Bold"/>
                </a:rPr>
                <a:t> 01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5302584" y="4814991"/>
            <a:ext cx="2772169" cy="685553"/>
          </a:xfrm>
          <a:custGeom>
            <a:avLst/>
            <a:gdLst/>
            <a:ahLst/>
            <a:cxnLst/>
            <a:rect l="l" t="t" r="r" b="b"/>
            <a:pathLst>
              <a:path w="1013291" h="250585">
                <a:moveTo>
                  <a:pt x="125293" y="0"/>
                </a:moveTo>
                <a:lnTo>
                  <a:pt x="887999" y="0"/>
                </a:lnTo>
                <a:cubicBezTo>
                  <a:pt x="921228" y="0"/>
                  <a:pt x="953097" y="13200"/>
                  <a:pt x="976594" y="36697"/>
                </a:cubicBezTo>
                <a:cubicBezTo>
                  <a:pt x="1000091" y="60194"/>
                  <a:pt x="1013291" y="92063"/>
                  <a:pt x="1013291" y="125293"/>
                </a:cubicBezTo>
                <a:lnTo>
                  <a:pt x="1013291" y="125293"/>
                </a:lnTo>
                <a:cubicBezTo>
                  <a:pt x="1013291" y="158522"/>
                  <a:pt x="1000091" y="190391"/>
                  <a:pt x="976594" y="213888"/>
                </a:cubicBezTo>
                <a:cubicBezTo>
                  <a:pt x="953097" y="237385"/>
                  <a:pt x="921228" y="250585"/>
                  <a:pt x="887999" y="250585"/>
                </a:cubicBezTo>
                <a:lnTo>
                  <a:pt x="125293" y="250585"/>
                </a:lnTo>
                <a:cubicBezTo>
                  <a:pt x="92063" y="250585"/>
                  <a:pt x="60194" y="237385"/>
                  <a:pt x="36697" y="213888"/>
                </a:cubicBezTo>
                <a:cubicBezTo>
                  <a:pt x="13200" y="190391"/>
                  <a:pt x="0" y="158522"/>
                  <a:pt x="0" y="125293"/>
                </a:cubicBezTo>
                <a:lnTo>
                  <a:pt x="0" y="125293"/>
                </a:lnTo>
                <a:cubicBezTo>
                  <a:pt x="0" y="92063"/>
                  <a:pt x="13200" y="60194"/>
                  <a:pt x="36697" y="36697"/>
                </a:cubicBezTo>
                <a:cubicBezTo>
                  <a:pt x="60194" y="13200"/>
                  <a:pt x="92063" y="0"/>
                  <a:pt x="125293" y="0"/>
                </a:cubicBezTo>
                <a:close/>
              </a:path>
            </a:pathLst>
          </a:custGeom>
          <a:gradFill rotWithShape="1">
            <a:gsLst>
              <a:gs pos="0">
                <a:srgbClr val="00569E">
                  <a:alpha val="100000"/>
                </a:srgbClr>
              </a:gs>
              <a:gs pos="100000">
                <a:srgbClr val="014074">
                  <a:alpha val="10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cap="rnd">
            <a:noFill/>
            <a:prstDash val="solid"/>
            <a:round/>
          </a:ln>
        </p:spPr>
      </p:sp>
      <p:grpSp>
        <p:nvGrpSpPr>
          <p:cNvPr id="25" name="Group 25"/>
          <p:cNvGrpSpPr/>
          <p:nvPr/>
        </p:nvGrpSpPr>
        <p:grpSpPr>
          <a:xfrm>
            <a:off x="9569222" y="4814991"/>
            <a:ext cx="2670160" cy="685553"/>
            <a:chOff x="0" y="0"/>
            <a:chExt cx="976004" cy="25058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6004" cy="250585"/>
            </a:xfrm>
            <a:custGeom>
              <a:avLst/>
              <a:gdLst/>
              <a:ahLst/>
              <a:cxnLst/>
              <a:rect l="l" t="t" r="r" b="b"/>
              <a:pathLst>
                <a:path w="976004" h="250585">
                  <a:moveTo>
                    <a:pt x="125293" y="0"/>
                  </a:moveTo>
                  <a:lnTo>
                    <a:pt x="850712" y="0"/>
                  </a:lnTo>
                  <a:cubicBezTo>
                    <a:pt x="883941" y="0"/>
                    <a:pt x="915810" y="13200"/>
                    <a:pt x="939307" y="36697"/>
                  </a:cubicBezTo>
                  <a:cubicBezTo>
                    <a:pt x="962804" y="60194"/>
                    <a:pt x="976004" y="92063"/>
                    <a:pt x="976004" y="125293"/>
                  </a:cubicBezTo>
                  <a:lnTo>
                    <a:pt x="976004" y="125293"/>
                  </a:lnTo>
                  <a:cubicBezTo>
                    <a:pt x="976004" y="158522"/>
                    <a:pt x="962804" y="190391"/>
                    <a:pt x="939307" y="213888"/>
                  </a:cubicBezTo>
                  <a:cubicBezTo>
                    <a:pt x="915810" y="237385"/>
                    <a:pt x="883941" y="250585"/>
                    <a:pt x="850712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976004" cy="3172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480"/>
                </a:lnSpc>
                <a:spcBef>
                  <a:spcPct val="0"/>
                </a:spcBef>
              </a:pPr>
              <a:r>
                <a:rPr lang="ru-RU" sz="2486" b="1" u="none" strike="noStrike" dirty="0">
                  <a:solidFill>
                    <a:srgbClr val="FFFFFF"/>
                  </a:solidFill>
                  <a:latin typeface="Montserrat Bold" panose="00000800000000000000" charset="-52"/>
                  <a:ea typeface="Poppins Bold"/>
                  <a:cs typeface="Poppins Bold"/>
                  <a:sym typeface="Poppins Bold"/>
                </a:rPr>
                <a:t>Совет</a:t>
              </a:r>
              <a:r>
                <a:rPr lang="en-US" sz="2486" b="1" u="none" strike="noStrike" dirty="0">
                  <a:solidFill>
                    <a:srgbClr val="FFFFFF"/>
                  </a:solidFill>
                  <a:latin typeface="Montserrat Bold" panose="00000800000000000000" charset="-52"/>
                  <a:ea typeface="Poppins Bold"/>
                  <a:cs typeface="Poppins Bold"/>
                  <a:sym typeface="Poppins Bold"/>
                </a:rPr>
                <a:t> 03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99328" y="6008168"/>
            <a:ext cx="3863437" cy="1477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ru-RU" sz="2400" u="none" strike="noStrike" spc="-33" dirty="0">
                <a:solidFill>
                  <a:srgbClr val="FDFDFD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Проверять брокерскую компанию на сайте Банка России на наличие лицензии (https://cbr.ru/finorg/);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7A52F911-F8F5-460E-A793-0C4AD4F14C1D}"/>
              </a:ext>
            </a:extLst>
          </p:cNvPr>
          <p:cNvSpPr txBox="1"/>
          <p:nvPr/>
        </p:nvSpPr>
        <p:spPr>
          <a:xfrm>
            <a:off x="5336722" y="4665572"/>
            <a:ext cx="2772169" cy="86796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lvl="0" indent="0" algn="ctr">
              <a:lnSpc>
                <a:spcPts val="3480"/>
              </a:lnSpc>
              <a:spcBef>
                <a:spcPct val="0"/>
              </a:spcBef>
            </a:pPr>
            <a:r>
              <a:rPr lang="ru-RU" sz="2486" b="1" u="none" strike="noStrike" dirty="0">
                <a:solidFill>
                  <a:srgbClr val="FFFFFF"/>
                </a:solidFill>
                <a:latin typeface="Montserrat Bold" panose="00000800000000000000" charset="-52"/>
                <a:ea typeface="Poppins Bold"/>
                <a:cs typeface="Poppins Bold"/>
                <a:sym typeface="Poppins Bold"/>
              </a:rPr>
              <a:t>Совет</a:t>
            </a:r>
            <a:r>
              <a:rPr lang="en-US" sz="2486" b="1" u="none" strike="noStrike" dirty="0">
                <a:solidFill>
                  <a:srgbClr val="FFFFFF"/>
                </a:solidFill>
                <a:latin typeface="Montserrat Bold" panose="00000800000000000000" charset="-52"/>
                <a:ea typeface="Poppins Bold"/>
                <a:cs typeface="Poppins Bold"/>
                <a:sym typeface="Poppins Bold"/>
              </a:rPr>
              <a:t> </a:t>
            </a:r>
            <a:r>
              <a:rPr lang="ru-RU" sz="2486" b="1" dirty="0">
                <a:solidFill>
                  <a:srgbClr val="FFFFFF"/>
                </a:solidFill>
                <a:latin typeface="Montserrat Bold" panose="00000800000000000000" charset="-52"/>
                <a:ea typeface="Poppins Bold"/>
                <a:cs typeface="Poppins Bold"/>
                <a:sym typeface="Poppins Bold"/>
              </a:rPr>
              <a:t>02</a:t>
            </a:r>
            <a:endParaRPr lang="en-US" sz="2486" b="1" u="none" strike="noStrike" dirty="0">
              <a:solidFill>
                <a:srgbClr val="FFFFFF"/>
              </a:solidFill>
              <a:latin typeface="Montserrat Bold" panose="00000800000000000000" charset="-52"/>
              <a:ea typeface="Poppins Bold"/>
              <a:cs typeface="Poppins Bold"/>
              <a:sym typeface="Poppins Bold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B688E110-58D1-4377-B061-3DA86E3F4A41}"/>
              </a:ext>
            </a:extLst>
          </p:cNvPr>
          <p:cNvSpPr txBox="1"/>
          <p:nvPr/>
        </p:nvSpPr>
        <p:spPr>
          <a:xfrm>
            <a:off x="5206244" y="6144508"/>
            <a:ext cx="3105891" cy="1489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ru-RU" sz="2800" u="none" strike="noStrike" spc="-33" dirty="0">
                <a:solidFill>
                  <a:srgbClr val="FDFDFD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Не доверять рекламе о биржах в социальных сетях;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CD1C738B-8384-4E28-A40A-4AA18EFF1B9A}"/>
              </a:ext>
            </a:extLst>
          </p:cNvPr>
          <p:cNvSpPr txBox="1"/>
          <p:nvPr/>
        </p:nvSpPr>
        <p:spPr>
          <a:xfrm>
            <a:off x="9098867" y="5849555"/>
            <a:ext cx="3729078" cy="2079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ru-RU" sz="2800" u="none" strike="noStrike" spc="-33" dirty="0">
                <a:solidFill>
                  <a:srgbClr val="FDFDFD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Не верить заманчивым и убедительным обещаниям о высокой доходности и отсутствии риска.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84604" y="3447950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358655" y="3447950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169636" y="14480"/>
            <a:ext cx="13009727" cy="2700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ct val="0"/>
              </a:spcBef>
            </a:pPr>
            <a:br>
              <a:rPr lang="ru-RU" sz="5108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sz="5108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уберечь ребенка от преступных посягательств в цифровой среде</a:t>
            </a:r>
            <a:endParaRPr lang="en-US" sz="5108" b="1" dirty="0">
              <a:solidFill>
                <a:srgbClr val="FDFDF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37293" y="6763611"/>
            <a:ext cx="574905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ct val="0"/>
              </a:spcBef>
            </a:pPr>
            <a:r>
              <a:rPr lang="ru-RU" sz="2000" u="none" strike="noStrike" spc="-30" dirty="0">
                <a:solidFill>
                  <a:srgbClr val="051D4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Настроить безопасный поиск в поисковых системах, который скрывает из результатов нежелательный контент (взрослые изображения, опасные сайты). При этом сохраняется доступ к образовательным ресурсам.</a:t>
            </a:r>
            <a:endParaRPr lang="en-US" sz="2000" u="none" strike="noStrike" spc="-30" dirty="0">
              <a:solidFill>
                <a:srgbClr val="051D40"/>
              </a:solidFill>
              <a:latin typeface="Montserrat Bold" panose="00000800000000000000" charset="-52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2">
            <a:extLst>
              <a:ext uri="{FF2B5EF4-FFF2-40B4-BE49-F238E27FC236}">
                <a16:creationId xmlns:a16="http://schemas.microsoft.com/office/drawing/2014/main" id="{2CFE58F5-222F-4E69-A202-E46A28145AD7}"/>
              </a:ext>
            </a:extLst>
          </p:cNvPr>
          <p:cNvSpPr txBox="1"/>
          <p:nvPr/>
        </p:nvSpPr>
        <p:spPr>
          <a:xfrm>
            <a:off x="6244955" y="6658289"/>
            <a:ext cx="574905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ct val="0"/>
              </a:spcBef>
            </a:pPr>
            <a:r>
              <a:rPr lang="ru-RU" sz="2000" u="none" strike="noStrike" spc="-30" dirty="0">
                <a:solidFill>
                  <a:srgbClr val="051D4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Использовать приложения для родительского контроля — они позволяют отслеживать, какие сайты посещает ребёнок и какие приложения использует, блокировать нежелательный контент.</a:t>
            </a:r>
            <a:endParaRPr lang="en-US" sz="2000" u="none" strike="noStrike" spc="-30" dirty="0">
              <a:solidFill>
                <a:srgbClr val="051D40"/>
              </a:solidFill>
              <a:latin typeface="Montserrat Bold" panose="00000800000000000000" charset="-52"/>
              <a:ea typeface="Poppins"/>
              <a:cs typeface="Poppins"/>
              <a:sym typeface="Poppins"/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A8A82B07-77BA-429C-B867-5D7FDC604161}"/>
              </a:ext>
            </a:extLst>
          </p:cNvPr>
          <p:cNvSpPr txBox="1"/>
          <p:nvPr/>
        </p:nvSpPr>
        <p:spPr>
          <a:xfrm>
            <a:off x="12359077" y="6478008"/>
            <a:ext cx="5749055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ct val="0"/>
              </a:spcBef>
            </a:pPr>
            <a:br>
              <a:rPr lang="ru-RU" sz="2000" u="none" strike="noStrike" spc="-30" dirty="0">
                <a:solidFill>
                  <a:srgbClr val="051D4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r>
              <a:rPr lang="ru-RU" sz="2000" u="none" strike="noStrike" spc="-30" dirty="0">
                <a:solidFill>
                  <a:srgbClr val="051D4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Уделяйте больше внимания своему ребенку.</a:t>
            </a:r>
          </a:p>
          <a:p>
            <a:pPr marL="0" lvl="0" indent="0" algn="ctr">
              <a:lnSpc>
                <a:spcPts val="2145"/>
              </a:lnSpc>
              <a:spcBef>
                <a:spcPct val="0"/>
              </a:spcBef>
            </a:pPr>
            <a:r>
              <a:rPr lang="ru-RU" sz="2000" u="none" strike="noStrike" spc="-30" dirty="0">
                <a:solidFill>
                  <a:srgbClr val="051D4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Чаще разговаривайте с ним, чтобы он делился с Вами о своем окружении, как прошел его день и внимательно следите за изменением в  его поведении </a:t>
            </a:r>
            <a:endParaRPr lang="en-US" sz="2000" u="none" strike="noStrike" spc="-30" dirty="0">
              <a:solidFill>
                <a:srgbClr val="051D40"/>
              </a:solidFill>
              <a:latin typeface="Montserrat Bold" panose="00000800000000000000" charset="-52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12798" y="-218317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4012B3BB-A06D-4DD4-8C55-FDEDF0E1205D}"/>
              </a:ext>
            </a:extLst>
          </p:cNvPr>
          <p:cNvSpPr txBox="1"/>
          <p:nvPr/>
        </p:nvSpPr>
        <p:spPr>
          <a:xfrm>
            <a:off x="2222733" y="165997"/>
            <a:ext cx="11645667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Установите дома родительский </a:t>
            </a:r>
          </a:p>
          <a:p>
            <a:pPr marL="0" lvl="0" indent="0" algn="ctr">
              <a:spcBef>
                <a:spcPct val="0"/>
              </a:spcBef>
            </a:pP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контроль на телевизор и его аккаунты в интернете. </a:t>
            </a:r>
          </a:p>
          <a:p>
            <a:pPr marL="0" lvl="0" indent="0" algn="ctr">
              <a:spcBef>
                <a:spcPct val="0"/>
              </a:spcBef>
            </a:pPr>
            <a:br>
              <a:rPr lang="ru-RU" sz="60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endParaRPr lang="ru-RU" sz="6000" b="1" dirty="0">
              <a:solidFill>
                <a:schemeClr val="tx2">
                  <a:lumMod val="7500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201FBE-A118-49EA-A38D-84C43F5B1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2300287"/>
            <a:ext cx="16383000" cy="79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4012B3BB-A06D-4DD4-8C55-FDEDF0E1205D}"/>
              </a:ext>
            </a:extLst>
          </p:cNvPr>
          <p:cNvSpPr txBox="1"/>
          <p:nvPr/>
        </p:nvSpPr>
        <p:spPr>
          <a:xfrm>
            <a:off x="2222733" y="165997"/>
            <a:ext cx="1261007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Установите дома родительский </a:t>
            </a:r>
          </a:p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контроль на телевизор и его аккаунты в интернете. </a:t>
            </a:r>
          </a:p>
          <a:p>
            <a:pPr marL="0" lvl="0" indent="0" algn="ctr">
              <a:spcBef>
                <a:spcPct val="0"/>
              </a:spcBef>
            </a:pPr>
            <a:br>
              <a:rPr lang="ru-RU" sz="60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endParaRPr lang="ru-RU" sz="6000" b="1" dirty="0">
              <a:solidFill>
                <a:schemeClr val="tx2">
                  <a:lumMod val="7500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6BDCC-7A6F-4478-BC80-B802D290A7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74" y="2492356"/>
            <a:ext cx="15392400" cy="80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0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02273" y="-8767"/>
            <a:ext cx="4907787" cy="10295767"/>
          </a:xfrm>
          <a:custGeom>
            <a:avLst/>
            <a:gdLst/>
            <a:ahLst/>
            <a:cxnLst/>
            <a:rect l="l" t="t" r="r" b="b"/>
            <a:pathLst>
              <a:path w="4907787" h="10295767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2000" y="2781300"/>
            <a:ext cx="16306800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41588" cy="1378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175" y="78752"/>
            <a:ext cx="12941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60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Схемы взлома </a:t>
            </a:r>
            <a:br>
              <a:rPr lang="ru-RU" sz="60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sz="60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 защита от них</a:t>
            </a:r>
            <a:endParaRPr lang="en-US" sz="6000" b="1" dirty="0">
              <a:solidFill>
                <a:srgbClr val="FDFDF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8109" y="2070072"/>
            <a:ext cx="9913189" cy="41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8"/>
              </a:lnSpc>
            </a:pPr>
            <a:r>
              <a:rPr lang="ru-RU" sz="2313" u="none" strike="noStrike" spc="-46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ru-RU" sz="3200" u="none" strike="noStrike" spc="-46" dirty="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. Звонок от работника сотового оператора</a:t>
            </a:r>
            <a:endParaRPr lang="en-US" sz="2313" u="none" strike="noStrike" spc="-46" dirty="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Объект 5">
            <a:extLst>
              <a:ext uri="{FF2B5EF4-FFF2-40B4-BE49-F238E27FC236}">
                <a16:creationId xmlns:a16="http://schemas.microsoft.com/office/drawing/2014/main" id="{F1945E4D-98C0-446F-A8BB-2A5A9F24B2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767586" y="202231"/>
            <a:ext cx="2283900" cy="2043439"/>
          </a:xfrm>
          <a:prstGeom prst="rect">
            <a:avLst/>
          </a:prstGeom>
          <a:ln w="0"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057491-F082-4552-A293-36AA9C997D7B}"/>
              </a:ext>
            </a:extLst>
          </p:cNvPr>
          <p:cNvSpPr txBox="1"/>
          <p:nvPr/>
        </p:nvSpPr>
        <p:spPr>
          <a:xfrm>
            <a:off x="1097787" y="2871072"/>
            <a:ext cx="51816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strike="noStrike" spc="-1" dirty="0">
                <a:solidFill>
                  <a:schemeClr val="tx2">
                    <a:lumMod val="75000"/>
                  </a:schemeClr>
                </a:solidFill>
                <a:highlight>
                  <a:srgbClr val="B2CCEC"/>
                </a:highlight>
                <a:latin typeface="Montserrat Bold" panose="00000800000000000000" charset="-52"/>
              </a:rPr>
              <a:t>1. Поступает телефонный звонок от оператора сотовой связи, сообщают что необходимо продлить срок действия SIM-карты или обновить паспортные данные.</a:t>
            </a:r>
            <a:br>
              <a:rPr lang="ru-RU" sz="1800" dirty="0"/>
            </a:b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14E644-7379-4F82-8F1D-677F11A32295}"/>
              </a:ext>
            </a:extLst>
          </p:cNvPr>
          <p:cNvSpPr txBox="1"/>
          <p:nvPr/>
        </p:nvSpPr>
        <p:spPr>
          <a:xfrm>
            <a:off x="1097787" y="6049929"/>
            <a:ext cx="51816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 это время мошенники, зная абонентский номер жертвы, на сайте «Госуслуги» открывают вкладку: «Восстановление пароля».</a:t>
            </a:r>
          </a:p>
          <a:p>
            <a:r>
              <a:rPr lang="ru-RU" sz="24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Указывают номер жертвы и ждут когда им сообщат код из SMS.</a:t>
            </a:r>
            <a:br>
              <a:rPr lang="ru-RU" sz="1800" dirty="0"/>
            </a:b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816CA-C0B5-404C-B2C3-7003243A024A}"/>
              </a:ext>
            </a:extLst>
          </p:cNvPr>
          <p:cNvSpPr txBox="1"/>
          <p:nvPr/>
        </p:nvSpPr>
        <p:spPr>
          <a:xfrm>
            <a:off x="6476224" y="2913364"/>
            <a:ext cx="51816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strike="noStrike" spc="-1" dirty="0">
                <a:solidFill>
                  <a:schemeClr val="tx2">
                    <a:lumMod val="75000"/>
                  </a:schemeClr>
                </a:solidFill>
                <a:highlight>
                  <a:srgbClr val="B2CCEC"/>
                </a:highlight>
                <a:latin typeface="Montserrat Bold" panose="00000800000000000000" charset="-52"/>
              </a:rPr>
              <a:t>2. После чего, в целях подтверждения личности или под другим предлогом просят сообщить / продиктовать SMS-код, поступивший на телефон с портала «Госуслуги»</a:t>
            </a:r>
          </a:p>
          <a:p>
            <a:br>
              <a:rPr lang="ru-RU" sz="1800" dirty="0"/>
            </a:b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C49FF0-3C52-4F44-9F71-6F21103FB81D}"/>
              </a:ext>
            </a:extLst>
          </p:cNvPr>
          <p:cNvSpPr txBox="1"/>
          <p:nvPr/>
        </p:nvSpPr>
        <p:spPr>
          <a:xfrm>
            <a:off x="6504799" y="5825727"/>
            <a:ext cx="5181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Для личных кабинетов, где установлен вход на портал по SMS-коду, мошенники просят повторно сообщить код, якобы первый код не действителен и не проходит. </a:t>
            </a:r>
            <a:r>
              <a:rPr lang="ru-RU" sz="2400" b="0" strike="noStrike" spc="-1" dirty="0">
                <a:solidFill>
                  <a:srgbClr val="C00000"/>
                </a:solidFill>
                <a:latin typeface="Montserrat Bold" panose="00000800000000000000" charset="-52"/>
              </a:rPr>
              <a:t>На самом деле повторно приходит КОД для изменения номера телефона.</a:t>
            </a:r>
          </a:p>
          <a:p>
            <a:br>
              <a:rPr lang="ru-RU" sz="1800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8" name="Рисунок 10">
            <a:extLst>
              <a:ext uri="{FF2B5EF4-FFF2-40B4-BE49-F238E27FC236}">
                <a16:creationId xmlns:a16="http://schemas.microsoft.com/office/drawing/2014/main" id="{1A57DCFA-307B-4665-8D31-4DD19F9E02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5315" y="3018330"/>
            <a:ext cx="4785974" cy="2870441"/>
          </a:xfrm>
          <a:prstGeom prst="rect">
            <a:avLst/>
          </a:prstGeom>
          <a:ln w="0">
            <a:noFill/>
          </a:ln>
        </p:spPr>
      </p:pic>
      <p:pic>
        <p:nvPicPr>
          <p:cNvPr id="29" name="Рисунок 11">
            <a:extLst>
              <a:ext uri="{FF2B5EF4-FFF2-40B4-BE49-F238E27FC236}">
                <a16:creationId xmlns:a16="http://schemas.microsoft.com/office/drawing/2014/main" id="{F27D5656-9314-4421-91CE-00DF2C755B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3236" y="6049928"/>
            <a:ext cx="5004711" cy="305597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76464" y="-1975313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853" y="2656032"/>
            <a:ext cx="6033363" cy="423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ru-RU" sz="60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обезопасить личный кабинет от взлома?</a:t>
            </a:r>
          </a:p>
        </p:txBody>
      </p:sp>
      <p:sp>
        <p:nvSpPr>
          <p:cNvPr id="10" name="Freeform 10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0208656" y="1982978"/>
            <a:ext cx="6906353" cy="1266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u="none" strike="noStrike" spc="-35" dirty="0">
                <a:solidFill>
                  <a:srgbClr val="C0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Никому не сообщайте код из SMS-сообщения, поступившего с портала «Госуслуги»;</a:t>
            </a:r>
            <a:br>
              <a:rPr lang="ru-RU" sz="1782" u="none" strike="noStrike" spc="-35" dirty="0">
                <a:solidFill>
                  <a:srgbClr val="145DA0"/>
                </a:solidFill>
                <a:highlight>
                  <a:srgbClr val="B2CCEC"/>
                </a:highlight>
                <a:latin typeface="Poppins"/>
                <a:ea typeface="Poppins"/>
                <a:cs typeface="Poppins"/>
                <a:sym typeface="Poppins"/>
              </a:rPr>
            </a:br>
            <a:endParaRPr lang="en-US" sz="1782" u="none" strike="noStrike" spc="-35" dirty="0">
              <a:solidFill>
                <a:srgbClr val="145DA0"/>
              </a:solidFill>
              <a:highlight>
                <a:srgbClr val="B2CCEC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sp>
        <p:nvSpPr>
          <p:cNvPr id="19" name="Freeform 19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4" name="TextBox 11">
            <a:extLst>
              <a:ext uri="{FF2B5EF4-FFF2-40B4-BE49-F238E27FC236}">
                <a16:creationId xmlns:a16="http://schemas.microsoft.com/office/drawing/2014/main" id="{352F518D-FB53-41A1-836B-38BFF705F145}"/>
              </a:ext>
            </a:extLst>
          </p:cNvPr>
          <p:cNvSpPr txBox="1"/>
          <p:nvPr/>
        </p:nvSpPr>
        <p:spPr>
          <a:xfrm>
            <a:off x="10896600" y="3814603"/>
            <a:ext cx="6906353" cy="970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u="none" strike="noStrike" spc="-35" dirty="0">
                <a:solidFill>
                  <a:srgbClr val="FF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Настроить двухэтапную аутентификацию;</a:t>
            </a:r>
            <a:b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2E9D4308-FFE0-4F77-A273-3CF78D27EB07}"/>
              </a:ext>
            </a:extLst>
          </p:cNvPr>
          <p:cNvSpPr txBox="1"/>
          <p:nvPr/>
        </p:nvSpPr>
        <p:spPr>
          <a:xfrm>
            <a:off x="10896599" y="5667522"/>
            <a:ext cx="6906353" cy="945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Отозвать неизвестные для вас согласия в личном кабинете;</a:t>
            </a:r>
            <a:b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endParaRPr lang="en-US" sz="1782" u="none" strike="noStrike" spc="-35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DFD3CA02-2B03-4A7A-96D0-DC18D9EE6B9B}"/>
              </a:ext>
            </a:extLst>
          </p:cNvPr>
          <p:cNvSpPr txBox="1"/>
          <p:nvPr/>
        </p:nvSpPr>
        <p:spPr>
          <a:xfrm>
            <a:off x="10423198" y="7656453"/>
            <a:ext cx="6906353" cy="1586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u="none" strike="noStrike" spc="-35" dirty="0">
                <a:solidFill>
                  <a:srgbClr val="00206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Регулярно, раз в полгода необходимо менять пароли доступа.</a:t>
            </a:r>
          </a:p>
          <a:p>
            <a:pPr algn="l">
              <a:lnSpc>
                <a:spcPts val="2495"/>
              </a:lnSpc>
            </a:pPr>
            <a:br>
              <a:rPr lang="ru-RU" sz="1782" u="none" strike="noStrike" spc="-35" dirty="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-US" sz="1782" u="none" strike="noStrike" spc="-35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69154" y="-630809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3170516" y="42863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Дополнительная защита личного кабинета</a:t>
            </a:r>
            <a:endParaRPr lang="ru-RU" sz="6000" b="1" u="sng" strike="noStrike" spc="-1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7" name="Рисунок 8">
            <a:extLst>
              <a:ext uri="{FF2B5EF4-FFF2-40B4-BE49-F238E27FC236}">
                <a16:creationId xmlns:a16="http://schemas.microsoft.com/office/drawing/2014/main" id="{6F3AC6F0-4AE5-49DD-A549-F15D944331B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270" y="2419345"/>
            <a:ext cx="4007395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9">
            <a:extLst>
              <a:ext uri="{FF2B5EF4-FFF2-40B4-BE49-F238E27FC236}">
                <a16:creationId xmlns:a16="http://schemas.microsoft.com/office/drawing/2014/main" id="{F9FBA1B3-8935-4ED1-A39A-10709556C22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9977" y="2405057"/>
            <a:ext cx="4312258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83C22A1E-20B8-4BE6-9973-55DBED47566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485" y="2419345"/>
            <a:ext cx="4090299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1518E11B-EB53-4BEA-8AB5-957280B71EC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43" y="2424112"/>
            <a:ext cx="4312257" cy="7594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>
          <a:xfrm>
            <a:off x="-1270605" y="-1599063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976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1855" y="1076581"/>
            <a:ext cx="881959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Дополнительная защита личного кабинета</a:t>
            </a:r>
            <a:endParaRPr lang="en-US" sz="4800" b="1" dirty="0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398912" y="0"/>
            <a:ext cx="5889088" cy="756959"/>
            <a:chOff x="0" y="0"/>
            <a:chExt cx="1551036" cy="199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398912" y="9530041"/>
            <a:ext cx="5889088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4696322" y="3086100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41A394-58AC-4B01-B842-E59C250B2D1E}"/>
              </a:ext>
            </a:extLst>
          </p:cNvPr>
          <p:cNvSpPr txBox="1"/>
          <p:nvPr/>
        </p:nvSpPr>
        <p:spPr>
          <a:xfrm>
            <a:off x="3810000" y="3499046"/>
            <a:ext cx="751398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Функция входа с двухэтапной аутентификацией.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Войти в личный кабинет с помощью одного только логина и пароля будет недостаточно, при каждом входе в личный кабинет необходимо вводить одноразовый код, поступающий в виде SMS-сообщения.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A2818F-6271-42F5-95AC-4CF75A2FD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3" y="1815245"/>
            <a:ext cx="2639797" cy="2853175"/>
          </a:xfrm>
          <a:prstGeom prst="rect">
            <a:avLst/>
          </a:prstGeom>
        </p:spPr>
      </p:pic>
      <p:pic>
        <p:nvPicPr>
          <p:cNvPr id="28" name="Рисунок 7">
            <a:extLst>
              <a:ext uri="{FF2B5EF4-FFF2-40B4-BE49-F238E27FC236}">
                <a16:creationId xmlns:a16="http://schemas.microsoft.com/office/drawing/2014/main" id="{359DE7BA-70B3-4815-BE2A-7AAE1645435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8913" y="915139"/>
            <a:ext cx="5697838" cy="861490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89089" y="578869"/>
            <a:ext cx="672546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Дополнительная защита личного кабинета</a:t>
            </a:r>
            <a:endParaRPr lang="en-US" sz="4800" b="1" dirty="0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398912" y="0"/>
            <a:ext cx="5889088" cy="756959"/>
            <a:chOff x="0" y="0"/>
            <a:chExt cx="1551036" cy="19936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9555851"/>
            <a:ext cx="5889088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641A394-58AC-4B01-B842-E59C250B2D1E}"/>
              </a:ext>
            </a:extLst>
          </p:cNvPr>
          <p:cNvSpPr txBox="1"/>
          <p:nvPr/>
        </p:nvSpPr>
        <p:spPr>
          <a:xfrm>
            <a:off x="5830171" y="3103887"/>
            <a:ext cx="66276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Функция восстановления доступа контрольным вопросом.</a:t>
            </a: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endParaRPr lang="ru-RU" sz="3200" b="0" strike="noStrike" spc="-1" dirty="0">
              <a:solidFill>
                <a:schemeClr val="accent1">
                  <a:lumMod val="75000"/>
                </a:schemeClr>
              </a:solidFill>
              <a:latin typeface="Montserrat Bold" panose="00000800000000000000" charset="-52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После переоформления SIM-карты, мошенники не смогут восстановить доступ к личному кабинету, так как они не знают ответ на контрольный вопрос.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A2818F-6271-42F5-95AC-4CF75A2FD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030" y="8429672"/>
            <a:ext cx="1371600" cy="1482468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28AE209A-E28E-40D9-A477-8773CC83288A}"/>
              </a:ext>
            </a:extLst>
          </p:cNvPr>
          <p:cNvGrpSpPr/>
          <p:nvPr/>
        </p:nvGrpSpPr>
        <p:grpSpPr>
          <a:xfrm>
            <a:off x="0" y="-1"/>
            <a:ext cx="5889088" cy="756959"/>
            <a:chOff x="0" y="0"/>
            <a:chExt cx="1551036" cy="199364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6CAE2BD8-1D48-40C8-AED3-0DB6F3F19911}"/>
                </a:ext>
              </a:extLst>
            </p:cNvPr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7DC66B96-70FC-41BD-B2AC-2F56A18ABF20}"/>
                </a:ext>
              </a:extLst>
            </p:cNvPr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Рисунок 3">
            <a:extLst>
              <a:ext uri="{FF2B5EF4-FFF2-40B4-BE49-F238E27FC236}">
                <a16:creationId xmlns:a16="http://schemas.microsoft.com/office/drawing/2014/main" id="{02B90D79-E2F6-4E82-8F98-E7C255D63A8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390" y="953233"/>
            <a:ext cx="5310755" cy="8298551"/>
          </a:xfrm>
          <a:prstGeom prst="rect">
            <a:avLst/>
          </a:prstGeom>
          <a:ln w="0">
            <a:noFill/>
          </a:ln>
        </p:spPr>
      </p:pic>
      <p:pic>
        <p:nvPicPr>
          <p:cNvPr id="24" name="Рисунок 5">
            <a:extLst>
              <a:ext uri="{FF2B5EF4-FFF2-40B4-BE49-F238E27FC236}">
                <a16:creationId xmlns:a16="http://schemas.microsoft.com/office/drawing/2014/main" id="{8F3D1CF6-535F-4CF7-8CC2-013913AE47D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8912" y="901621"/>
            <a:ext cx="5658698" cy="8509570"/>
          </a:xfrm>
          <a:prstGeom prst="rect">
            <a:avLst/>
          </a:prstGeom>
          <a:ln w="0">
            <a:noFill/>
          </a:ln>
        </p:spPr>
      </p:pic>
      <p:grpSp>
        <p:nvGrpSpPr>
          <p:cNvPr id="26" name="Group 18">
            <a:extLst>
              <a:ext uri="{FF2B5EF4-FFF2-40B4-BE49-F238E27FC236}">
                <a16:creationId xmlns:a16="http://schemas.microsoft.com/office/drawing/2014/main" id="{12490472-5BD8-4782-9C1C-1DED9FA81B72}"/>
              </a:ext>
            </a:extLst>
          </p:cNvPr>
          <p:cNvGrpSpPr/>
          <p:nvPr/>
        </p:nvGrpSpPr>
        <p:grpSpPr>
          <a:xfrm>
            <a:off x="12398912" y="9530041"/>
            <a:ext cx="5889088" cy="756959"/>
            <a:chOff x="0" y="0"/>
            <a:chExt cx="1551036" cy="199364"/>
          </a:xfrm>
        </p:grpSpPr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66EE2F7-99BB-4E22-B535-C0CAB9A7177C}"/>
                </a:ext>
              </a:extLst>
            </p:cNvPr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1B53B3BB-04D5-40B6-9800-7B5A2C5F1986}"/>
                </a:ext>
              </a:extLst>
            </p:cNvPr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238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69154" y="-630809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6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Отзыв согласий</a:t>
            </a: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30339B90-373F-4930-864C-38FE459BF1E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90" y="1835127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A261068F-3962-49E8-BBF7-133143AD21B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722" y="1835127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54FF6F13-750A-4AB1-A84F-C52A0CDD1F3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3066" y="1835128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6">
            <a:extLst>
              <a:ext uri="{FF2B5EF4-FFF2-40B4-BE49-F238E27FC236}">
                <a16:creationId xmlns:a16="http://schemas.microsoft.com/office/drawing/2014/main" id="{1B6DC483-AF9E-466E-8510-2E2F5D4632A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4398" y="1835128"/>
            <a:ext cx="4171826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>
          <a:xfrm>
            <a:off x="453546" y="-22479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614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4" name="Рисунок 1">
            <a:extLst>
              <a:ext uri="{FF2B5EF4-FFF2-40B4-BE49-F238E27FC236}">
                <a16:creationId xmlns:a16="http://schemas.microsoft.com/office/drawing/2014/main" id="{D07B0CFD-0357-4371-B357-E28701C06F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164462"/>
            <a:ext cx="18482095" cy="10615923"/>
          </a:xfrm>
          <a:prstGeom prst="rect">
            <a:avLst/>
          </a:prstGeom>
          <a:ln w="0">
            <a:noFill/>
          </a:ln>
        </p:spPr>
      </p:pic>
      <p:grpSp>
        <p:nvGrpSpPr>
          <p:cNvPr id="6" name="Group 6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Rectangle 2">
            <a:extLst>
              <a:ext uri="{FF2B5EF4-FFF2-40B4-BE49-F238E27FC236}">
                <a16:creationId xmlns:a16="http://schemas.microsoft.com/office/drawing/2014/main" id="{50BE430E-B1EB-4908-B91B-55D3D9BA81E0}"/>
              </a:ext>
            </a:extLst>
          </p:cNvPr>
          <p:cNvSpPr/>
          <p:nvPr/>
        </p:nvSpPr>
        <p:spPr>
          <a:xfrm>
            <a:off x="2548514" y="-3306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Общий ущерб составляет 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Более 2,5 млрд. рублей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( за 2024 год)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5410" y="-630809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6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Отзыв согласий</a:t>
            </a:r>
          </a:p>
        </p:txBody>
      </p:sp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95057BB3-AE23-4AB0-A485-B841B4F1466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957" y="1790698"/>
            <a:ext cx="5153254" cy="8246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7DCD5272-50FD-4FD7-A39C-944926749C5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1270" y="1790699"/>
            <a:ext cx="5097065" cy="824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8912247D-7A32-4FC4-8BB2-0294D27F9AC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8541" y="1790698"/>
            <a:ext cx="5153254" cy="824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>
          <a:xfrm>
            <a:off x="16012816" y="-12573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4341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286733">
            <a:off x="14669582" y="3766403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Способ открепления номера телефона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535400" y="-20193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0FB53F23-DE3A-402F-BA21-7D546DF939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28" y="2149400"/>
            <a:ext cx="4467296" cy="7632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AD7A339F-DB7F-42CA-A81C-7A3036ADBFD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710" y="2158927"/>
            <a:ext cx="4583627" cy="763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5">
            <a:extLst>
              <a:ext uri="{FF2B5EF4-FFF2-40B4-BE49-F238E27FC236}">
                <a16:creationId xmlns:a16="http://schemas.microsoft.com/office/drawing/2014/main" id="{98CB9936-F6B7-44E5-A581-5645B0FE9E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2149400"/>
            <a:ext cx="4211458" cy="764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51A93E59-6BEB-4BD3-A0E9-866FE4B43C3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0150" y="2149400"/>
            <a:ext cx="4417850" cy="764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598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>
          <a:xfrm>
            <a:off x="-914400" y="-1492650"/>
            <a:ext cx="3505200" cy="32334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496680" y="2324100"/>
            <a:ext cx="9485519" cy="7239000"/>
            <a:chOff x="0" y="0"/>
            <a:chExt cx="2106826" cy="2113092"/>
          </a:xfrm>
          <a:solidFill>
            <a:srgbClr val="B2CCE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106826" cy="2113092"/>
            </a:xfrm>
            <a:custGeom>
              <a:avLst/>
              <a:gdLst/>
              <a:ahLst/>
              <a:cxnLst/>
              <a:rect l="l" t="t" r="r" b="b"/>
              <a:pathLst>
                <a:path w="2106826" h="2113092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6826" cy="215119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96680" y="9586913"/>
            <a:ext cx="9485519" cy="526915"/>
            <a:chOff x="0" y="0"/>
            <a:chExt cx="2106826" cy="1201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06826" cy="120127"/>
            </a:xfrm>
            <a:custGeom>
              <a:avLst/>
              <a:gdLst/>
              <a:ahLst/>
              <a:cxnLst/>
              <a:rect l="l" t="t" r="r" b="b"/>
              <a:pathLst>
                <a:path w="2106826" h="120127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06826" cy="158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DF5A74A1-3F2F-49CE-A5FA-FD69212A77EF}"/>
              </a:ext>
            </a:extLst>
          </p:cNvPr>
          <p:cNvSpPr/>
          <p:nvPr/>
        </p:nvSpPr>
        <p:spPr>
          <a:xfrm>
            <a:off x="549068" y="2628900"/>
            <a:ext cx="9180719" cy="2390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SIM-карта </a:t>
            </a:r>
            <a: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  <a:t>оператора сотовой связи может быть  переоформлена через 2-6 месяцев после прекращения пользования предыдущим абонентом.</a:t>
            </a:r>
            <a:b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</a:br>
            <a:b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</a:br>
            <a: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  <a:t>Тем самым, предоставляя возможность новому пользователю восстановить доступ к личному кабинету от портала </a:t>
            </a: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«Госуслуги»</a:t>
            </a:r>
            <a: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  <a:t>, путем ввода </a:t>
            </a: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SMS-кодов</a:t>
            </a:r>
            <a: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  <a:t>, поступивших на перевыпущенный номер </a:t>
            </a:r>
            <a:r>
              <a:rPr lang="ru-RU" sz="3600" b="1" strike="noStrike" spc="-1" dirty="0">
                <a:solidFill>
                  <a:srgbClr val="C00000"/>
                </a:solidFill>
                <a:latin typeface="Times New Roman"/>
              </a:rPr>
              <a:t>SIM-карты</a:t>
            </a:r>
            <a:r>
              <a:rPr lang="ru-RU" sz="3600" b="1" strike="noStrike" spc="-1" dirty="0">
                <a:solidFill>
                  <a:srgbClr val="002060"/>
                </a:solidFill>
                <a:latin typeface="Times New Roman"/>
              </a:rPr>
              <a:t>, что и делают злоумышленники.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9105667-9920-4AC7-9C78-D7D7D0ACEC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277600" y="2150715"/>
            <a:ext cx="5562600" cy="471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5">
            <a:extLst>
              <a:ext uri="{FF2B5EF4-FFF2-40B4-BE49-F238E27FC236}">
                <a16:creationId xmlns:a16="http://schemas.microsoft.com/office/drawing/2014/main" id="{E9BF8D18-89B5-4673-BB0B-8620EE80C4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43862" y="8245553"/>
            <a:ext cx="1676400" cy="1611314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3AB4E7-3F98-4A87-B352-DE1B376CA420}"/>
              </a:ext>
            </a:extLst>
          </p:cNvPr>
          <p:cNvSpPr txBox="1"/>
          <p:nvPr/>
        </p:nvSpPr>
        <p:spPr>
          <a:xfrm>
            <a:off x="3048000" y="49401"/>
            <a:ext cx="11822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0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Переоформление </a:t>
            </a:r>
            <a:r>
              <a:rPr lang="en-US" sz="6000" b="0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SIM</a:t>
            </a:r>
            <a:r>
              <a:rPr lang="ru-RU" sz="6000" b="0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-карты</a:t>
            </a:r>
            <a:endParaRPr lang="ru-RU" sz="6000" dirty="0">
              <a:solidFill>
                <a:srgbClr val="002060"/>
              </a:solidFill>
              <a:latin typeface="Montserrat Bold" panose="00000800000000000000" charset="-52"/>
            </a:endParaRP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4709FF4B-AB28-4101-A455-EF9FA909415E}"/>
              </a:ext>
            </a:extLst>
          </p:cNvPr>
          <p:cNvGrpSpPr/>
          <p:nvPr/>
        </p:nvGrpSpPr>
        <p:grpSpPr>
          <a:xfrm>
            <a:off x="16154400" y="8670254"/>
            <a:ext cx="3505200" cy="3233491"/>
            <a:chOff x="0" y="0"/>
            <a:chExt cx="812800" cy="812800"/>
          </a:xfrm>
        </p:grpSpPr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C66C4B45-BE65-4AA1-BAC6-7F90658E517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481AEB00-4093-4B2B-882A-7C186AF3FF8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531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8021" y="-190500"/>
            <a:ext cx="3964281" cy="10917809"/>
            <a:chOff x="0" y="0"/>
            <a:chExt cx="1044090" cy="2875472"/>
          </a:xfrm>
          <a:solidFill>
            <a:srgbClr val="B2CCE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Признаки взлома личного кабинета портала «Госуслуги»</a:t>
            </a:r>
          </a:p>
        </p:txBody>
      </p:sp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A94760F8-1D79-4B71-B58C-6610493B3C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858" y="2227360"/>
            <a:ext cx="4653071" cy="789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7D5F92B6-E056-4A9A-9C6E-A49024C40E4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192" y="2242789"/>
            <a:ext cx="5308348" cy="78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FE367FA2-6942-4359-ADD5-4C7091E9FEBB}"/>
              </a:ext>
            </a:extLst>
          </p:cNvPr>
          <p:cNvSpPr txBox="1"/>
          <p:nvPr/>
        </p:nvSpPr>
        <p:spPr>
          <a:xfrm>
            <a:off x="14431740" y="-784995"/>
            <a:ext cx="3964281" cy="11062470"/>
          </a:xfrm>
          <a:prstGeom prst="rect">
            <a:avLst/>
          </a:prstGeom>
          <a:solidFill>
            <a:srgbClr val="B2CCEC"/>
          </a:solidFill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 dirty="0"/>
          </a:p>
        </p:txBody>
      </p:sp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2210989F-2590-4B5C-9238-D49AAEAA291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0908" y="2245270"/>
            <a:ext cx="4635473" cy="7865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4567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67" y="1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674040" y="1114285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8" name="TextBox 8"/>
          <p:cNvSpPr txBox="1"/>
          <p:nvPr/>
        </p:nvSpPr>
        <p:spPr>
          <a:xfrm>
            <a:off x="3182029" y="81272"/>
            <a:ext cx="1162244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rgbClr val="FFFFFF"/>
                </a:solidFill>
                <a:highlight>
                  <a:srgbClr val="B2CCEC"/>
                </a:highlight>
                <a:latin typeface="Montserrat Bold"/>
                <a:ea typeface="Montserrat Bold"/>
                <a:cs typeface="Montserrat Bold"/>
                <a:sym typeface="Montserrat Bold"/>
              </a:rPr>
              <a:t>Признаки взлома личного кабинета портала «Госуслуги»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7DEE2B68-2062-4584-8929-68961FDBC64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052" y="2524857"/>
            <a:ext cx="4558554" cy="7495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91BEED84-A459-4357-8391-FCD1FCD6CB2D}"/>
              </a:ext>
            </a:extLst>
          </p:cNvPr>
          <p:cNvSpPr/>
          <p:nvPr/>
        </p:nvSpPr>
        <p:spPr>
          <a:xfrm>
            <a:off x="1059982" y="1853311"/>
            <a:ext cx="576478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CB0000"/>
                </a:solidFill>
                <a:latin typeface="Montserrat Bold" panose="00000800000000000000" charset="-52"/>
              </a:rPr>
              <a:t>Без признаков взлома</a:t>
            </a:r>
          </a:p>
        </p:txBody>
      </p:sp>
      <p:sp>
        <p:nvSpPr>
          <p:cNvPr id="12" name="Стрелка: изогнутая вниз 3">
            <a:extLst>
              <a:ext uri="{FF2B5EF4-FFF2-40B4-BE49-F238E27FC236}">
                <a16:creationId xmlns:a16="http://schemas.microsoft.com/office/drawing/2014/main" id="{81090AB6-0ADB-4F44-883A-8DA67B311F72}"/>
              </a:ext>
            </a:extLst>
          </p:cNvPr>
          <p:cNvSpPr/>
          <p:nvPr/>
        </p:nvSpPr>
        <p:spPr>
          <a:xfrm rot="16200000" flipH="1">
            <a:off x="-865366" y="3893701"/>
            <a:ext cx="3479783" cy="139505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2CD4EE96-52D7-45CD-90BA-15EAEDDF914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30135" y="2546678"/>
            <a:ext cx="9433644" cy="7473622"/>
          </a:xfrm>
          <a:prstGeom prst="rect">
            <a:avLst/>
          </a:prstGeom>
          <a:ln w="0">
            <a:noFill/>
          </a:ln>
        </p:spPr>
      </p:pic>
      <p:sp>
        <p:nvSpPr>
          <p:cNvPr id="15" name="Стрелка: изогнутая вниз 13">
            <a:extLst>
              <a:ext uri="{FF2B5EF4-FFF2-40B4-BE49-F238E27FC236}">
                <a16:creationId xmlns:a16="http://schemas.microsoft.com/office/drawing/2014/main" id="{5E910818-5BEF-4D8A-A8D1-90E9C2A3D402}"/>
              </a:ext>
            </a:extLst>
          </p:cNvPr>
          <p:cNvSpPr/>
          <p:nvPr/>
        </p:nvSpPr>
        <p:spPr>
          <a:xfrm rot="16200000" flipH="1" flipV="1">
            <a:off x="15284234" y="3589044"/>
            <a:ext cx="3479783" cy="139505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544B6721-2A50-4815-A706-D0495DE997F4}"/>
              </a:ext>
            </a:extLst>
          </p:cNvPr>
          <p:cNvSpPr/>
          <p:nvPr/>
        </p:nvSpPr>
        <p:spPr>
          <a:xfrm>
            <a:off x="9039691" y="1914866"/>
            <a:ext cx="576478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CB0000"/>
                </a:solidFill>
                <a:latin typeface="Montserrat Bold" panose="00000800000000000000" charset="-52"/>
              </a:rPr>
              <a:t>С признаками взлома</a:t>
            </a:r>
          </a:p>
        </p:txBody>
      </p:sp>
    </p:spTree>
    <p:extLst>
      <p:ext uri="{BB962C8B-B14F-4D97-AF65-F5344CB8AC3E}">
        <p14:creationId xmlns:p14="http://schemas.microsoft.com/office/powerpoint/2010/main" val="277262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89088" y="149231"/>
            <a:ext cx="672546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4800" b="1" dirty="0">
                <a:solidFill>
                  <a:srgbClr val="1466A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Восстановите пароль от личного кабинета</a:t>
            </a:r>
            <a:br>
              <a:rPr lang="ru-RU" sz="4800" b="1" dirty="0">
                <a:solidFill>
                  <a:srgbClr val="1466AC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endParaRPr lang="en-US" sz="4800" b="1" dirty="0">
              <a:solidFill>
                <a:srgbClr val="1466AC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398912" y="149231"/>
            <a:ext cx="5889088" cy="705146"/>
            <a:chOff x="0" y="0"/>
            <a:chExt cx="1551036" cy="199364"/>
          </a:xfrm>
          <a:solidFill>
            <a:srgbClr val="C00000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9555851"/>
            <a:ext cx="5889088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641A394-58AC-4B01-B842-E59C250B2D1E}"/>
              </a:ext>
            </a:extLst>
          </p:cNvPr>
          <p:cNvSpPr txBox="1"/>
          <p:nvPr/>
        </p:nvSpPr>
        <p:spPr>
          <a:xfrm>
            <a:off x="436025" y="2925234"/>
            <a:ext cx="54435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Перейдите на сайт или в приложение одного из своих банков.</a:t>
            </a: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Повторите регистрацию на «Госуслуги» через банк-номер из личного кабинета банка будет перенесен в личный. Банк вышлет пароль для входа в аккаунт.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7A2818F-6271-42F5-95AC-4CF75A2FD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30" y="8655301"/>
            <a:ext cx="1371600" cy="1482468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28AE209A-E28E-40D9-A477-8773CC83288A}"/>
              </a:ext>
            </a:extLst>
          </p:cNvPr>
          <p:cNvGrpSpPr/>
          <p:nvPr/>
        </p:nvGrpSpPr>
        <p:grpSpPr>
          <a:xfrm>
            <a:off x="0" y="0"/>
            <a:ext cx="5889088" cy="880283"/>
            <a:chOff x="0" y="0"/>
            <a:chExt cx="1551036" cy="199364"/>
          </a:xfrm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6CAE2BD8-1D48-40C8-AED3-0DB6F3F19911}"/>
                </a:ext>
              </a:extLst>
            </p:cNvPr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CB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7DC66B96-70FC-41BD-B2AC-2F56A18ABF20}"/>
                </a:ext>
              </a:extLst>
            </p:cNvPr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18">
            <a:extLst>
              <a:ext uri="{FF2B5EF4-FFF2-40B4-BE49-F238E27FC236}">
                <a16:creationId xmlns:a16="http://schemas.microsoft.com/office/drawing/2014/main" id="{12490472-5BD8-4782-9C1C-1DED9FA81B72}"/>
              </a:ext>
            </a:extLst>
          </p:cNvPr>
          <p:cNvGrpSpPr/>
          <p:nvPr/>
        </p:nvGrpSpPr>
        <p:grpSpPr>
          <a:xfrm>
            <a:off x="12398912" y="9530041"/>
            <a:ext cx="5889088" cy="756959"/>
            <a:chOff x="0" y="0"/>
            <a:chExt cx="1551036" cy="199364"/>
          </a:xfrm>
        </p:grpSpPr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66EE2F7-99BB-4E22-B535-C0CAB9A7177C}"/>
                </a:ext>
              </a:extLst>
            </p:cNvPr>
            <p:cNvSpPr/>
            <p:nvPr/>
          </p:nvSpPr>
          <p:spPr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1B53B3BB-04D5-40B6-9800-7B5A2C5F1986}"/>
                </a:ext>
              </a:extLst>
            </p:cNvPr>
            <p:cNvSpPr txBox="1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949956-6942-4927-BDA9-E43CFDCEB26A}"/>
              </a:ext>
            </a:extLst>
          </p:cNvPr>
          <p:cNvSpPr txBox="1"/>
          <p:nvPr/>
        </p:nvSpPr>
        <p:spPr>
          <a:xfrm>
            <a:off x="12729507" y="2432791"/>
            <a:ext cx="544353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Обратитесь в офис МФЦ и попросите оператора восстановить пароль.</a:t>
            </a: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Сотрудники проверят вашу личность, помогут восстановить доступ к аккаунту и сменить пароль.</a:t>
            </a: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b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</a:br>
            <a:r>
              <a:rPr lang="ru-RU" sz="3200" b="0" strike="noStrike" spc="-1" dirty="0">
                <a:solidFill>
                  <a:schemeClr val="accent1">
                    <a:lumMod val="75000"/>
                  </a:schemeClr>
                </a:solidFill>
                <a:latin typeface="Montserrat Bold" panose="00000800000000000000" charset="-52"/>
              </a:rPr>
              <a:t>Возьмите с собой паспорт и СНИЛС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B3014432-3C52-4ABD-B6F2-29302E1FF079}"/>
              </a:ext>
            </a:extLst>
          </p:cNvPr>
          <p:cNvSpPr/>
          <p:nvPr/>
        </p:nvSpPr>
        <p:spPr>
          <a:xfrm>
            <a:off x="8229600" y="4723319"/>
            <a:ext cx="23400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000" b="1" strike="noStrike" spc="-1" dirty="0">
                <a:solidFill>
                  <a:srgbClr val="1466AC"/>
                </a:solidFill>
                <a:latin typeface="Montserrat Bold" panose="00000800000000000000" charset="-52"/>
              </a:rPr>
              <a:t>ИЛИ</a:t>
            </a:r>
            <a:endParaRPr lang="ru-RU" sz="1800" b="0" strike="noStrike" spc="-1" dirty="0">
              <a:solidFill>
                <a:srgbClr val="1466AC"/>
              </a:solidFill>
              <a:latin typeface="Montserrat Bold" panose="000008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221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0800" y="0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183358" y="3343879"/>
            <a:ext cx="2691086" cy="6968293"/>
            <a:chOff x="0" y="0"/>
            <a:chExt cx="3203935" cy="1162067"/>
          </a:xfrm>
          <a:solidFill>
            <a:srgbClr val="B2CCEC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grpFill/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C8DA732A-CFA8-44F2-AC46-EDC2F712E3A0}"/>
              </a:ext>
            </a:extLst>
          </p:cNvPr>
          <p:cNvSpPr/>
          <p:nvPr/>
        </p:nvSpPr>
        <p:spPr>
          <a:xfrm>
            <a:off x="509587" y="211557"/>
            <a:ext cx="10582643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Определите, где использовалась учетная запись</a:t>
            </a:r>
            <a:endParaRPr lang="ru-RU" sz="4000" b="0" strike="noStrike" spc="-1" dirty="0">
              <a:solidFill>
                <a:srgbClr val="002060"/>
              </a:solidFill>
              <a:latin typeface="Montserrat Bold" panose="00000800000000000000" charset="-52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7F0DBCC-156F-450C-8BF9-070FD8E995BC}"/>
              </a:ext>
            </a:extLst>
          </p:cNvPr>
          <p:cNvSpPr/>
          <p:nvPr/>
        </p:nvSpPr>
        <p:spPr>
          <a:xfrm>
            <a:off x="1481160" y="1494595"/>
            <a:ext cx="1543524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Вы можете выйти одновременно на всех устройствах, кроме текущего</a:t>
            </a:r>
            <a:endParaRPr lang="ru-RU" sz="3200" b="0" strike="noStrike" spc="-1" dirty="0">
              <a:solidFill>
                <a:srgbClr val="002060"/>
              </a:solidFill>
              <a:latin typeface="Montserrat Bold" panose="00000800000000000000" charset="-52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200" b="1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НА ПЕРСОНАЛЬНОМ КОМПЬЮТЕРЕ</a:t>
            </a:r>
            <a:r>
              <a:rPr lang="en-US" sz="3200" b="1" strike="noStrike" spc="-1" dirty="0">
                <a:solidFill>
                  <a:srgbClr val="002060"/>
                </a:solidFill>
                <a:latin typeface="Montserrat Bold" panose="00000800000000000000" charset="-52"/>
              </a:rPr>
              <a:t>:</a:t>
            </a:r>
            <a:endParaRPr lang="ru-RU" sz="3200" b="0" strike="noStrike" spc="-1" dirty="0">
              <a:solidFill>
                <a:srgbClr val="002060"/>
              </a:solidFill>
              <a:latin typeface="Montserrat Bold" panose="00000800000000000000" charset="-52"/>
            </a:endParaRPr>
          </a:p>
        </p:txBody>
      </p:sp>
      <p:pic>
        <p:nvPicPr>
          <p:cNvPr id="14" name="Рисунок 12" descr="gospk3.png">
            <a:extLst>
              <a:ext uri="{FF2B5EF4-FFF2-40B4-BE49-F238E27FC236}">
                <a16:creationId xmlns:a16="http://schemas.microsoft.com/office/drawing/2014/main" id="{C8C4A7B1-DA43-4078-8FAD-75655E1DF49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0116" y="3320067"/>
            <a:ext cx="11454399" cy="6755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1" descr="gospk1.png">
            <a:extLst>
              <a:ext uri="{FF2B5EF4-FFF2-40B4-BE49-F238E27FC236}">
                <a16:creationId xmlns:a16="http://schemas.microsoft.com/office/drawing/2014/main" id="{6D60F9B5-82CE-4E2F-ADFC-02BBC66C964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50" y="3348642"/>
            <a:ext cx="6157354" cy="5286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9432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1608196" y="490539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НА МОБИЛЬНОМ ТЕЛЕФОНЕ: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FE367FA2-6942-4359-ADD5-4C7091E9FEBB}"/>
              </a:ext>
            </a:extLst>
          </p:cNvPr>
          <p:cNvSpPr txBox="1"/>
          <p:nvPr/>
        </p:nvSpPr>
        <p:spPr>
          <a:xfrm>
            <a:off x="13350438" y="-190500"/>
            <a:ext cx="5050345" cy="11062470"/>
          </a:xfrm>
          <a:prstGeom prst="rect">
            <a:avLst/>
          </a:prstGeom>
          <a:solidFill>
            <a:srgbClr val="B2CCEC"/>
          </a:solidFill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 dirty="0"/>
          </a:p>
        </p:txBody>
      </p:sp>
      <p:pic>
        <p:nvPicPr>
          <p:cNvPr id="10" name="Рисунок 5" descr="1111.jpg">
            <a:extLst>
              <a:ext uri="{FF2B5EF4-FFF2-40B4-BE49-F238E27FC236}">
                <a16:creationId xmlns:a16="http://schemas.microsoft.com/office/drawing/2014/main" id="{968817A2-BC34-47E9-8AF8-50419B75F30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8369" y="2212081"/>
            <a:ext cx="4419600" cy="784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6" descr="2222.jpg">
            <a:extLst>
              <a:ext uri="{FF2B5EF4-FFF2-40B4-BE49-F238E27FC236}">
                <a16:creationId xmlns:a16="http://schemas.microsoft.com/office/drawing/2014/main" id="{92DB689B-5133-439A-8D72-3E52EA5C66B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83864" y="2193031"/>
            <a:ext cx="4207735" cy="784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7" descr="3333.jpg">
            <a:extLst>
              <a:ext uri="{FF2B5EF4-FFF2-40B4-BE49-F238E27FC236}">
                <a16:creationId xmlns:a16="http://schemas.microsoft.com/office/drawing/2014/main" id="{EE379A25-223A-473D-83DD-F3E811277A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37943" y="2207700"/>
            <a:ext cx="4207734" cy="7583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CD81701A-3F62-4A33-93D3-EEEAA57D66FC}"/>
              </a:ext>
            </a:extLst>
          </p:cNvPr>
          <p:cNvSpPr/>
          <p:nvPr/>
        </p:nvSpPr>
        <p:spPr>
          <a:xfrm>
            <a:off x="13443429" y="3619500"/>
            <a:ext cx="4844571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Отзовите разрешения, которые не выдавали.</a:t>
            </a:r>
            <a:br>
              <a:rPr sz="2800" dirty="0">
                <a:latin typeface="Montserrat Bold" panose="00000800000000000000" charset="-52"/>
              </a:rPr>
            </a:br>
            <a:br>
              <a:rPr sz="2800" dirty="0">
                <a:latin typeface="Montserrat Bold" panose="00000800000000000000" charset="-52"/>
              </a:rPr>
            </a:br>
            <a:r>
              <a:rPr lang="ru-RU" sz="2800" b="1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Проверьте поданные заявления. Это поможет выявить, какие действия хотели совершить мошенники от вашего имени.</a:t>
            </a:r>
            <a:endParaRPr lang="ru-RU" sz="2800" b="0" strike="noStrike" spc="-1" dirty="0">
              <a:latin typeface="Montserrat Bold" panose="000008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6551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767379-EB4B-40FB-91DE-D130A5DC5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9" b="6142"/>
          <a:stretch/>
        </p:blipFill>
        <p:spPr>
          <a:xfrm>
            <a:off x="11099999" y="-19599"/>
            <a:ext cx="7286624" cy="10287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3" name="Group 3"/>
          <p:cNvGrpSpPr/>
          <p:nvPr/>
        </p:nvGrpSpPr>
        <p:grpSpPr>
          <a:xfrm>
            <a:off x="762000" y="2781300"/>
            <a:ext cx="16306800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41588" cy="1378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81050" y="434777"/>
            <a:ext cx="12941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60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Обратитесь в полицию и подайте заявление.</a:t>
            </a:r>
            <a:endParaRPr lang="en-US" sz="6000" b="1" dirty="0">
              <a:solidFill>
                <a:srgbClr val="FDFDF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914400" y="6438900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285C98F-769C-4E5C-ABBD-EBCDB5882327}"/>
              </a:ext>
            </a:extLst>
          </p:cNvPr>
          <p:cNvSpPr txBox="1"/>
          <p:nvPr/>
        </p:nvSpPr>
        <p:spPr>
          <a:xfrm>
            <a:off x="2362200" y="3009900"/>
            <a:ext cx="1319688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145DA0"/>
                </a:solidFill>
                <a:latin typeface="Montserrat Bold" panose="00000800000000000000" charset="-52"/>
              </a:rPr>
              <a:t>При наличии данных, указывающих на совершение противоправных действий, в том числе связанных с мошенничеством, подайте заявление в полицию.</a:t>
            </a:r>
            <a:endParaRPr lang="ru-RU" sz="4400" b="0" strike="noStrike" spc="-1" dirty="0">
              <a:solidFill>
                <a:srgbClr val="145DA0"/>
              </a:solidFill>
              <a:latin typeface="Montserrat Bold" panose="00000800000000000000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4400" b="0" strike="noStrike" spc="-1" dirty="0">
              <a:solidFill>
                <a:srgbClr val="145DA0"/>
              </a:solidFill>
              <a:latin typeface="Montserrat Bold" panose="00000800000000000000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C00000"/>
                </a:solidFill>
                <a:latin typeface="Montserrat Bold" panose="00000800000000000000" charset="-52"/>
              </a:rPr>
              <a:t>Возьмите с собой копию заявления из МФЦ,</a:t>
            </a:r>
            <a:endParaRPr lang="ru-RU" sz="4400" b="0" strike="noStrike" spc="-1" dirty="0">
              <a:solidFill>
                <a:srgbClr val="C00000"/>
              </a:solidFill>
              <a:latin typeface="Montserrat Bold" panose="00000800000000000000" charset="-52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strike="noStrike" spc="-1" dirty="0">
                <a:solidFill>
                  <a:srgbClr val="C00000"/>
                </a:solidFill>
                <a:latin typeface="Montserrat Bold" panose="00000800000000000000" charset="-52"/>
              </a:rPr>
              <a:t> скриншоты СМС – сообщений и другие доказательства.</a:t>
            </a:r>
            <a:endParaRPr lang="ru-RU" sz="4400" b="0" strike="noStrike" spc="-1" dirty="0">
              <a:solidFill>
                <a:srgbClr val="C00000"/>
              </a:solidFill>
              <a:latin typeface="Montserrat Bold" panose="0000080000000000000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979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97323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61791" y="2402011"/>
            <a:ext cx="4203375" cy="5973865"/>
            <a:chOff x="0" y="0"/>
            <a:chExt cx="1416547" cy="2013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2261791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7066494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041715" y="2466355"/>
            <a:ext cx="4203375" cy="5973865"/>
            <a:chOff x="0" y="0"/>
            <a:chExt cx="1416547" cy="20132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090713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1836861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812082" y="2466355"/>
            <a:ext cx="4203375" cy="5973865"/>
            <a:chOff x="0" y="0"/>
            <a:chExt cx="1416547" cy="20132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6547" cy="2013207"/>
            </a:xfrm>
            <a:custGeom>
              <a:avLst/>
              <a:gdLst/>
              <a:ahLst/>
              <a:cxnLst/>
              <a:rect l="l" t="t" r="r" b="b"/>
              <a:pathLst>
                <a:path w="1416547" h="201320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11861080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4143758" y="616641"/>
            <a:ext cx="10511663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3200" b="1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Проверьте кредитную историю и узнайте, </a:t>
            </a:r>
          </a:p>
          <a:p>
            <a:pPr marL="0" lvl="0" indent="0" algn="ctr">
              <a:spcBef>
                <a:spcPct val="0"/>
              </a:spcBef>
            </a:pPr>
            <a:r>
              <a:rPr lang="ru-RU" sz="3200" b="1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направлялись ли от вашего имени заявки на займы</a:t>
            </a:r>
          </a:p>
          <a:p>
            <a:pPr marL="0" lvl="0" indent="0" algn="ctr">
              <a:spcBef>
                <a:spcPct val="0"/>
              </a:spcBef>
            </a:pPr>
            <a:br>
              <a:rPr lang="ru-RU" sz="2800" b="1" dirty="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endParaRPr lang="ru-RU" sz="2800" b="1" dirty="0">
              <a:solidFill>
                <a:srgbClr val="051D4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584910" y="5176648"/>
            <a:ext cx="3579202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Выясните, в каких бюро хранится ваша кредитная история (их может быть    </a:t>
            </a:r>
          </a:p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  несколько).</a:t>
            </a:r>
          </a:p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  Сделать это можно на портале «Госуслуги»</a:t>
            </a:r>
          </a:p>
        </p:txBody>
      </p:sp>
      <p:sp>
        <p:nvSpPr>
          <p:cNvPr id="36" name="Freeform 36"/>
          <p:cNvSpPr/>
          <p:nvPr/>
        </p:nvSpPr>
        <p:spPr>
          <a:xfrm>
            <a:off x="3492094" y="2977488"/>
            <a:ext cx="1764834" cy="1373362"/>
          </a:xfrm>
          <a:custGeom>
            <a:avLst/>
            <a:gdLst/>
            <a:ahLst/>
            <a:cxnLst/>
            <a:rect l="l" t="t" r="r" b="b"/>
            <a:pathLst>
              <a:path w="1764834" h="1373362">
                <a:moveTo>
                  <a:pt x="0" y="0"/>
                </a:moveTo>
                <a:lnTo>
                  <a:pt x="1764834" y="0"/>
                </a:lnTo>
                <a:lnTo>
                  <a:pt x="1764834" y="1373362"/>
                </a:lnTo>
                <a:lnTo>
                  <a:pt x="0" y="137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13331064" y="2920338"/>
            <a:ext cx="1174318" cy="1563862"/>
          </a:xfrm>
          <a:custGeom>
            <a:avLst/>
            <a:gdLst/>
            <a:ahLst/>
            <a:cxnLst/>
            <a:rect l="l" t="t" r="r" b="b"/>
            <a:pathLst>
              <a:path w="1174318" h="1563862">
                <a:moveTo>
                  <a:pt x="0" y="0"/>
                </a:moveTo>
                <a:lnTo>
                  <a:pt x="1174318" y="0"/>
                </a:lnTo>
                <a:lnTo>
                  <a:pt x="1174318" y="1563862"/>
                </a:lnTo>
                <a:lnTo>
                  <a:pt x="0" y="156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8639419" y="2920338"/>
            <a:ext cx="1009161" cy="1430512"/>
          </a:xfrm>
          <a:custGeom>
            <a:avLst/>
            <a:gdLst/>
            <a:ahLst/>
            <a:cxnLst/>
            <a:rect l="l" t="t" r="r" b="b"/>
            <a:pathLst>
              <a:path w="1009161" h="1430512">
                <a:moveTo>
                  <a:pt x="0" y="0"/>
                </a:moveTo>
                <a:lnTo>
                  <a:pt x="1009162" y="0"/>
                </a:lnTo>
                <a:lnTo>
                  <a:pt x="1009162" y="1430512"/>
                </a:lnTo>
                <a:lnTo>
                  <a:pt x="0" y="14305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8" name="TextBox 24">
            <a:extLst>
              <a:ext uri="{FF2B5EF4-FFF2-40B4-BE49-F238E27FC236}">
                <a16:creationId xmlns:a16="http://schemas.microsoft.com/office/drawing/2014/main" id="{81F12027-D941-4F66-9DC3-E58275DBCA90}"/>
              </a:ext>
            </a:extLst>
          </p:cNvPr>
          <p:cNvSpPr txBox="1"/>
          <p:nvPr/>
        </p:nvSpPr>
        <p:spPr>
          <a:xfrm>
            <a:off x="7378300" y="5942073"/>
            <a:ext cx="3579202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Введите в строке поиска запрос «узнать свое БКИ».</a:t>
            </a:r>
            <a:b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endParaRPr lang="ru-RU" sz="2400" u="none" strike="noStrike" spc="-30" dirty="0">
              <a:solidFill>
                <a:srgbClr val="145DA0"/>
              </a:solidFill>
              <a:latin typeface="Montserrat Bold" panose="00000800000000000000" charset="-52"/>
              <a:ea typeface="Poppins"/>
              <a:cs typeface="Poppins"/>
              <a:sym typeface="Poppins"/>
            </a:endParaRPr>
          </a:p>
        </p:txBody>
      </p:sp>
      <p:sp>
        <p:nvSpPr>
          <p:cNvPr id="49" name="TextBox 24">
            <a:extLst>
              <a:ext uri="{FF2B5EF4-FFF2-40B4-BE49-F238E27FC236}">
                <a16:creationId xmlns:a16="http://schemas.microsoft.com/office/drawing/2014/main" id="{D7683238-269E-4A67-BC9F-60F0F37726AE}"/>
              </a:ext>
            </a:extLst>
          </p:cNvPr>
          <p:cNvSpPr txBox="1"/>
          <p:nvPr/>
        </p:nvSpPr>
        <p:spPr>
          <a:xfrm>
            <a:off x="11859884" y="5061557"/>
            <a:ext cx="420337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Далее зарегистрируйтесь на сайте каждого бюро</a:t>
            </a:r>
            <a:r>
              <a:rPr lang="ru-RU" sz="2400" u="none" strike="noStrike" spc="-30" dirty="0">
                <a:solidFill>
                  <a:srgbClr val="C0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*</a:t>
            </a:r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и запросите свою кредитную   </a:t>
            </a:r>
          </a:p>
          <a:p>
            <a:pPr algn="ctr"/>
            <a: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     историю (рекомендуем направить запрос через 2 недели после взлома аккаунта).</a:t>
            </a:r>
            <a:b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br>
              <a:rPr lang="ru-RU" sz="2400" u="none" strike="noStrike" spc="-30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endParaRPr lang="ru-RU" sz="2400" u="none" strike="noStrike" spc="-30" dirty="0">
              <a:solidFill>
                <a:srgbClr val="145DA0"/>
              </a:solidFill>
              <a:latin typeface="Montserrat Bold" panose="00000800000000000000" charset="-52"/>
              <a:ea typeface="Poppins"/>
              <a:cs typeface="Poppins"/>
              <a:sym typeface="Poppins"/>
            </a:endParaRPr>
          </a:p>
        </p:txBody>
      </p:sp>
      <p:sp>
        <p:nvSpPr>
          <p:cNvPr id="50" name="Прямоугольник 1">
            <a:extLst>
              <a:ext uri="{FF2B5EF4-FFF2-40B4-BE49-F238E27FC236}">
                <a16:creationId xmlns:a16="http://schemas.microsoft.com/office/drawing/2014/main" id="{CFC6C18C-6A08-433B-913F-FDFED772564C}"/>
              </a:ext>
            </a:extLst>
          </p:cNvPr>
          <p:cNvSpPr/>
          <p:nvPr/>
        </p:nvSpPr>
        <p:spPr>
          <a:xfrm>
            <a:off x="547298" y="9285412"/>
            <a:ext cx="1111130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*</a:t>
            </a:r>
            <a:r>
              <a:rPr lang="ru-RU" sz="2000" b="0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Можно авторизоваться с помощью учетной записи</a:t>
            </a:r>
            <a:r>
              <a:rPr lang="en-US" sz="2000" b="0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 </a:t>
            </a:r>
            <a:r>
              <a:rPr lang="ru-RU" sz="2000" b="0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«Госуслуги»</a:t>
            </a:r>
            <a:r>
              <a:rPr lang="en-US" sz="2000" b="0" strike="noStrike" spc="-1" dirty="0">
                <a:solidFill>
                  <a:srgbClr val="FF0000"/>
                </a:solidFill>
                <a:latin typeface="Montserrat Bold" panose="00000800000000000000" charset="-52"/>
              </a:rPr>
              <a:t>.</a:t>
            </a:r>
            <a:endParaRPr lang="ru-RU" sz="2000" b="0" strike="noStrike" spc="-1" dirty="0">
              <a:latin typeface="Montserrat Bold" panose="00000800000000000000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698" y="628356"/>
            <a:ext cx="6513719" cy="2071929"/>
            <a:chOff x="0" y="0"/>
            <a:chExt cx="2106826" cy="21130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6826" cy="2113092"/>
            </a:xfrm>
            <a:custGeom>
              <a:avLst/>
              <a:gdLst/>
              <a:ahLst/>
              <a:cxnLst/>
              <a:rect l="l" t="t" r="r" b="b"/>
              <a:pathLst>
                <a:path w="2106826" h="2113092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6826" cy="215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5698" y="2637983"/>
            <a:ext cx="6513719" cy="526915"/>
            <a:chOff x="0" y="0"/>
            <a:chExt cx="2106826" cy="1201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06826" cy="120127"/>
            </a:xfrm>
            <a:custGeom>
              <a:avLst/>
              <a:gdLst/>
              <a:ahLst/>
              <a:cxnLst/>
              <a:rect l="l" t="t" r="r" b="b"/>
              <a:pathLst>
                <a:path w="2106826" h="120127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06826" cy="158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Rectangle 2">
            <a:extLst>
              <a:ext uri="{FF2B5EF4-FFF2-40B4-BE49-F238E27FC236}">
                <a16:creationId xmlns:a16="http://schemas.microsoft.com/office/drawing/2014/main" id="{DF5A74A1-3F2F-49CE-A5FA-FD69212A77EF}"/>
              </a:ext>
            </a:extLst>
          </p:cNvPr>
          <p:cNvSpPr/>
          <p:nvPr/>
        </p:nvSpPr>
        <p:spPr>
          <a:xfrm>
            <a:off x="415698" y="662936"/>
            <a:ext cx="6513719" cy="1502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400" b="1" strike="noStrike" spc="-1" dirty="0">
                <a:solidFill>
                  <a:schemeClr val="bg1"/>
                </a:solidFill>
                <a:latin typeface="Times New Roman"/>
              </a:rPr>
              <a:t>Сумма похищенных средств в рублях на 2024г</a:t>
            </a:r>
          </a:p>
        </p:txBody>
      </p:sp>
      <p:graphicFrame>
        <p:nvGraphicFramePr>
          <p:cNvPr id="36" name="Диаграмма 2">
            <a:extLst>
              <a:ext uri="{FF2B5EF4-FFF2-40B4-BE49-F238E27FC236}">
                <a16:creationId xmlns:a16="http://schemas.microsoft.com/office/drawing/2014/main" id="{CD25B41D-5C92-4945-8E47-B1B169BE6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367929"/>
              </p:ext>
            </p:extLst>
          </p:nvPr>
        </p:nvGraphicFramePr>
        <p:xfrm>
          <a:off x="7239000" y="852222"/>
          <a:ext cx="11049000" cy="858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23B2351-EA0F-4D48-948D-26EB39615CBF}"/>
              </a:ext>
            </a:extLst>
          </p:cNvPr>
          <p:cNvGrpSpPr/>
          <p:nvPr/>
        </p:nvGrpSpPr>
        <p:grpSpPr>
          <a:xfrm>
            <a:off x="576099" y="3771900"/>
            <a:ext cx="6353318" cy="733679"/>
            <a:chOff x="1219186" y="92164"/>
            <a:chExt cx="6353318" cy="733679"/>
          </a:xfrm>
          <a:scene3d>
            <a:camera prst="orthographicFront"/>
            <a:lightRig rig="flat" dir="t"/>
          </a:scene3d>
        </p:grpSpPr>
        <p:sp>
          <p:nvSpPr>
            <p:cNvPr id="40" name="Стрелка: пятиугольник 39">
              <a:extLst>
                <a:ext uri="{FF2B5EF4-FFF2-40B4-BE49-F238E27FC236}">
                  <a16:creationId xmlns:a16="http://schemas.microsoft.com/office/drawing/2014/main" id="{40F782F6-ECB7-4B28-93B5-090B5330A860}"/>
                </a:ext>
              </a:extLst>
            </p:cNvPr>
            <p:cNvSpPr/>
            <p:nvPr/>
          </p:nvSpPr>
          <p:spPr>
            <a:xfrm rot="10800000">
              <a:off x="1219186" y="92164"/>
              <a:ext cx="6353318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трелка: пятиугольник 4">
              <a:extLst>
                <a:ext uri="{FF2B5EF4-FFF2-40B4-BE49-F238E27FC236}">
                  <a16:creationId xmlns:a16="http://schemas.microsoft.com/office/drawing/2014/main" id="{328D5025-4BE8-4FB6-8626-F439EBC7DEA6}"/>
                </a:ext>
              </a:extLst>
            </p:cNvPr>
            <p:cNvSpPr txBox="1"/>
            <p:nvPr/>
          </p:nvSpPr>
          <p:spPr>
            <a:xfrm rot="21600000">
              <a:off x="1402606" y="92164"/>
              <a:ext cx="6169898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b="1" kern="1200" dirty="0">
                  <a:latin typeface="Arial Narrow" panose="020B0606020202030204" pitchFamily="34" charset="0"/>
                </a:rPr>
                <a:t>Профессор института -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30 000 000 </a:t>
              </a:r>
              <a:r>
                <a:rPr lang="ru-RU" sz="2300" b="1" kern="1200" dirty="0">
                  <a:latin typeface="Arial Narrow" panose="020B0606020202030204" pitchFamily="34" charset="0"/>
                </a:rPr>
                <a:t>руб</a:t>
              </a:r>
              <a:r>
                <a:rPr lang="ru-RU" sz="1800" b="1" kern="1200" dirty="0">
                  <a:latin typeface="Arial Narrow" panose="020B0606020202030204" pitchFamily="34" charset="0"/>
                </a:rPr>
                <a:t>.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9208D57-8532-4E7A-94EC-ED143447E5B5}"/>
              </a:ext>
            </a:extLst>
          </p:cNvPr>
          <p:cNvGrpSpPr/>
          <p:nvPr/>
        </p:nvGrpSpPr>
        <p:grpSpPr>
          <a:xfrm>
            <a:off x="562774" y="4716844"/>
            <a:ext cx="6366643" cy="733679"/>
            <a:chOff x="1301024" y="956525"/>
            <a:chExt cx="6366643" cy="733679"/>
          </a:xfrm>
          <a:scene3d>
            <a:camera prst="orthographicFront"/>
            <a:lightRig rig="flat" dir="t"/>
          </a:scene3d>
        </p:grpSpPr>
        <p:sp>
          <p:nvSpPr>
            <p:cNvPr id="43" name="Стрелка: пятиугольник 42">
              <a:extLst>
                <a:ext uri="{FF2B5EF4-FFF2-40B4-BE49-F238E27FC236}">
                  <a16:creationId xmlns:a16="http://schemas.microsoft.com/office/drawing/2014/main" id="{C4AF587F-B6E5-4F65-B52E-4DDD0AA907B2}"/>
                </a:ext>
              </a:extLst>
            </p:cNvPr>
            <p:cNvSpPr/>
            <p:nvPr/>
          </p:nvSpPr>
          <p:spPr>
            <a:xfrm rot="10800000">
              <a:off x="1301024" y="956525"/>
              <a:ext cx="6366643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трелка: пятиугольник 4">
              <a:extLst>
                <a:ext uri="{FF2B5EF4-FFF2-40B4-BE49-F238E27FC236}">
                  <a16:creationId xmlns:a16="http://schemas.microsoft.com/office/drawing/2014/main" id="{465A9E92-70C3-4723-9D20-C6914BFD142E}"/>
                </a:ext>
              </a:extLst>
            </p:cNvPr>
            <p:cNvSpPr txBox="1"/>
            <p:nvPr/>
          </p:nvSpPr>
          <p:spPr>
            <a:xfrm rot="21600000">
              <a:off x="1484444" y="956525"/>
              <a:ext cx="6183223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200" kern="1200" dirty="0"/>
                <a:t>  </a:t>
              </a:r>
              <a:r>
                <a:rPr lang="ru-RU" sz="2200" b="1" kern="1200" dirty="0">
                  <a:latin typeface="Arial Narrow" panose="020B0606020202030204" pitchFamily="34" charset="0"/>
                </a:rPr>
                <a:t>Индивидуальный предприниматель –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10 300 000 </a:t>
              </a:r>
              <a:r>
                <a:rPr lang="ru-RU" sz="2200" b="1" kern="1200" dirty="0">
                  <a:latin typeface="Arial Narrow" panose="020B0606020202030204" pitchFamily="34" charset="0"/>
                </a:rPr>
                <a:t>руб.  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91714F0-BAE8-46A7-918A-6867043D03B2}"/>
              </a:ext>
            </a:extLst>
          </p:cNvPr>
          <p:cNvGrpSpPr/>
          <p:nvPr/>
        </p:nvGrpSpPr>
        <p:grpSpPr>
          <a:xfrm>
            <a:off x="502785" y="5628756"/>
            <a:ext cx="6426632" cy="733679"/>
            <a:chOff x="1286919" y="3808194"/>
            <a:chExt cx="6426632" cy="733679"/>
          </a:xfrm>
          <a:scene3d>
            <a:camera prst="orthographicFront"/>
            <a:lightRig rig="flat" dir="t"/>
          </a:scene3d>
        </p:grpSpPr>
        <p:sp>
          <p:nvSpPr>
            <p:cNvPr id="46" name="Стрелка: пятиугольник 45">
              <a:extLst>
                <a:ext uri="{FF2B5EF4-FFF2-40B4-BE49-F238E27FC236}">
                  <a16:creationId xmlns:a16="http://schemas.microsoft.com/office/drawing/2014/main" id="{E00843DD-6811-4107-A096-52702AD988D1}"/>
                </a:ext>
              </a:extLst>
            </p:cNvPr>
            <p:cNvSpPr/>
            <p:nvPr/>
          </p:nvSpPr>
          <p:spPr>
            <a:xfrm rot="10800000">
              <a:off x="1286919" y="3808194"/>
              <a:ext cx="6426632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Стрелка: пятиугольник 4">
              <a:extLst>
                <a:ext uri="{FF2B5EF4-FFF2-40B4-BE49-F238E27FC236}">
                  <a16:creationId xmlns:a16="http://schemas.microsoft.com/office/drawing/2014/main" id="{2F9D9F6E-D772-4D9D-83C7-22C80BA19D5C}"/>
                </a:ext>
              </a:extLst>
            </p:cNvPr>
            <p:cNvSpPr txBox="1"/>
            <p:nvPr/>
          </p:nvSpPr>
          <p:spPr>
            <a:xfrm rot="21600000">
              <a:off x="1470339" y="3808194"/>
              <a:ext cx="6243212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b="1" kern="1200" dirty="0">
                  <a:latin typeface="Arial Narrow" panose="020B0606020202030204" pitchFamily="34" charset="0"/>
                </a:rPr>
                <a:t>Домохозяйка -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6 700 000 </a:t>
              </a:r>
              <a:r>
                <a:rPr lang="ru-RU" sz="2300" b="1" kern="1200" dirty="0">
                  <a:latin typeface="Arial Narrow" panose="020B0606020202030204" pitchFamily="34" charset="0"/>
                </a:rPr>
                <a:t>руб</a:t>
              </a:r>
              <a:r>
                <a:rPr lang="ru-RU" sz="2100" kern="1200" dirty="0"/>
                <a:t>.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1F72CC1-C99F-4C2D-91AD-88E3D74D5F87}"/>
              </a:ext>
            </a:extLst>
          </p:cNvPr>
          <p:cNvGrpSpPr/>
          <p:nvPr/>
        </p:nvGrpSpPr>
        <p:grpSpPr>
          <a:xfrm>
            <a:off x="523915" y="6540667"/>
            <a:ext cx="6384372" cy="733679"/>
            <a:chOff x="1288424" y="1923147"/>
            <a:chExt cx="6384372" cy="733679"/>
          </a:xfrm>
          <a:scene3d>
            <a:camera prst="orthographicFront"/>
            <a:lightRig rig="flat" dir="t"/>
          </a:scene3d>
        </p:grpSpPr>
        <p:sp>
          <p:nvSpPr>
            <p:cNvPr id="49" name="Стрелка: пятиугольник 48">
              <a:extLst>
                <a:ext uri="{FF2B5EF4-FFF2-40B4-BE49-F238E27FC236}">
                  <a16:creationId xmlns:a16="http://schemas.microsoft.com/office/drawing/2014/main" id="{7DC5B6AC-1E37-4FA1-AAC7-35A10DF1C5AC}"/>
                </a:ext>
              </a:extLst>
            </p:cNvPr>
            <p:cNvSpPr/>
            <p:nvPr/>
          </p:nvSpPr>
          <p:spPr>
            <a:xfrm rot="10800000">
              <a:off x="1288424" y="1923147"/>
              <a:ext cx="6384372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Стрелка: пятиугольник 4">
              <a:extLst>
                <a:ext uri="{FF2B5EF4-FFF2-40B4-BE49-F238E27FC236}">
                  <a16:creationId xmlns:a16="http://schemas.microsoft.com/office/drawing/2014/main" id="{AE997162-4123-4434-9670-03E5A069DD1F}"/>
                </a:ext>
              </a:extLst>
            </p:cNvPr>
            <p:cNvSpPr txBox="1"/>
            <p:nvPr/>
          </p:nvSpPr>
          <p:spPr>
            <a:xfrm rot="21600000">
              <a:off x="1471844" y="1923147"/>
              <a:ext cx="6200952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b="1" kern="1200" dirty="0">
                  <a:latin typeface="Arial Narrow" panose="020B0606020202030204" pitchFamily="34" charset="0"/>
                </a:rPr>
                <a:t>Врач - 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6 000 000 </a:t>
              </a:r>
              <a:r>
                <a:rPr lang="ru-RU" sz="2300" b="1" kern="1200" dirty="0">
                  <a:latin typeface="Arial Narrow" panose="020B0606020202030204" pitchFamily="34" charset="0"/>
                </a:rPr>
                <a:t>руб</a:t>
              </a:r>
              <a:r>
                <a:rPr lang="ru-RU" sz="2100" kern="1200" dirty="0"/>
                <a:t>.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B52969E-238A-4CCC-9286-66080ED49C6A}"/>
              </a:ext>
            </a:extLst>
          </p:cNvPr>
          <p:cNvGrpSpPr/>
          <p:nvPr/>
        </p:nvGrpSpPr>
        <p:grpSpPr>
          <a:xfrm>
            <a:off x="562773" y="7452577"/>
            <a:ext cx="6364246" cy="733679"/>
            <a:chOff x="1352957" y="4717435"/>
            <a:chExt cx="6364246" cy="733679"/>
          </a:xfrm>
          <a:scene3d>
            <a:camera prst="orthographicFront"/>
            <a:lightRig rig="flat" dir="t"/>
          </a:scene3d>
        </p:grpSpPr>
        <p:sp>
          <p:nvSpPr>
            <p:cNvPr id="52" name="Стрелка: пятиугольник 51">
              <a:extLst>
                <a:ext uri="{FF2B5EF4-FFF2-40B4-BE49-F238E27FC236}">
                  <a16:creationId xmlns:a16="http://schemas.microsoft.com/office/drawing/2014/main" id="{9744D232-13FE-465B-8BBB-9E18793F0F9D}"/>
                </a:ext>
              </a:extLst>
            </p:cNvPr>
            <p:cNvSpPr/>
            <p:nvPr/>
          </p:nvSpPr>
          <p:spPr>
            <a:xfrm rot="10800000">
              <a:off x="1352957" y="4717435"/>
              <a:ext cx="6364246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Стрелка: пятиугольник 4">
              <a:extLst>
                <a:ext uri="{FF2B5EF4-FFF2-40B4-BE49-F238E27FC236}">
                  <a16:creationId xmlns:a16="http://schemas.microsoft.com/office/drawing/2014/main" id="{4A834E7F-6798-4020-9592-562679258CEC}"/>
                </a:ext>
              </a:extLst>
            </p:cNvPr>
            <p:cNvSpPr txBox="1"/>
            <p:nvPr/>
          </p:nvSpPr>
          <p:spPr>
            <a:xfrm rot="21600000">
              <a:off x="1536377" y="4717435"/>
              <a:ext cx="6180826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200" b="1" kern="1200" dirty="0">
                  <a:latin typeface="Arial Narrow" panose="020B0606020202030204" pitchFamily="34" charset="0"/>
                </a:rPr>
                <a:t>Пенсионер –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5 200 000 </a:t>
              </a:r>
              <a:r>
                <a:rPr lang="ru-RU" sz="2200" b="1" kern="1200" dirty="0">
                  <a:latin typeface="Arial Narrow" panose="020B0606020202030204" pitchFamily="34" charset="0"/>
                </a:rPr>
                <a:t>руб</a:t>
              </a:r>
              <a:r>
                <a:rPr lang="ru-RU" sz="2100" kern="1200" dirty="0"/>
                <a:t>.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566AFA1-B0C0-4914-9658-AC5CB926F377}"/>
              </a:ext>
            </a:extLst>
          </p:cNvPr>
          <p:cNvGrpSpPr/>
          <p:nvPr/>
        </p:nvGrpSpPr>
        <p:grpSpPr>
          <a:xfrm>
            <a:off x="576098" y="8372063"/>
            <a:ext cx="6364246" cy="733679"/>
            <a:chOff x="1216560" y="2837552"/>
            <a:chExt cx="6513717" cy="733679"/>
          </a:xfrm>
          <a:scene3d>
            <a:camera prst="orthographicFront"/>
            <a:lightRig rig="flat" dir="t"/>
          </a:scene3d>
        </p:grpSpPr>
        <p:sp>
          <p:nvSpPr>
            <p:cNvPr id="55" name="Стрелка: пятиугольник 54">
              <a:extLst>
                <a:ext uri="{FF2B5EF4-FFF2-40B4-BE49-F238E27FC236}">
                  <a16:creationId xmlns:a16="http://schemas.microsoft.com/office/drawing/2014/main" id="{CC90ED33-A234-4A32-A787-9A2C8FF955A3}"/>
                </a:ext>
              </a:extLst>
            </p:cNvPr>
            <p:cNvSpPr/>
            <p:nvPr/>
          </p:nvSpPr>
          <p:spPr>
            <a:xfrm rot="10800000">
              <a:off x="1216560" y="2837552"/>
              <a:ext cx="6513717" cy="733679"/>
            </a:xfrm>
            <a:prstGeom prst="homePlat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Стрелка: пятиугольник 4">
              <a:extLst>
                <a:ext uri="{FF2B5EF4-FFF2-40B4-BE49-F238E27FC236}">
                  <a16:creationId xmlns:a16="http://schemas.microsoft.com/office/drawing/2014/main" id="{F99B88F5-4EE3-4002-91DD-B2FA1F959561}"/>
                </a:ext>
              </a:extLst>
            </p:cNvPr>
            <p:cNvSpPr txBox="1"/>
            <p:nvPr/>
          </p:nvSpPr>
          <p:spPr>
            <a:xfrm rot="21600000">
              <a:off x="1399980" y="2837552"/>
              <a:ext cx="6330297" cy="73367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300" b="1" kern="1200" dirty="0">
                  <a:latin typeface="Arial Narrow" panose="020B0606020202030204" pitchFamily="34" charset="0"/>
                </a:rPr>
                <a:t>Студент – </a:t>
              </a:r>
              <a:r>
                <a:rPr lang="ru-RU" sz="2500" b="1" kern="12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4 200 000 </a:t>
              </a:r>
              <a:r>
                <a:rPr lang="ru-RU" sz="2300" b="1" kern="1200" dirty="0">
                  <a:latin typeface="Arial Narrow" panose="020B0606020202030204" pitchFamily="34" charset="0"/>
                </a:rPr>
                <a:t>руб</a:t>
              </a:r>
              <a:r>
                <a:rPr lang="ru-RU" sz="2100" kern="1200" dirty="0"/>
                <a:t>.</a:t>
              </a:r>
            </a:p>
          </p:txBody>
        </p:sp>
      </p:grpSp>
      <p:pic>
        <p:nvPicPr>
          <p:cNvPr id="57" name="Picture 5" descr="C:\Users\Елена\Desktop\10\Орел.gif">
            <a:extLst>
              <a:ext uri="{FF2B5EF4-FFF2-40B4-BE49-F238E27FC236}">
                <a16:creationId xmlns:a16="http://schemas.microsoft.com/office/drawing/2014/main" id="{9FB97602-3319-4C22-9DA3-B07AE09E39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53400" y="9143842"/>
            <a:ext cx="1738563" cy="875806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3429000" y="266700"/>
            <a:ext cx="12670343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48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Узнать на портале «Госуслуги» в каких бюро хранится ваша кредитная история. </a:t>
            </a:r>
          </a:p>
        </p:txBody>
      </p:sp>
      <p:pic>
        <p:nvPicPr>
          <p:cNvPr id="10" name="Рисунок 1" descr="1.png">
            <a:extLst>
              <a:ext uri="{FF2B5EF4-FFF2-40B4-BE49-F238E27FC236}">
                <a16:creationId xmlns:a16="http://schemas.microsoft.com/office/drawing/2014/main" id="{6AF2B6F7-C748-455B-B009-82BDB5A0BB6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5750" y="2029256"/>
            <a:ext cx="8324850" cy="6019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2" descr="22.png">
            <a:extLst>
              <a:ext uri="{FF2B5EF4-FFF2-40B4-BE49-F238E27FC236}">
                <a16:creationId xmlns:a16="http://schemas.microsoft.com/office/drawing/2014/main" id="{9184AC7A-753E-4E75-96B4-8D74DBB72B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4800" y="5638738"/>
            <a:ext cx="8305800" cy="4381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Рисунок 3" descr="00000.png">
            <a:extLst>
              <a:ext uri="{FF2B5EF4-FFF2-40B4-BE49-F238E27FC236}">
                <a16:creationId xmlns:a16="http://schemas.microsoft.com/office/drawing/2014/main" id="{305B8F0D-1E20-4A69-8F59-9E654A56EBA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77300" y="2057831"/>
            <a:ext cx="9067800" cy="7962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4647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94975" y="0"/>
            <a:ext cx="4907787" cy="10867268"/>
          </a:xfrm>
          <a:custGeom>
            <a:avLst/>
            <a:gdLst/>
            <a:ahLst/>
            <a:cxnLst/>
            <a:rect l="l" t="t" r="r" b="b"/>
            <a:pathLst>
              <a:path w="4907787" h="10295767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2000" y="2781300"/>
            <a:ext cx="16306800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41588" cy="1378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6175" y="78752"/>
            <a:ext cx="10327922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54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установить </a:t>
            </a:r>
            <a:r>
              <a:rPr lang="ru-RU" sz="5400" b="1" dirty="0" err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самозапрет</a:t>
            </a:r>
            <a:r>
              <a:rPr lang="ru-RU" sz="54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на кредиты и микрозаймы </a:t>
            </a:r>
            <a:endParaRPr lang="en-US" sz="5400" b="1" dirty="0">
              <a:solidFill>
                <a:srgbClr val="FDFDF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593985" y="7975682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Объект 5">
            <a:extLst>
              <a:ext uri="{FF2B5EF4-FFF2-40B4-BE49-F238E27FC236}">
                <a16:creationId xmlns:a16="http://schemas.microsoft.com/office/drawing/2014/main" id="{F1945E4D-98C0-446F-A8BB-2A5A9F24B2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767586" y="202231"/>
            <a:ext cx="2283900" cy="2043439"/>
          </a:xfrm>
          <a:prstGeom prst="rect">
            <a:avLst/>
          </a:prstGeom>
          <a:ln w="0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A14E644-7379-4F82-8F1D-677F11A32295}"/>
              </a:ext>
            </a:extLst>
          </p:cNvPr>
          <p:cNvSpPr txBox="1"/>
          <p:nvPr/>
        </p:nvSpPr>
        <p:spPr>
          <a:xfrm>
            <a:off x="1066801" y="3009901"/>
            <a:ext cx="7848600" cy="1024896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1. Поиск услуги </a:t>
            </a: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Войдите в свой аккаунт на portal.gosuslugi.ru или в мобильном приложении.</a:t>
            </a: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 строке поиска введите: «Установка самоограничения» или «Запрет на выдачу кредитов».</a:t>
            </a: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2. Либо найдите услугу в каталоге: «Нотариат, регистрация, право» → «Сведения из бюро кредитных историй».</a:t>
            </a: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3. Заполнение заявления</a:t>
            </a: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Нажмите кнопку «Получить услугу».</a:t>
            </a: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Внимательно прочитайте информацию о последствиях (запрет можно будет снять только через 3, 6 или 12 месяцев).</a:t>
            </a: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Выберите срок, на который хотите установить запрет (3, 6 или 12 месяцев).</a:t>
            </a: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endParaRPr lang="ru-RU" sz="20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20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7A2096-B08F-4A1C-AB54-487D589CDB80}"/>
              </a:ext>
            </a:extLst>
          </p:cNvPr>
          <p:cNvSpPr txBox="1"/>
          <p:nvPr/>
        </p:nvSpPr>
        <p:spPr>
          <a:xfrm>
            <a:off x="9279699" y="3009901"/>
            <a:ext cx="6477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4. Подача заявления</a:t>
            </a:r>
          </a:p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              Дайте согласие на обработку данных.</a:t>
            </a:r>
          </a:p>
          <a:p>
            <a:endParaRPr lang="ru-RU" sz="18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              Нажмите «Отправить».</a:t>
            </a:r>
          </a:p>
          <a:p>
            <a:endParaRPr lang="ru-RU" sz="18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          5. Подтверждение и получение результата</a:t>
            </a:r>
          </a:p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               Проверить статус заявления можно в «Личном              кабинете» → «Уведомления».</a:t>
            </a:r>
          </a:p>
          <a:p>
            <a:endParaRPr lang="ru-RU" sz="18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  <a:p>
            <a:r>
              <a:rPr lang="ru-RU" sz="1800" b="0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</a:rPr>
              <a:t>В течение 1-3 рабочих дней запрет будет оформлен. Уведомление придет в личный кабинет.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0D9BB2-BDF6-4C85-9DE8-828048FBE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83" y="6426220"/>
            <a:ext cx="6121216" cy="367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2542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593985" y="7975682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Объект 5">
            <a:extLst>
              <a:ext uri="{FF2B5EF4-FFF2-40B4-BE49-F238E27FC236}">
                <a16:creationId xmlns:a16="http://schemas.microsoft.com/office/drawing/2014/main" id="{F1945E4D-98C0-446F-A8BB-2A5A9F24B21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33958" y="-34471"/>
            <a:ext cx="2021114" cy="2043439"/>
          </a:xfrm>
          <a:prstGeom prst="rect">
            <a:avLst/>
          </a:prstGeom>
          <a:ln w="0">
            <a:noFill/>
          </a:ln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AF0C3563-6CE4-419A-A12F-711FC56C2707}"/>
              </a:ext>
            </a:extLst>
          </p:cNvPr>
          <p:cNvSpPr txBox="1"/>
          <p:nvPr/>
        </p:nvSpPr>
        <p:spPr>
          <a:xfrm>
            <a:off x="444426" y="213945"/>
            <a:ext cx="1540517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54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Как установить </a:t>
            </a:r>
            <a:r>
              <a:rPr lang="ru-RU" sz="5400" b="1" dirty="0" err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самозапрет</a:t>
            </a:r>
            <a:r>
              <a:rPr lang="ru-RU" sz="54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на кредиты и микрозаймы </a:t>
            </a:r>
            <a:endParaRPr lang="en-US" sz="5400" b="1" dirty="0">
              <a:solidFill>
                <a:srgbClr val="FDFDF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22EFB1-84FC-41BF-AD5E-37466619C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/>
          <a:stretch/>
        </p:blipFill>
        <p:spPr>
          <a:xfrm>
            <a:off x="21771" y="2230170"/>
            <a:ext cx="18266229" cy="76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61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76464" y="-1975313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0208656" y="1982978"/>
            <a:ext cx="7594296" cy="1586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spc="-35" dirty="0">
                <a:solidFill>
                  <a:srgbClr val="C0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Публикует а</a:t>
            </a:r>
            <a:r>
              <a:rPr lang="ru-RU" sz="2800" u="none" strike="noStrike" spc="-35" dirty="0">
                <a:solidFill>
                  <a:srgbClr val="C0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ктуальную информацию о новых схемах обмана, уловках злоумышленников и способах защиты.</a:t>
            </a:r>
          </a:p>
          <a:p>
            <a:pPr algn="l">
              <a:lnSpc>
                <a:spcPts val="2495"/>
              </a:lnSpc>
            </a:pPr>
            <a:br>
              <a:rPr lang="ru-RU" sz="1782" u="none" strike="noStrike" spc="-35" dirty="0">
                <a:solidFill>
                  <a:srgbClr val="145DA0"/>
                </a:solidFill>
                <a:highlight>
                  <a:srgbClr val="B2CCEC"/>
                </a:highlight>
                <a:latin typeface="Poppins"/>
                <a:ea typeface="Poppins"/>
                <a:cs typeface="Poppins"/>
                <a:sym typeface="Poppins"/>
              </a:rPr>
            </a:br>
            <a:endParaRPr lang="en-US" sz="1782" u="none" strike="noStrike" spc="-35" dirty="0">
              <a:solidFill>
                <a:srgbClr val="145DA0"/>
              </a:solidFill>
              <a:highlight>
                <a:srgbClr val="B2CCEC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id="16" name="Freeform 16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sp>
        <p:nvSpPr>
          <p:cNvPr id="19" name="Freeform 19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4" name="TextBox 11">
            <a:extLst>
              <a:ext uri="{FF2B5EF4-FFF2-40B4-BE49-F238E27FC236}">
                <a16:creationId xmlns:a16="http://schemas.microsoft.com/office/drawing/2014/main" id="{352F518D-FB53-41A1-836B-38BFF705F145}"/>
              </a:ext>
            </a:extLst>
          </p:cNvPr>
          <p:cNvSpPr txBox="1"/>
          <p:nvPr/>
        </p:nvSpPr>
        <p:spPr>
          <a:xfrm>
            <a:off x="10896600" y="3814603"/>
            <a:ext cx="6906353" cy="1611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spc="-35" dirty="0">
                <a:solidFill>
                  <a:srgbClr val="FF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П</a:t>
            </a:r>
            <a:r>
              <a:rPr lang="ru-RU" sz="2800" u="none" strike="noStrike" spc="-35" dirty="0">
                <a:solidFill>
                  <a:srgbClr val="FF000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омогает узнать о рисках заранее и не стать жертвой, распознав обман по описанным признакам.</a:t>
            </a:r>
          </a:p>
          <a:p>
            <a:pPr algn="l">
              <a:lnSpc>
                <a:spcPts val="2495"/>
              </a:lnSpc>
            </a:pPr>
            <a:b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2E9D4308-FFE0-4F77-A273-3CF78D27EB07}"/>
              </a:ext>
            </a:extLst>
          </p:cNvPr>
          <p:cNvSpPr txBox="1"/>
          <p:nvPr/>
        </p:nvSpPr>
        <p:spPr>
          <a:xfrm>
            <a:off x="10896599" y="5667522"/>
            <a:ext cx="6906353" cy="1907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Оповещает о свежих видах мошенничества и получают конкретные инструкции, как себя обезопасить.</a:t>
            </a:r>
          </a:p>
          <a:p>
            <a:pPr algn="l">
              <a:lnSpc>
                <a:spcPts val="2495"/>
              </a:lnSpc>
            </a:pPr>
            <a:br>
              <a:rPr lang="ru-RU" sz="2800" u="none" strike="noStrike" spc="-35" dirty="0">
                <a:solidFill>
                  <a:srgbClr val="145DA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</a:br>
            <a:endParaRPr lang="en-US" sz="1782" u="none" strike="noStrike" spc="-35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DFD3CA02-2B03-4A7A-96D0-DC18D9EE6B9B}"/>
              </a:ext>
            </a:extLst>
          </p:cNvPr>
          <p:cNvSpPr txBox="1"/>
          <p:nvPr/>
        </p:nvSpPr>
        <p:spPr>
          <a:xfrm>
            <a:off x="10423198" y="7656453"/>
            <a:ext cx="6906353" cy="979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95"/>
              </a:lnSpc>
            </a:pPr>
            <a:r>
              <a:rPr lang="ru-RU" sz="2800" spc="-35" dirty="0">
                <a:solidFill>
                  <a:srgbClr val="00206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О</a:t>
            </a:r>
            <a:r>
              <a:rPr lang="ru-RU" sz="2800" u="none" strike="noStrike" spc="-35" dirty="0">
                <a:solidFill>
                  <a:srgbClr val="002060"/>
                </a:solidFill>
                <a:latin typeface="Montserrat Bold" panose="00000800000000000000" charset="-52"/>
                <a:ea typeface="Poppins"/>
                <a:cs typeface="Poppins"/>
                <a:sym typeface="Poppins"/>
              </a:rPr>
              <a:t>перативно предупреждает, повышая финансовую и цифровую грамотность</a:t>
            </a:r>
            <a:endParaRPr lang="en-US" sz="1782" u="none" strike="noStrike" spc="-35" dirty="0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967536-76A2-49E7-84D3-7C7E6E4592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21333" r="9280" b="29341"/>
          <a:stretch/>
        </p:blipFill>
        <p:spPr>
          <a:xfrm>
            <a:off x="845065" y="2078209"/>
            <a:ext cx="4788079" cy="565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98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69154" y="-630809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3170516" y="42863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Защита от звонков в </a:t>
            </a:r>
            <a:r>
              <a:rPr lang="ru-RU" sz="6000" b="1" u="sng" strike="noStrike" spc="-1" dirty="0" err="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WhatsApp</a:t>
            </a:r>
            <a:endParaRPr lang="ru-RU" sz="6000" b="1" u="sng" strike="noStrike" spc="-1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7" name="Picture 5" descr="C:\Users\Елена\Desktop\10\Орел.gif">
            <a:extLst>
              <a:ext uri="{FF2B5EF4-FFF2-40B4-BE49-F238E27FC236}">
                <a16:creationId xmlns:a16="http://schemas.microsoft.com/office/drawing/2014/main" id="{7DBBB1D7-8118-459C-B402-E9645CCDBF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664217" y="245509"/>
            <a:ext cx="2743200" cy="1153357"/>
          </a:xfrm>
          <a:prstGeom prst="rect">
            <a:avLst/>
          </a:prstGeom>
          <a:ln w="9525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D0EA8-BA4B-497A-B590-595FC9317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2789"/>
          <a:stretch/>
        </p:blipFill>
        <p:spPr>
          <a:xfrm>
            <a:off x="10021349" y="2081532"/>
            <a:ext cx="3748607" cy="791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D751C0-EB31-4252-B3DA-EA442A2BD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t="6034" r="949" b="2374"/>
          <a:stretch/>
        </p:blipFill>
        <p:spPr>
          <a:xfrm>
            <a:off x="5389747" y="2081532"/>
            <a:ext cx="4015633" cy="799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98B98B-4E83-4D9E-9A06-DE7C60ED57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6570" r="209" b="2601"/>
          <a:stretch/>
        </p:blipFill>
        <p:spPr>
          <a:xfrm>
            <a:off x="828229" y="2167483"/>
            <a:ext cx="4005826" cy="7913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>
          <a:xfrm>
            <a:off x="-1676400" y="-20955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Овал 21">
            <a:extLst>
              <a:ext uri="{FF2B5EF4-FFF2-40B4-BE49-F238E27FC236}">
                <a16:creationId xmlns:a16="http://schemas.microsoft.com/office/drawing/2014/main" id="{FC8255CE-EB72-4BC4-B2B2-BAA9DDE8572D}"/>
              </a:ext>
            </a:extLst>
          </p:cNvPr>
          <p:cNvSpPr/>
          <p:nvPr/>
        </p:nvSpPr>
        <p:spPr>
          <a:xfrm>
            <a:off x="4114800" y="9439947"/>
            <a:ext cx="990600" cy="641215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36DEF9A-04CC-4841-ADA9-804A51ED340C}"/>
              </a:ext>
            </a:extLst>
          </p:cNvPr>
          <p:cNvSpPr/>
          <p:nvPr/>
        </p:nvSpPr>
        <p:spPr>
          <a:xfrm>
            <a:off x="5454465" y="7277100"/>
            <a:ext cx="3886199" cy="699768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886199"/>
                      <a:gd name="connsiteY0" fmla="*/ 349884 h 699768"/>
                      <a:gd name="connsiteX1" fmla="*/ 1943100 w 3886199"/>
                      <a:gd name="connsiteY1" fmla="*/ 0 h 699768"/>
                      <a:gd name="connsiteX2" fmla="*/ 3886200 w 3886199"/>
                      <a:gd name="connsiteY2" fmla="*/ 349884 h 699768"/>
                      <a:gd name="connsiteX3" fmla="*/ 1943100 w 3886199"/>
                      <a:gd name="connsiteY3" fmla="*/ 699768 h 699768"/>
                      <a:gd name="connsiteX4" fmla="*/ 0 w 3886199"/>
                      <a:gd name="connsiteY4" fmla="*/ 349884 h 69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6199" h="699768" extrusionOk="0">
                        <a:moveTo>
                          <a:pt x="0" y="349884"/>
                        </a:moveTo>
                        <a:cubicBezTo>
                          <a:pt x="-53131" y="36271"/>
                          <a:pt x="968909" y="-8578"/>
                          <a:pt x="1943100" y="0"/>
                        </a:cubicBezTo>
                        <a:cubicBezTo>
                          <a:pt x="3009406" y="15312"/>
                          <a:pt x="3871568" y="179605"/>
                          <a:pt x="3886200" y="349884"/>
                        </a:cubicBezTo>
                        <a:cubicBezTo>
                          <a:pt x="3825176" y="500340"/>
                          <a:pt x="2937145" y="797633"/>
                          <a:pt x="1943100" y="699768"/>
                        </a:cubicBezTo>
                        <a:cubicBezTo>
                          <a:pt x="867700" y="694386"/>
                          <a:pt x="-1368" y="535477"/>
                          <a:pt x="0" y="34988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F513488-FB5E-475E-8697-36472D079C13}"/>
              </a:ext>
            </a:extLst>
          </p:cNvPr>
          <p:cNvSpPr/>
          <p:nvPr/>
        </p:nvSpPr>
        <p:spPr>
          <a:xfrm>
            <a:off x="12550757" y="2933700"/>
            <a:ext cx="1219199" cy="762000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219199"/>
                      <a:gd name="connsiteY0" fmla="*/ 381000 h 762000"/>
                      <a:gd name="connsiteX1" fmla="*/ 609600 w 1219199"/>
                      <a:gd name="connsiteY1" fmla="*/ 0 h 762000"/>
                      <a:gd name="connsiteX2" fmla="*/ 1219200 w 1219199"/>
                      <a:gd name="connsiteY2" fmla="*/ 381000 h 762000"/>
                      <a:gd name="connsiteX3" fmla="*/ 609600 w 1219199"/>
                      <a:gd name="connsiteY3" fmla="*/ 762000 h 762000"/>
                      <a:gd name="connsiteX4" fmla="*/ 0 w 1219199"/>
                      <a:gd name="connsiteY4" fmla="*/ 38100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9" h="762000" extrusionOk="0">
                        <a:moveTo>
                          <a:pt x="0" y="381000"/>
                        </a:moveTo>
                        <a:cubicBezTo>
                          <a:pt x="-10777" y="146162"/>
                          <a:pt x="321352" y="-4198"/>
                          <a:pt x="609600" y="0"/>
                        </a:cubicBezTo>
                        <a:cubicBezTo>
                          <a:pt x="942901" y="7551"/>
                          <a:pt x="1212095" y="181727"/>
                          <a:pt x="1219200" y="381000"/>
                        </a:cubicBezTo>
                        <a:cubicBezTo>
                          <a:pt x="1187915" y="569488"/>
                          <a:pt x="942383" y="766813"/>
                          <a:pt x="609600" y="762000"/>
                        </a:cubicBezTo>
                        <a:cubicBezTo>
                          <a:pt x="263550" y="739632"/>
                          <a:pt x="-2280" y="578683"/>
                          <a:pt x="0" y="3810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C59627B-FB02-4235-941A-59E2EF6E9807}"/>
              </a:ext>
            </a:extLst>
          </p:cNvPr>
          <p:cNvSpPr/>
          <p:nvPr/>
        </p:nvSpPr>
        <p:spPr>
          <a:xfrm>
            <a:off x="1069068" y="5850318"/>
            <a:ext cx="3886199" cy="699768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886199"/>
                      <a:gd name="connsiteY0" fmla="*/ 349884 h 699768"/>
                      <a:gd name="connsiteX1" fmla="*/ 1943100 w 3886199"/>
                      <a:gd name="connsiteY1" fmla="*/ 0 h 699768"/>
                      <a:gd name="connsiteX2" fmla="*/ 3886200 w 3886199"/>
                      <a:gd name="connsiteY2" fmla="*/ 349884 h 699768"/>
                      <a:gd name="connsiteX3" fmla="*/ 1943100 w 3886199"/>
                      <a:gd name="connsiteY3" fmla="*/ 699768 h 699768"/>
                      <a:gd name="connsiteX4" fmla="*/ 0 w 3886199"/>
                      <a:gd name="connsiteY4" fmla="*/ 349884 h 69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6199" h="699768" extrusionOk="0">
                        <a:moveTo>
                          <a:pt x="0" y="349884"/>
                        </a:moveTo>
                        <a:cubicBezTo>
                          <a:pt x="-53131" y="36271"/>
                          <a:pt x="968909" y="-8578"/>
                          <a:pt x="1943100" y="0"/>
                        </a:cubicBezTo>
                        <a:cubicBezTo>
                          <a:pt x="3009406" y="15312"/>
                          <a:pt x="3871568" y="179605"/>
                          <a:pt x="3886200" y="349884"/>
                        </a:cubicBezTo>
                        <a:cubicBezTo>
                          <a:pt x="3825176" y="500340"/>
                          <a:pt x="2937145" y="797633"/>
                          <a:pt x="1943100" y="699768"/>
                        </a:cubicBezTo>
                        <a:cubicBezTo>
                          <a:pt x="867700" y="694386"/>
                          <a:pt x="-1368" y="535477"/>
                          <a:pt x="0" y="34988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1FF65D-EE59-412A-88AF-CC85D12DE9EF}"/>
              </a:ext>
            </a:extLst>
          </p:cNvPr>
          <p:cNvSpPr txBox="1"/>
          <p:nvPr/>
        </p:nvSpPr>
        <p:spPr>
          <a:xfrm>
            <a:off x="14324982" y="4493106"/>
            <a:ext cx="3719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Bold" panose="00000800000000000000" charset="-52"/>
              </a:rPr>
              <a:t>Зайдите в Настройки → Конфиденциальность → Звонки → Отключить звук для неизвестных номеров</a:t>
            </a:r>
          </a:p>
        </p:txBody>
      </p:sp>
    </p:spTree>
    <p:extLst>
      <p:ext uri="{BB962C8B-B14F-4D97-AF65-F5344CB8AC3E}">
        <p14:creationId xmlns:p14="http://schemas.microsoft.com/office/powerpoint/2010/main" val="99782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1211" y="0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5ADC9873-4648-40DE-A88D-F0D93D88C1C0}"/>
              </a:ext>
            </a:extLst>
          </p:cNvPr>
          <p:cNvSpPr/>
          <p:nvPr/>
        </p:nvSpPr>
        <p:spPr>
          <a:xfrm>
            <a:off x="5486400" y="-46705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6000" b="1" strike="noStrike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Защита от звонков в </a:t>
            </a:r>
            <a:r>
              <a:rPr lang="en-US" sz="6000" b="1" u="sng" spc="-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Telegram</a:t>
            </a:r>
            <a:endParaRPr lang="ru-RU" sz="6000" b="1" u="sng" strike="noStrike" spc="-1" dirty="0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BBE793-CD78-4CF3-B187-2C418CEF84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6089" r="28" b="2799"/>
          <a:stretch/>
        </p:blipFill>
        <p:spPr>
          <a:xfrm>
            <a:off x="13646655" y="2207596"/>
            <a:ext cx="3931269" cy="7790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E556C3-E3D4-45B0-B3AB-632094FD1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8" b="2222"/>
          <a:stretch/>
        </p:blipFill>
        <p:spPr>
          <a:xfrm>
            <a:off x="8992586" y="2167483"/>
            <a:ext cx="3935085" cy="7870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EE2204-88DC-4A1D-91F2-B19CE81A6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11648" r="288" b="1339"/>
          <a:stretch/>
        </p:blipFill>
        <p:spPr>
          <a:xfrm>
            <a:off x="4069648" y="2167483"/>
            <a:ext cx="4203955" cy="795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>
          <a:xfrm>
            <a:off x="16420234" y="-2215529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36957950-3E3A-42B3-B1E1-73280EEEF821}"/>
              </a:ext>
            </a:extLst>
          </p:cNvPr>
          <p:cNvSpPr/>
          <p:nvPr/>
        </p:nvSpPr>
        <p:spPr>
          <a:xfrm>
            <a:off x="7268154" y="9298368"/>
            <a:ext cx="909960" cy="699768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909960"/>
                      <a:gd name="connsiteY0" fmla="*/ 349884 h 699768"/>
                      <a:gd name="connsiteX1" fmla="*/ 454980 w 909960"/>
                      <a:gd name="connsiteY1" fmla="*/ 0 h 699768"/>
                      <a:gd name="connsiteX2" fmla="*/ 909960 w 909960"/>
                      <a:gd name="connsiteY2" fmla="*/ 349884 h 699768"/>
                      <a:gd name="connsiteX3" fmla="*/ 454980 w 909960"/>
                      <a:gd name="connsiteY3" fmla="*/ 699768 h 699768"/>
                      <a:gd name="connsiteX4" fmla="*/ 0 w 909960"/>
                      <a:gd name="connsiteY4" fmla="*/ 349884 h 69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9960" h="699768" extrusionOk="0">
                        <a:moveTo>
                          <a:pt x="0" y="349884"/>
                        </a:moveTo>
                        <a:cubicBezTo>
                          <a:pt x="-4164" y="147213"/>
                          <a:pt x="244216" y="-3512"/>
                          <a:pt x="454980" y="0"/>
                        </a:cubicBezTo>
                        <a:cubicBezTo>
                          <a:pt x="699421" y="15312"/>
                          <a:pt x="895328" y="179605"/>
                          <a:pt x="909960" y="349884"/>
                        </a:cubicBezTo>
                        <a:cubicBezTo>
                          <a:pt x="891304" y="530041"/>
                          <a:pt x="695071" y="713610"/>
                          <a:pt x="454980" y="699768"/>
                        </a:cubicBezTo>
                        <a:cubicBezTo>
                          <a:pt x="201445" y="694386"/>
                          <a:pt x="-1368" y="535477"/>
                          <a:pt x="0" y="34988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D548CD4-B04E-4CC9-B422-B1D5E335B365}"/>
              </a:ext>
            </a:extLst>
          </p:cNvPr>
          <p:cNvSpPr/>
          <p:nvPr/>
        </p:nvSpPr>
        <p:spPr>
          <a:xfrm>
            <a:off x="4281734" y="6972300"/>
            <a:ext cx="3886199" cy="533400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886199"/>
                      <a:gd name="connsiteY0" fmla="*/ 266700 h 533400"/>
                      <a:gd name="connsiteX1" fmla="*/ 1943100 w 3886199"/>
                      <a:gd name="connsiteY1" fmla="*/ 0 h 533400"/>
                      <a:gd name="connsiteX2" fmla="*/ 3886200 w 3886199"/>
                      <a:gd name="connsiteY2" fmla="*/ 266700 h 533400"/>
                      <a:gd name="connsiteX3" fmla="*/ 1943100 w 3886199"/>
                      <a:gd name="connsiteY3" fmla="*/ 533400 h 533400"/>
                      <a:gd name="connsiteX4" fmla="*/ 0 w 3886199"/>
                      <a:gd name="connsiteY4" fmla="*/ 2667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6199" h="533400" extrusionOk="0">
                        <a:moveTo>
                          <a:pt x="0" y="266700"/>
                        </a:moveTo>
                        <a:cubicBezTo>
                          <a:pt x="-22023" y="69509"/>
                          <a:pt x="990627" y="-10461"/>
                          <a:pt x="1943100" y="0"/>
                        </a:cubicBezTo>
                        <a:cubicBezTo>
                          <a:pt x="3013342" y="6497"/>
                          <a:pt x="3880751" y="127956"/>
                          <a:pt x="3886200" y="266700"/>
                        </a:cubicBezTo>
                        <a:cubicBezTo>
                          <a:pt x="3870402" y="402919"/>
                          <a:pt x="2908903" y="666207"/>
                          <a:pt x="1943100" y="533400"/>
                        </a:cubicBezTo>
                        <a:cubicBezTo>
                          <a:pt x="865464" y="522683"/>
                          <a:pt x="-3399" y="395006"/>
                          <a:pt x="0" y="266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CF4B148-103A-4576-983D-757A32410771}"/>
              </a:ext>
            </a:extLst>
          </p:cNvPr>
          <p:cNvSpPr/>
          <p:nvPr/>
        </p:nvSpPr>
        <p:spPr>
          <a:xfrm>
            <a:off x="9080203" y="6462726"/>
            <a:ext cx="3886199" cy="699768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886199"/>
                      <a:gd name="connsiteY0" fmla="*/ 349884 h 699768"/>
                      <a:gd name="connsiteX1" fmla="*/ 1943100 w 3886199"/>
                      <a:gd name="connsiteY1" fmla="*/ 0 h 699768"/>
                      <a:gd name="connsiteX2" fmla="*/ 3886200 w 3886199"/>
                      <a:gd name="connsiteY2" fmla="*/ 349884 h 699768"/>
                      <a:gd name="connsiteX3" fmla="*/ 1943100 w 3886199"/>
                      <a:gd name="connsiteY3" fmla="*/ 699768 h 699768"/>
                      <a:gd name="connsiteX4" fmla="*/ 0 w 3886199"/>
                      <a:gd name="connsiteY4" fmla="*/ 349884 h 69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6199" h="699768" extrusionOk="0">
                        <a:moveTo>
                          <a:pt x="0" y="349884"/>
                        </a:moveTo>
                        <a:cubicBezTo>
                          <a:pt x="-53131" y="36271"/>
                          <a:pt x="968909" y="-8578"/>
                          <a:pt x="1943100" y="0"/>
                        </a:cubicBezTo>
                        <a:cubicBezTo>
                          <a:pt x="3009406" y="15312"/>
                          <a:pt x="3871568" y="179605"/>
                          <a:pt x="3886200" y="349884"/>
                        </a:cubicBezTo>
                        <a:cubicBezTo>
                          <a:pt x="3825176" y="500340"/>
                          <a:pt x="2937145" y="797633"/>
                          <a:pt x="1943100" y="699768"/>
                        </a:cubicBezTo>
                        <a:cubicBezTo>
                          <a:pt x="867700" y="694386"/>
                          <a:pt x="-1368" y="535477"/>
                          <a:pt x="0" y="34988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93A81FE-A2A5-47A8-BE57-33F6409F66C2}"/>
              </a:ext>
            </a:extLst>
          </p:cNvPr>
          <p:cNvSpPr/>
          <p:nvPr/>
        </p:nvSpPr>
        <p:spPr>
          <a:xfrm>
            <a:off x="13604691" y="3771900"/>
            <a:ext cx="3886199" cy="533400"/>
          </a:xfrm>
          <a:prstGeom prst="ellips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3886199"/>
                      <a:gd name="connsiteY0" fmla="*/ 266700 h 533400"/>
                      <a:gd name="connsiteX1" fmla="*/ 1943100 w 3886199"/>
                      <a:gd name="connsiteY1" fmla="*/ 0 h 533400"/>
                      <a:gd name="connsiteX2" fmla="*/ 3886200 w 3886199"/>
                      <a:gd name="connsiteY2" fmla="*/ 266700 h 533400"/>
                      <a:gd name="connsiteX3" fmla="*/ 1943100 w 3886199"/>
                      <a:gd name="connsiteY3" fmla="*/ 533400 h 533400"/>
                      <a:gd name="connsiteX4" fmla="*/ 0 w 3886199"/>
                      <a:gd name="connsiteY4" fmla="*/ 2667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6199" h="533400" extrusionOk="0">
                        <a:moveTo>
                          <a:pt x="0" y="266700"/>
                        </a:moveTo>
                        <a:cubicBezTo>
                          <a:pt x="-22023" y="69509"/>
                          <a:pt x="990627" y="-10461"/>
                          <a:pt x="1943100" y="0"/>
                        </a:cubicBezTo>
                        <a:cubicBezTo>
                          <a:pt x="3013342" y="6497"/>
                          <a:pt x="3880751" y="127956"/>
                          <a:pt x="3886200" y="266700"/>
                        </a:cubicBezTo>
                        <a:cubicBezTo>
                          <a:pt x="3870402" y="402919"/>
                          <a:pt x="2908903" y="666207"/>
                          <a:pt x="1943100" y="533400"/>
                        </a:cubicBezTo>
                        <a:cubicBezTo>
                          <a:pt x="865464" y="522683"/>
                          <a:pt x="-3399" y="395006"/>
                          <a:pt x="0" y="2667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26C3E-835B-452F-9F4F-5C624E624DF2}"/>
              </a:ext>
            </a:extLst>
          </p:cNvPr>
          <p:cNvSpPr txBox="1"/>
          <p:nvPr/>
        </p:nvSpPr>
        <p:spPr>
          <a:xfrm>
            <a:off x="34179" y="5073672"/>
            <a:ext cx="37199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Bold" panose="00000800000000000000" charset="-52"/>
              </a:rPr>
              <a:t>В том же разделе «Конфиденциальность и безопасность» найдите пункт «Звонки».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charset="-52"/>
              </a:rPr>
              <a:t>Установите «Кто может звонить мне» → «Мои контакты». Все звонки от незнакомых номеров будут автоматически отклоняться.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44E69F-ED9E-451D-A0E2-BB8593270A97}"/>
              </a:ext>
            </a:extLst>
          </p:cNvPr>
          <p:cNvSpPr txBox="1"/>
          <p:nvPr/>
        </p:nvSpPr>
        <p:spPr>
          <a:xfrm>
            <a:off x="62754" y="1452782"/>
            <a:ext cx="3719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Bold" panose="00000800000000000000" charset="-52"/>
              </a:rPr>
              <a:t>Зайдите в Настройки → Конфиденциальность и безопасность → Номер телефона.</a:t>
            </a:r>
          </a:p>
          <a:p>
            <a:endParaRPr lang="ru-RU" sz="2000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 Bold" panose="00000800000000000000" charset="-52"/>
              </a:rPr>
              <a:t>Выберите «Кто может видеть мой номер» → «Мои контакты» или «Никто».</a:t>
            </a:r>
          </a:p>
        </p:txBody>
      </p:sp>
    </p:spTree>
    <p:extLst>
      <p:ext uri="{BB962C8B-B14F-4D97-AF65-F5344CB8AC3E}">
        <p14:creationId xmlns:p14="http://schemas.microsoft.com/office/powerpoint/2010/main" val="426458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29691" y="3093612"/>
            <a:ext cx="12583102" cy="6333077"/>
            <a:chOff x="0" y="0"/>
            <a:chExt cx="3203935" cy="1162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13219" y="668528"/>
            <a:ext cx="1426156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6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Новый вид мошенничества в мессенджерах 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F3B9DDE2-24DF-4AA0-8BBB-978757FE03A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3136128"/>
            <a:ext cx="12441684" cy="624804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2967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33400" y="-2095500"/>
            <a:ext cx="7019697" cy="12783988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CustomShape 2">
            <a:extLst>
              <a:ext uri="{FF2B5EF4-FFF2-40B4-BE49-F238E27FC236}">
                <a16:creationId xmlns:a16="http://schemas.microsoft.com/office/drawing/2014/main" id="{7D9B5B1B-7340-47DC-9BA2-7442BDB48FE5}"/>
              </a:ext>
            </a:extLst>
          </p:cNvPr>
          <p:cNvSpPr/>
          <p:nvPr/>
        </p:nvSpPr>
        <p:spPr>
          <a:xfrm>
            <a:off x="533400" y="1257300"/>
            <a:ext cx="7019698" cy="65845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normAutofit fontScale="25000" lnSpcReduction="20000"/>
          </a:bodyPr>
          <a:lstStyle/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Мошенники заменяют буквы символами – например, ЦИФРА 1 вместо БУКВЫ «</a:t>
            </a:r>
            <a:r>
              <a:rPr lang="en-US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I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» (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onL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1</a:t>
            </a:r>
            <a:r>
              <a:rPr lang="en-US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ne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 вместо 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onLIne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);</a:t>
            </a:r>
            <a:endParaRPr lang="ru-RU" sz="11200" b="0" strike="noStrike" spc="-1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Имя сайта максимально приближено к оригиналу (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onLLine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sberbank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ru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 вместо 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onLine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sberbank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ru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);</a:t>
            </a:r>
            <a:endParaRPr lang="ru-RU" sz="11200" b="0" strike="noStrike" spc="-1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lang="ru-RU" sz="11200" b="0" strike="noStrike" spc="-1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Фейковый сайт может располагаться в нестандартной зоне, например 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rzd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INFO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 или 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rzd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NET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, когда оригинал: </a:t>
            </a:r>
            <a:r>
              <a:rPr lang="en-US" sz="11200" b="1" strike="noStrike" spc="-1" dirty="0" err="1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rzd</a:t>
            </a:r>
            <a:r>
              <a:rPr lang="ru-RU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.</a:t>
            </a:r>
            <a:r>
              <a:rPr lang="en-US" sz="11200" b="1" strike="noStrike" spc="-1" dirty="0">
                <a:solidFill>
                  <a:schemeClr val="bg1"/>
                </a:solidFill>
                <a:latin typeface="Montserrat Bold" panose="00000800000000000000" charset="-52"/>
                <a:ea typeface="DejaVu Sans"/>
              </a:rPr>
              <a:t>RU </a:t>
            </a:r>
            <a:endParaRPr lang="ru-RU" sz="11200" b="0" strike="noStrike" spc="-1" dirty="0">
              <a:solidFill>
                <a:schemeClr val="bg1"/>
              </a:solidFill>
              <a:latin typeface="Montserrat Bold" panose="00000800000000000000" charset="-52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buNone/>
            </a:pPr>
            <a:endParaRPr lang="ru-RU" sz="1430" b="0" strike="noStrike" spc="-1" dirty="0"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8B5125-5145-48E9-9EEE-D8A66115DA38}"/>
              </a:ext>
            </a:extLst>
          </p:cNvPr>
          <p:cNvSpPr txBox="1"/>
          <p:nvPr/>
        </p:nvSpPr>
        <p:spPr>
          <a:xfrm>
            <a:off x="8077200" y="266700"/>
            <a:ext cx="10972800" cy="2466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</a:pPr>
            <a:r>
              <a:rPr lang="ru-RU" sz="4400" b="1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  <a:ea typeface="DejaVu Sans"/>
              </a:rPr>
              <a:t>ПРИ ПРОВЕРКЕ ОБРАТИТЕ ВНИМАНИЕ НА ДОМЕН (ИМЯ) САЙТА</a:t>
            </a:r>
            <a:r>
              <a:rPr lang="en-US" sz="4400" b="1" strike="noStrike" spc="-1" dirty="0">
                <a:solidFill>
                  <a:schemeClr val="tx2">
                    <a:lumMod val="75000"/>
                  </a:schemeClr>
                </a:solidFill>
                <a:latin typeface="Montserrat Bold" panose="00000800000000000000" charset="-52"/>
                <a:ea typeface="DejaVu Sans"/>
              </a:rPr>
              <a:t>:</a:t>
            </a:r>
            <a:endParaRPr lang="ru-RU" sz="4400" b="0" strike="noStrike" spc="-1" dirty="0">
              <a:solidFill>
                <a:schemeClr val="tx2">
                  <a:lumMod val="75000"/>
                </a:schemeClr>
              </a:solidFill>
              <a:latin typeface="Montserrat Bold" panose="00000800000000000000" charset="-52"/>
            </a:endParaRPr>
          </a:p>
        </p:txBody>
      </p:sp>
      <p:sp>
        <p:nvSpPr>
          <p:cNvPr id="21" name="Рамка 20">
            <a:extLst>
              <a:ext uri="{FF2B5EF4-FFF2-40B4-BE49-F238E27FC236}">
                <a16:creationId xmlns:a16="http://schemas.microsoft.com/office/drawing/2014/main" id="{87AF008B-F2CF-4D4B-97A7-74D16B7AFD69}"/>
              </a:ext>
            </a:extLst>
          </p:cNvPr>
          <p:cNvSpPr/>
          <p:nvPr/>
        </p:nvSpPr>
        <p:spPr>
          <a:xfrm>
            <a:off x="7772400" y="3298336"/>
            <a:ext cx="10515600" cy="5442927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Рисунок 4" descr="http://post.mvd.ru/Session/870976-ovoST0c3EHZ65G63y6n7-kmbduek/MIME/INBOX-MM-1/2718-03-B/Fishingovye-sajty-v-brauzere.jpg">
            <a:extLst>
              <a:ext uri="{FF2B5EF4-FFF2-40B4-BE49-F238E27FC236}">
                <a16:creationId xmlns:a16="http://schemas.microsoft.com/office/drawing/2014/main" id="{6D1914D9-D7D6-4BF4-9A8D-E387FB3B887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3543299"/>
            <a:ext cx="10186987" cy="495300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5" descr="C:\Users\Елена\Desktop\10\Орел.gif">
            <a:extLst>
              <a:ext uri="{FF2B5EF4-FFF2-40B4-BE49-F238E27FC236}">
                <a16:creationId xmlns:a16="http://schemas.microsoft.com/office/drawing/2014/main" id="{2EEDC98F-F624-4CC6-9750-A5EE1FA67A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853612" y="9144494"/>
            <a:ext cx="1738563" cy="875806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94051" y="7514074"/>
            <a:ext cx="12610070" cy="2476500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48000" y="7886244"/>
            <a:ext cx="1261007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36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Проверьте продавца / покупателя при помощи</a:t>
            </a:r>
            <a:br>
              <a:rPr lang="ru-RU" sz="36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sz="36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различных сервисов. Например на сайте</a:t>
            </a:r>
            <a:br>
              <a:rPr lang="ru-RU" sz="36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sz="3600" b="1" dirty="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«Доверие в сети»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BA76318-4642-400D-AE11-002475575E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" y="179722"/>
            <a:ext cx="18286560" cy="6792578"/>
          </a:xfrm>
          <a:prstGeom prst="rect">
            <a:avLst/>
          </a:prstGeom>
          <a:ln w="0">
            <a:noFill/>
          </a:ln>
        </p:spPr>
      </p:pic>
      <p:sp>
        <p:nvSpPr>
          <p:cNvPr id="12" name="Половина рамки 11">
            <a:extLst>
              <a:ext uri="{FF2B5EF4-FFF2-40B4-BE49-F238E27FC236}">
                <a16:creationId xmlns:a16="http://schemas.microsoft.com/office/drawing/2014/main" id="{2699A673-2D91-4ED3-A1F9-4A748477B3E0}"/>
              </a:ext>
            </a:extLst>
          </p:cNvPr>
          <p:cNvSpPr/>
          <p:nvPr/>
        </p:nvSpPr>
        <p:spPr>
          <a:xfrm>
            <a:off x="2887662" y="7290477"/>
            <a:ext cx="1308101" cy="1227395"/>
          </a:xfrm>
          <a:prstGeom prst="halfFrame">
            <a:avLst/>
          </a:prstGeom>
          <a:solidFill>
            <a:srgbClr val="C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>
            <a:extLst>
              <a:ext uri="{FF2B5EF4-FFF2-40B4-BE49-F238E27FC236}">
                <a16:creationId xmlns:a16="http://schemas.microsoft.com/office/drawing/2014/main" id="{5C3C3190-B2B7-434B-9103-4217C5ADDDAE}"/>
              </a:ext>
            </a:extLst>
          </p:cNvPr>
          <p:cNvSpPr/>
          <p:nvPr/>
        </p:nvSpPr>
        <p:spPr>
          <a:xfrm rot="10800000">
            <a:off x="14802409" y="8984347"/>
            <a:ext cx="1308101" cy="1227395"/>
          </a:xfrm>
          <a:prstGeom prst="halfFrame">
            <a:avLst/>
          </a:prstGeom>
          <a:solidFill>
            <a:srgbClr val="C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C6825E-65D3-466C-82ED-60B2B0A9D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4"/>
          <a:stretch/>
        </p:blipFill>
        <p:spPr>
          <a:xfrm>
            <a:off x="381000" y="2158834"/>
            <a:ext cx="14020800" cy="812816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4012B3BB-A06D-4DD4-8C55-FDEDF0E1205D}"/>
              </a:ext>
            </a:extLst>
          </p:cNvPr>
          <p:cNvSpPr txBox="1"/>
          <p:nvPr/>
        </p:nvSpPr>
        <p:spPr>
          <a:xfrm>
            <a:off x="2222733" y="165997"/>
            <a:ext cx="126100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6000" b="1" dirty="0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Признаки финансовой пирамиды</a:t>
            </a:r>
          </a:p>
        </p:txBody>
      </p:sp>
    </p:spTree>
    <p:extLst>
      <p:ext uri="{BB962C8B-B14F-4D97-AF65-F5344CB8AC3E}">
        <p14:creationId xmlns:p14="http://schemas.microsoft.com/office/powerpoint/2010/main" val="3631517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1364</Words>
  <Application>Microsoft Office PowerPoint</Application>
  <PresentationFormat>Произвольный</PresentationFormat>
  <Paragraphs>156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Calibri</vt:lpstr>
      <vt:lpstr>Arial Narrow</vt:lpstr>
      <vt:lpstr>Montserrat Bold</vt:lpstr>
      <vt:lpstr>Arial</vt:lpstr>
      <vt:lpstr>Poppins</vt:lpstr>
      <vt:lpstr>Wingdings 3</vt:lpstr>
      <vt:lpstr>Times New Roman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Professional Modern Technology Pitch Deck Presentation</dc:title>
  <dc:creator>Izimrut</dc:creator>
  <cp:lastModifiedBy>Людмила Рукосуева</cp:lastModifiedBy>
  <cp:revision>35</cp:revision>
  <dcterms:created xsi:type="dcterms:W3CDTF">2006-08-16T00:00:00Z</dcterms:created>
  <dcterms:modified xsi:type="dcterms:W3CDTF">2025-09-11T08:32:52Z</dcterms:modified>
  <dc:identifier>DAGycxu-xD8</dc:identifier>
</cp:coreProperties>
</file>