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8.xml" ContentType="application/vnd.openxmlformats-officedocument.presentationml.notesSlide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707" r:id="rId2"/>
    <p:sldId id="702" r:id="rId3"/>
    <p:sldId id="634" r:id="rId4"/>
    <p:sldId id="804" r:id="rId5"/>
    <p:sldId id="752" r:id="rId6"/>
    <p:sldId id="796" r:id="rId7"/>
    <p:sldId id="797" r:id="rId8"/>
    <p:sldId id="818" r:id="rId9"/>
    <p:sldId id="819" r:id="rId10"/>
    <p:sldId id="820" r:id="rId11"/>
    <p:sldId id="821" r:id="rId12"/>
    <p:sldId id="822" r:id="rId13"/>
    <p:sldId id="823" r:id="rId14"/>
    <p:sldId id="810" r:id="rId15"/>
    <p:sldId id="816" r:id="rId16"/>
    <p:sldId id="805" r:id="rId17"/>
    <p:sldId id="798" r:id="rId18"/>
    <p:sldId id="753" r:id="rId19"/>
    <p:sldId id="806" r:id="rId20"/>
    <p:sldId id="808" r:id="rId21"/>
    <p:sldId id="809" r:id="rId22"/>
    <p:sldId id="789" r:id="rId23"/>
    <p:sldId id="720" r:id="rId24"/>
    <p:sldId id="811" r:id="rId25"/>
    <p:sldId id="813" r:id="rId26"/>
    <p:sldId id="814" r:id="rId27"/>
    <p:sldId id="815" r:id="rId28"/>
    <p:sldId id="721" r:id="rId29"/>
    <p:sldId id="684" r:id="rId30"/>
    <p:sldId id="747" r:id="rId31"/>
    <p:sldId id="750" r:id="rId32"/>
    <p:sldId id="782" r:id="rId33"/>
    <p:sldId id="774" r:id="rId34"/>
    <p:sldId id="775" r:id="rId35"/>
    <p:sldId id="776" r:id="rId36"/>
    <p:sldId id="777" r:id="rId37"/>
    <p:sldId id="778" r:id="rId38"/>
    <p:sldId id="799" r:id="rId39"/>
    <p:sldId id="800" r:id="rId40"/>
    <p:sldId id="801" r:id="rId41"/>
    <p:sldId id="802" r:id="rId42"/>
    <p:sldId id="780" r:id="rId43"/>
    <p:sldId id="803" r:id="rId44"/>
    <p:sldId id="781" r:id="rId45"/>
    <p:sldId id="817" r:id="rId4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CC"/>
    <a:srgbClr val="23538D"/>
    <a:srgbClr val="3B1165"/>
    <a:srgbClr val="8D57B5"/>
    <a:srgbClr val="DCC3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3" autoAdjust="0"/>
    <p:restoredTop sz="87980" autoAdjust="0"/>
  </p:normalViewPr>
  <p:slideViewPr>
    <p:cSldViewPr showGuides="1">
      <p:cViewPr varScale="1">
        <p:scale>
          <a:sx n="105" d="100"/>
          <a:sy n="105" d="100"/>
        </p:scale>
        <p:origin x="-408" y="-8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4667C8-6400-41BA-AB98-6A1811936F45}" type="doc">
      <dgm:prSet loTypeId="urn:microsoft.com/office/officeart/2005/8/layout/hProcess9" loCatId="process" qsTypeId="urn:microsoft.com/office/officeart/2005/8/quickstyle/3d1" qsCatId="3D" csTypeId="urn:microsoft.com/office/officeart/2005/8/colors/colorful4" csCatId="colorful" phldr="1"/>
      <dgm:spPr/>
    </dgm:pt>
    <dgm:pt modelId="{6E458524-5F51-4DDA-9ED7-B7821C452178}">
      <dgm:prSet phldrT="[Текст]" custT="1"/>
      <dgm:spPr/>
      <dgm:t>
        <a:bodyPr/>
        <a:lstStyle/>
        <a:p>
          <a:r>
            <a:rPr lang="ru-RU" sz="2800" b="0" dirty="0" smtClean="0"/>
            <a:t>Федеральный закон от 28 декабря 2013 г. N 426-ФЗ "О специальной оценке условий труда"</a:t>
          </a:r>
          <a:endParaRPr lang="ru-RU" sz="2800" b="0" dirty="0"/>
        </a:p>
      </dgm:t>
    </dgm:pt>
    <dgm:pt modelId="{32296A5D-11D8-4DE9-9CC9-D084BCE8782D}" type="parTrans" cxnId="{B150C549-B515-4D4E-82AD-D8592093926D}">
      <dgm:prSet/>
      <dgm:spPr/>
      <dgm:t>
        <a:bodyPr/>
        <a:lstStyle/>
        <a:p>
          <a:endParaRPr lang="ru-RU"/>
        </a:p>
      </dgm:t>
    </dgm:pt>
    <dgm:pt modelId="{7A1E483A-80ED-4880-ACAA-D86A067D2C41}" type="sibTrans" cxnId="{B150C549-B515-4D4E-82AD-D8592093926D}">
      <dgm:prSet/>
      <dgm:spPr/>
      <dgm:t>
        <a:bodyPr/>
        <a:lstStyle/>
        <a:p>
          <a:endParaRPr lang="ru-RU"/>
        </a:p>
      </dgm:t>
    </dgm:pt>
    <dgm:pt modelId="{A207F4A9-2A7C-4CDE-AE87-37B2258B2698}">
      <dgm:prSet phldrT="[Текст]" custT="1"/>
      <dgm:spPr/>
      <dgm:t>
        <a:bodyPr/>
        <a:lstStyle/>
        <a:p>
          <a:r>
            <a:rPr lang="ru-RU" sz="2400" dirty="0" smtClean="0"/>
            <a:t>Федеральный закон от 28 декабря 2013 г. N 421-ФЗ</a:t>
          </a:r>
        </a:p>
        <a:p>
          <a:r>
            <a:rPr lang="ru-RU" sz="2000" dirty="0" smtClean="0"/>
            <a:t> "О внесении изменений в отдельные законодательные акты Российской Федерации в связи с принятием Федерального закона "О специальной оценке условий труда"</a:t>
          </a:r>
          <a:endParaRPr lang="ru-RU" sz="2000" dirty="0"/>
        </a:p>
      </dgm:t>
    </dgm:pt>
    <dgm:pt modelId="{6758C47C-E15D-46A2-8567-FEE8F1E5C7A8}" type="parTrans" cxnId="{9D4B9D79-F009-4340-A3E0-F7EA566D28A7}">
      <dgm:prSet/>
      <dgm:spPr/>
      <dgm:t>
        <a:bodyPr/>
        <a:lstStyle/>
        <a:p>
          <a:endParaRPr lang="ru-RU"/>
        </a:p>
      </dgm:t>
    </dgm:pt>
    <dgm:pt modelId="{4BA25128-63D6-490F-B601-9E0DDDF98623}" type="sibTrans" cxnId="{9D4B9D79-F009-4340-A3E0-F7EA566D28A7}">
      <dgm:prSet/>
      <dgm:spPr/>
      <dgm:t>
        <a:bodyPr/>
        <a:lstStyle/>
        <a:p>
          <a:endParaRPr lang="ru-RU"/>
        </a:p>
      </dgm:t>
    </dgm:pt>
    <dgm:pt modelId="{7AB57946-ED70-4390-886C-ABCC9978F32B}" type="pres">
      <dgm:prSet presAssocID="{B34667C8-6400-41BA-AB98-6A1811936F45}" presName="CompostProcess" presStyleCnt="0">
        <dgm:presLayoutVars>
          <dgm:dir/>
          <dgm:resizeHandles val="exact"/>
        </dgm:presLayoutVars>
      </dgm:prSet>
      <dgm:spPr/>
    </dgm:pt>
    <dgm:pt modelId="{FC2F52A6-F422-463B-ACBD-947B9ACD504D}" type="pres">
      <dgm:prSet presAssocID="{B34667C8-6400-41BA-AB98-6A1811936F45}" presName="arrow" presStyleLbl="bgShp" presStyleIdx="0" presStyleCnt="1" custLinFactNeighborX="-440" custLinFactNeighborY="5405"/>
      <dgm:spPr/>
    </dgm:pt>
    <dgm:pt modelId="{242E2BB8-6911-4922-AF4F-FAE39EB9732D}" type="pres">
      <dgm:prSet presAssocID="{B34667C8-6400-41BA-AB98-6A1811936F45}" presName="linearProcess" presStyleCnt="0"/>
      <dgm:spPr/>
    </dgm:pt>
    <dgm:pt modelId="{4C5835A9-AFB5-473F-A82F-013BD85BF9C3}" type="pres">
      <dgm:prSet presAssocID="{6E458524-5F51-4DDA-9ED7-B7821C452178}" presName="textNode" presStyleLbl="node1" presStyleIdx="0" presStyleCnt="2" custScaleY="161100" custLinFactNeighborX="2269" custLinFactNeighborY="-42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A9DD7-BE73-4346-A0FE-F4EC7FB8EA88}" type="pres">
      <dgm:prSet presAssocID="{7A1E483A-80ED-4880-ACAA-D86A067D2C41}" presName="sibTrans" presStyleCnt="0"/>
      <dgm:spPr/>
    </dgm:pt>
    <dgm:pt modelId="{DD303A02-2A45-4939-B5F0-7A5A3051705D}" type="pres">
      <dgm:prSet presAssocID="{A207F4A9-2A7C-4CDE-AE87-37B2258B2698}" presName="textNode" presStyleLbl="node1" presStyleIdx="1" presStyleCnt="2" custScaleY="161100" custLinFactNeighborX="-50000" custLinFactNeighborY="-408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768666-12D5-40A4-8317-BAFA13DD86A2}" type="presOf" srcId="{6E458524-5F51-4DDA-9ED7-B7821C452178}" destId="{4C5835A9-AFB5-473F-A82F-013BD85BF9C3}" srcOrd="0" destOrd="0" presId="urn:microsoft.com/office/officeart/2005/8/layout/hProcess9"/>
    <dgm:cxn modelId="{9D4B9D79-F009-4340-A3E0-F7EA566D28A7}" srcId="{B34667C8-6400-41BA-AB98-6A1811936F45}" destId="{A207F4A9-2A7C-4CDE-AE87-37B2258B2698}" srcOrd="1" destOrd="0" parTransId="{6758C47C-E15D-46A2-8567-FEE8F1E5C7A8}" sibTransId="{4BA25128-63D6-490F-B601-9E0DDDF98623}"/>
    <dgm:cxn modelId="{9556BBE3-052F-494E-913C-910E574A7451}" type="presOf" srcId="{A207F4A9-2A7C-4CDE-AE87-37B2258B2698}" destId="{DD303A02-2A45-4939-B5F0-7A5A3051705D}" srcOrd="0" destOrd="0" presId="urn:microsoft.com/office/officeart/2005/8/layout/hProcess9"/>
    <dgm:cxn modelId="{937C25E4-CFE5-45D1-878E-81C73BB01F59}" type="presOf" srcId="{B34667C8-6400-41BA-AB98-6A1811936F45}" destId="{7AB57946-ED70-4390-886C-ABCC9978F32B}" srcOrd="0" destOrd="0" presId="urn:microsoft.com/office/officeart/2005/8/layout/hProcess9"/>
    <dgm:cxn modelId="{B150C549-B515-4D4E-82AD-D8592093926D}" srcId="{B34667C8-6400-41BA-AB98-6A1811936F45}" destId="{6E458524-5F51-4DDA-9ED7-B7821C452178}" srcOrd="0" destOrd="0" parTransId="{32296A5D-11D8-4DE9-9CC9-D084BCE8782D}" sibTransId="{7A1E483A-80ED-4880-ACAA-D86A067D2C41}"/>
    <dgm:cxn modelId="{5323183E-8F5C-4EE4-B23A-FEA4E8CE457C}" type="presParOf" srcId="{7AB57946-ED70-4390-886C-ABCC9978F32B}" destId="{FC2F52A6-F422-463B-ACBD-947B9ACD504D}" srcOrd="0" destOrd="0" presId="urn:microsoft.com/office/officeart/2005/8/layout/hProcess9"/>
    <dgm:cxn modelId="{7D3B57AA-D2F4-435D-B17D-CBB9F382E031}" type="presParOf" srcId="{7AB57946-ED70-4390-886C-ABCC9978F32B}" destId="{242E2BB8-6911-4922-AF4F-FAE39EB9732D}" srcOrd="1" destOrd="0" presId="urn:microsoft.com/office/officeart/2005/8/layout/hProcess9"/>
    <dgm:cxn modelId="{AE534257-E831-4892-8722-CFF917C23F8F}" type="presParOf" srcId="{242E2BB8-6911-4922-AF4F-FAE39EB9732D}" destId="{4C5835A9-AFB5-473F-A82F-013BD85BF9C3}" srcOrd="0" destOrd="0" presId="urn:microsoft.com/office/officeart/2005/8/layout/hProcess9"/>
    <dgm:cxn modelId="{05E4DCD9-1719-4CE6-AEB3-2EAF285AEFAC}" type="presParOf" srcId="{242E2BB8-6911-4922-AF4F-FAE39EB9732D}" destId="{CDBA9DD7-BE73-4346-A0FE-F4EC7FB8EA88}" srcOrd="1" destOrd="0" presId="urn:microsoft.com/office/officeart/2005/8/layout/hProcess9"/>
    <dgm:cxn modelId="{E224BAC2-EB40-45E7-B195-2D04A28AD4B7}" type="presParOf" srcId="{242E2BB8-6911-4922-AF4F-FAE39EB9732D}" destId="{DD303A02-2A45-4939-B5F0-7A5A3051705D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1EDB0E-D712-493F-8220-2DB5EE4B1B5B}" type="doc">
      <dgm:prSet loTypeId="urn:microsoft.com/office/officeart/2005/8/layout/vList2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380751E2-0F19-4C0E-A72F-8094BD0EE3F1}">
      <dgm:prSet/>
      <dgm:spPr/>
      <dgm:t>
        <a:bodyPr/>
        <a:lstStyle/>
        <a:p>
          <a:pPr rtl="0"/>
          <a:r>
            <a:rPr lang="ru-RU" smtClean="0"/>
            <a:t>Статья 3. Специальная оценка условий труда</a:t>
          </a:r>
          <a:endParaRPr lang="ru-RU"/>
        </a:p>
      </dgm:t>
    </dgm:pt>
    <dgm:pt modelId="{2A0AEEF2-813A-4489-B85D-3352F32A5F5D}" type="parTrans" cxnId="{A97532DB-7942-4294-97E0-5DD729C2161F}">
      <dgm:prSet/>
      <dgm:spPr/>
      <dgm:t>
        <a:bodyPr/>
        <a:lstStyle/>
        <a:p>
          <a:endParaRPr lang="ru-RU"/>
        </a:p>
      </dgm:t>
    </dgm:pt>
    <dgm:pt modelId="{29EB53E7-D896-4A78-9AAF-9DE91B3303D0}" type="sibTrans" cxnId="{A97532DB-7942-4294-97E0-5DD729C2161F}">
      <dgm:prSet/>
      <dgm:spPr/>
      <dgm:t>
        <a:bodyPr/>
        <a:lstStyle/>
        <a:p>
          <a:endParaRPr lang="ru-RU"/>
        </a:p>
      </dgm:t>
    </dgm:pt>
    <dgm:pt modelId="{965A2A0C-ABE1-4696-BA78-C18888745BA8}">
      <dgm:prSet custT="1"/>
      <dgm:spPr/>
      <dgm:t>
        <a:bodyPr/>
        <a:lstStyle/>
        <a:p>
          <a:pPr rtl="0"/>
          <a:r>
            <a:rPr lang="ru-RU" sz="2200" dirty="0" smtClean="0"/>
            <a:t>1. </a:t>
          </a:r>
          <a:r>
            <a:rPr lang="ru-RU" sz="2400" b="1" dirty="0" smtClean="0">
              <a:solidFill>
                <a:srgbClr val="FFFFCC"/>
              </a:solidFill>
            </a:rPr>
            <a:t>Специальная оценка условий труда </a:t>
          </a:r>
          <a:r>
            <a:rPr lang="ru-RU" sz="2200" dirty="0" smtClean="0"/>
            <a:t>является единым комплексом последовательно осуществляемых мероприятий по </a:t>
          </a:r>
          <a:r>
            <a:rPr lang="ru-RU" sz="2400" b="1" dirty="0" smtClean="0">
              <a:solidFill>
                <a:srgbClr val="FFFFCC"/>
              </a:solidFill>
            </a:rPr>
            <a:t>идентификации</a:t>
          </a:r>
          <a:r>
            <a:rPr lang="ru-RU" sz="2200" dirty="0" smtClean="0"/>
            <a:t> вредных и (или) опасных факторов производственной среды и трудового процесса и </a:t>
          </a:r>
          <a:r>
            <a:rPr lang="ru-RU" sz="2400" b="1" dirty="0" smtClean="0">
              <a:solidFill>
                <a:srgbClr val="FFFFCC"/>
              </a:solidFill>
            </a:rPr>
            <a:t>оценке</a:t>
          </a:r>
          <a:r>
            <a:rPr lang="ru-RU" sz="2200" dirty="0" smtClean="0"/>
            <a:t> уровня их воздействия на работника с учетом отклонения их фактических значений от установленных уполномоченным Правительством Российской Федерации федеральным органом исполнительной власти нормативов (гигиенических нормативов) условий труда и применения средств индивидуальной и коллективной защиты работников.</a:t>
          </a:r>
          <a:endParaRPr lang="ru-RU" sz="2200" dirty="0"/>
        </a:p>
      </dgm:t>
    </dgm:pt>
    <dgm:pt modelId="{3B91ECF5-A366-44C9-987D-D90F7FCB81F2}" type="parTrans" cxnId="{10826F3E-1A01-4D6E-B346-4217A8C0770F}">
      <dgm:prSet/>
      <dgm:spPr/>
      <dgm:t>
        <a:bodyPr/>
        <a:lstStyle/>
        <a:p>
          <a:endParaRPr lang="ru-RU"/>
        </a:p>
      </dgm:t>
    </dgm:pt>
    <dgm:pt modelId="{CE17BCE6-4F4E-459B-96CC-69244EBC8E4F}" type="sibTrans" cxnId="{10826F3E-1A01-4D6E-B346-4217A8C0770F}">
      <dgm:prSet/>
      <dgm:spPr/>
      <dgm:t>
        <a:bodyPr/>
        <a:lstStyle/>
        <a:p>
          <a:endParaRPr lang="ru-RU"/>
        </a:p>
      </dgm:t>
    </dgm:pt>
    <dgm:pt modelId="{E72D5226-5C9C-404D-B0F9-9276CE516932}" type="pres">
      <dgm:prSet presAssocID="{181EDB0E-D712-493F-8220-2DB5EE4B1B5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A08F1B-4F60-494B-9945-25940BAACDC8}" type="pres">
      <dgm:prSet presAssocID="{380751E2-0F19-4C0E-A72F-8094BD0EE3F1}" presName="parentText" presStyleLbl="node1" presStyleIdx="0" presStyleCnt="2" custScaleY="28550" custLinFactY="-14265" custLinFactNeighborX="100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EF089B-20DF-471A-A078-615284B2DE75}" type="pres">
      <dgm:prSet presAssocID="{29EB53E7-D896-4A78-9AAF-9DE91B3303D0}" presName="spacer" presStyleCnt="0"/>
      <dgm:spPr/>
    </dgm:pt>
    <dgm:pt modelId="{CC0C9A14-F52E-42AB-AF6A-9BDF12A45143}" type="pres">
      <dgm:prSet presAssocID="{965A2A0C-ABE1-4696-BA78-C18888745BA8}" presName="parentText" presStyleLbl="node1" presStyleIdx="1" presStyleCnt="2" custLinFactY="13795" custLinFactNeighborX="12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7532DB-7942-4294-97E0-5DD729C2161F}" srcId="{181EDB0E-D712-493F-8220-2DB5EE4B1B5B}" destId="{380751E2-0F19-4C0E-A72F-8094BD0EE3F1}" srcOrd="0" destOrd="0" parTransId="{2A0AEEF2-813A-4489-B85D-3352F32A5F5D}" sibTransId="{29EB53E7-D896-4A78-9AAF-9DE91B3303D0}"/>
    <dgm:cxn modelId="{AAAAD545-F50F-4C07-A164-72BE1CE1A470}" type="presOf" srcId="{181EDB0E-D712-493F-8220-2DB5EE4B1B5B}" destId="{E72D5226-5C9C-404D-B0F9-9276CE516932}" srcOrd="0" destOrd="0" presId="urn:microsoft.com/office/officeart/2005/8/layout/vList2"/>
    <dgm:cxn modelId="{CEDDE148-65AA-4DB5-9627-04E6EB019E84}" type="presOf" srcId="{380751E2-0F19-4C0E-A72F-8094BD0EE3F1}" destId="{88A08F1B-4F60-494B-9945-25940BAACDC8}" srcOrd="0" destOrd="0" presId="urn:microsoft.com/office/officeart/2005/8/layout/vList2"/>
    <dgm:cxn modelId="{10826F3E-1A01-4D6E-B346-4217A8C0770F}" srcId="{181EDB0E-D712-493F-8220-2DB5EE4B1B5B}" destId="{965A2A0C-ABE1-4696-BA78-C18888745BA8}" srcOrd="1" destOrd="0" parTransId="{3B91ECF5-A366-44C9-987D-D90F7FCB81F2}" sibTransId="{CE17BCE6-4F4E-459B-96CC-69244EBC8E4F}"/>
    <dgm:cxn modelId="{6B9B0D99-86CB-4921-BD28-9FC90037B07B}" type="presOf" srcId="{965A2A0C-ABE1-4696-BA78-C18888745BA8}" destId="{CC0C9A14-F52E-42AB-AF6A-9BDF12A45143}" srcOrd="0" destOrd="0" presId="urn:microsoft.com/office/officeart/2005/8/layout/vList2"/>
    <dgm:cxn modelId="{F44E3CF4-10D5-4475-8333-C4544C35C1DE}" type="presParOf" srcId="{E72D5226-5C9C-404D-B0F9-9276CE516932}" destId="{88A08F1B-4F60-494B-9945-25940BAACDC8}" srcOrd="0" destOrd="0" presId="urn:microsoft.com/office/officeart/2005/8/layout/vList2"/>
    <dgm:cxn modelId="{AC687E92-543E-46B9-A5DF-7803B4803F22}" type="presParOf" srcId="{E72D5226-5C9C-404D-B0F9-9276CE516932}" destId="{D5EF089B-20DF-471A-A078-615284B2DE75}" srcOrd="1" destOrd="0" presId="urn:microsoft.com/office/officeart/2005/8/layout/vList2"/>
    <dgm:cxn modelId="{053C1B65-AB55-41BF-9697-BE244E259F3C}" type="presParOf" srcId="{E72D5226-5C9C-404D-B0F9-9276CE516932}" destId="{CC0C9A14-F52E-42AB-AF6A-9BDF12A4514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367855-94E0-4421-A6A4-15671549FA65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C9144C63-9676-4A36-8619-C2592B3F772B}">
      <dgm:prSet phldrT="[Текст]"/>
      <dgm:spPr/>
      <dgm:t>
        <a:bodyPr/>
        <a:lstStyle/>
        <a:p>
          <a:r>
            <a:rPr lang="ru-RU" b="1" dirty="0" smtClean="0">
              <a:latin typeface="Helios"/>
              <a:cs typeface="Arial" pitchFamily="34" charset="0"/>
            </a:rPr>
            <a:t>Федеральный закон от 28 декабря 2013 г. N 426-ФЗ"О специальной оценке условий труда"</a:t>
          </a:r>
          <a:endParaRPr lang="ru-RU" dirty="0"/>
        </a:p>
      </dgm:t>
    </dgm:pt>
    <dgm:pt modelId="{96A82EBC-C6A1-424A-A7C4-5C64F16FFF64}" type="parTrans" cxnId="{B224AA28-D7F9-4402-B0EC-0CF9CE91FCF0}">
      <dgm:prSet/>
      <dgm:spPr/>
      <dgm:t>
        <a:bodyPr/>
        <a:lstStyle/>
        <a:p>
          <a:endParaRPr lang="ru-RU"/>
        </a:p>
      </dgm:t>
    </dgm:pt>
    <dgm:pt modelId="{8F6C44A6-65A6-4D98-87BD-5345430A10E0}" type="sibTrans" cxnId="{B224AA28-D7F9-4402-B0EC-0CF9CE91FCF0}">
      <dgm:prSet/>
      <dgm:spPr/>
      <dgm:t>
        <a:bodyPr/>
        <a:lstStyle/>
        <a:p>
          <a:endParaRPr lang="ru-RU"/>
        </a:p>
      </dgm:t>
    </dgm:pt>
    <dgm:pt modelId="{60CEEA78-57AC-4CF8-B921-C1BE1549E419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Приказ Минтруда России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№ 33н от 24 января 2014 г.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Об утверждении Методики проведения специальной оценки условий труда, 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dirty="0" smtClean="0"/>
            <a:t>Классификатора вредных и (или) опасных производственных факторов, формы отчета о проведении специальной оценки условий труда и инструкции по ее заполнению </a:t>
          </a:r>
          <a:endParaRPr lang="ru-RU" dirty="0"/>
        </a:p>
      </dgm:t>
    </dgm:pt>
    <dgm:pt modelId="{1A257E33-CF66-4962-8D78-B81A05FBAEFC}" type="parTrans" cxnId="{0709C11F-724C-480D-9741-827CF7B089A1}">
      <dgm:prSet/>
      <dgm:spPr/>
      <dgm:t>
        <a:bodyPr/>
        <a:lstStyle/>
        <a:p>
          <a:endParaRPr lang="ru-RU"/>
        </a:p>
      </dgm:t>
    </dgm:pt>
    <dgm:pt modelId="{3C2638A9-91C2-4A53-8AA9-4FA7C94A4F9F}" type="sibTrans" cxnId="{0709C11F-724C-480D-9741-827CF7B089A1}">
      <dgm:prSet/>
      <dgm:spPr/>
      <dgm:t>
        <a:bodyPr/>
        <a:lstStyle/>
        <a:p>
          <a:endParaRPr lang="ru-RU"/>
        </a:p>
      </dgm:t>
    </dgm:pt>
    <dgm:pt modelId="{763C5FE8-5011-45B9-9187-D4643986EEDD}" type="pres">
      <dgm:prSet presAssocID="{E4367855-94E0-4421-A6A4-15671549FA65}" presName="Name0" presStyleCnt="0">
        <dgm:presLayoutVars>
          <dgm:dir/>
          <dgm:resizeHandles val="exact"/>
        </dgm:presLayoutVars>
      </dgm:prSet>
      <dgm:spPr/>
    </dgm:pt>
    <dgm:pt modelId="{4CD88FF0-955B-4F3C-A9C4-94E4E59129F5}" type="pres">
      <dgm:prSet presAssocID="{C9144C63-9676-4A36-8619-C2592B3F772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C76ECC-28BC-41E5-919D-638F56446CFA}" type="pres">
      <dgm:prSet presAssocID="{8F6C44A6-65A6-4D98-87BD-5345430A10E0}" presName="sibTrans" presStyleLbl="sibTrans2D1" presStyleIdx="0" presStyleCnt="1"/>
      <dgm:spPr/>
      <dgm:t>
        <a:bodyPr/>
        <a:lstStyle/>
        <a:p>
          <a:endParaRPr lang="ru-RU"/>
        </a:p>
      </dgm:t>
    </dgm:pt>
    <dgm:pt modelId="{57CE2CF1-2CFB-4821-B8BD-59C4EB7C12F0}" type="pres">
      <dgm:prSet presAssocID="{8F6C44A6-65A6-4D98-87BD-5345430A10E0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9D58761B-C963-490E-B7C7-92BB51340DA4}" type="pres">
      <dgm:prSet presAssocID="{60CEEA78-57AC-4CF8-B921-C1BE1549E41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112C8D-8C93-4274-B34B-1998F6EB0DB3}" type="presOf" srcId="{60CEEA78-57AC-4CF8-B921-C1BE1549E419}" destId="{9D58761B-C963-490E-B7C7-92BB51340DA4}" srcOrd="0" destOrd="0" presId="urn:microsoft.com/office/officeart/2005/8/layout/process1"/>
    <dgm:cxn modelId="{0709C11F-724C-480D-9741-827CF7B089A1}" srcId="{E4367855-94E0-4421-A6A4-15671549FA65}" destId="{60CEEA78-57AC-4CF8-B921-C1BE1549E419}" srcOrd="1" destOrd="0" parTransId="{1A257E33-CF66-4962-8D78-B81A05FBAEFC}" sibTransId="{3C2638A9-91C2-4A53-8AA9-4FA7C94A4F9F}"/>
    <dgm:cxn modelId="{B8E183BC-6187-4D2D-BDA8-FE1DEBFC72E0}" type="presOf" srcId="{E4367855-94E0-4421-A6A4-15671549FA65}" destId="{763C5FE8-5011-45B9-9187-D4643986EEDD}" srcOrd="0" destOrd="0" presId="urn:microsoft.com/office/officeart/2005/8/layout/process1"/>
    <dgm:cxn modelId="{B81AD310-549F-4FF1-9730-0A3C2999C0FA}" type="presOf" srcId="{8F6C44A6-65A6-4D98-87BD-5345430A10E0}" destId="{58C76ECC-28BC-41E5-919D-638F56446CFA}" srcOrd="0" destOrd="0" presId="urn:microsoft.com/office/officeart/2005/8/layout/process1"/>
    <dgm:cxn modelId="{BEA4DB16-40A4-40F4-AC96-1192660D73E7}" type="presOf" srcId="{C9144C63-9676-4A36-8619-C2592B3F772B}" destId="{4CD88FF0-955B-4F3C-A9C4-94E4E59129F5}" srcOrd="0" destOrd="0" presId="urn:microsoft.com/office/officeart/2005/8/layout/process1"/>
    <dgm:cxn modelId="{1B1CE68D-AA5C-4075-83CA-F747FAF0AE82}" type="presOf" srcId="{8F6C44A6-65A6-4D98-87BD-5345430A10E0}" destId="{57CE2CF1-2CFB-4821-B8BD-59C4EB7C12F0}" srcOrd="1" destOrd="0" presId="urn:microsoft.com/office/officeart/2005/8/layout/process1"/>
    <dgm:cxn modelId="{B224AA28-D7F9-4402-B0EC-0CF9CE91FCF0}" srcId="{E4367855-94E0-4421-A6A4-15671549FA65}" destId="{C9144C63-9676-4A36-8619-C2592B3F772B}" srcOrd="0" destOrd="0" parTransId="{96A82EBC-C6A1-424A-A7C4-5C64F16FFF64}" sibTransId="{8F6C44A6-65A6-4D98-87BD-5345430A10E0}"/>
    <dgm:cxn modelId="{28433264-B916-4EBD-B149-094FD04EBEDA}" type="presParOf" srcId="{763C5FE8-5011-45B9-9187-D4643986EEDD}" destId="{4CD88FF0-955B-4F3C-A9C4-94E4E59129F5}" srcOrd="0" destOrd="0" presId="urn:microsoft.com/office/officeart/2005/8/layout/process1"/>
    <dgm:cxn modelId="{A3BFF439-7E0B-4E1C-8749-01D1E99B7949}" type="presParOf" srcId="{763C5FE8-5011-45B9-9187-D4643986EEDD}" destId="{58C76ECC-28BC-41E5-919D-638F56446CFA}" srcOrd="1" destOrd="0" presId="urn:microsoft.com/office/officeart/2005/8/layout/process1"/>
    <dgm:cxn modelId="{2117E022-EBEE-41DE-BBE2-CE9C089705C3}" type="presParOf" srcId="{58C76ECC-28BC-41E5-919D-638F56446CFA}" destId="{57CE2CF1-2CFB-4821-B8BD-59C4EB7C12F0}" srcOrd="0" destOrd="0" presId="urn:microsoft.com/office/officeart/2005/8/layout/process1"/>
    <dgm:cxn modelId="{55377AD9-4225-4646-8D24-DFF1A3FDEFD9}" type="presParOf" srcId="{763C5FE8-5011-45B9-9187-D4643986EEDD}" destId="{9D58761B-C963-490E-B7C7-92BB51340DA4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9BFD0B-F346-491E-8E80-982B1AED9BD5}" type="doc">
      <dgm:prSet loTypeId="urn:microsoft.com/office/officeart/2005/8/layout/matrix1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2F90DF8-E9C1-415B-AE04-933EB25E894D}">
      <dgm:prSet phldrT="[Текст]" custT="1"/>
      <dgm:spPr/>
      <dgm:t>
        <a:bodyPr/>
        <a:lstStyle/>
        <a:p>
          <a:r>
            <a:rPr lang="ru-RU" sz="2400" dirty="0" smtClean="0"/>
            <a:t>Комиссия по проведению специальной оценки условий труда, </a:t>
          </a:r>
          <a:r>
            <a:rPr lang="ru-RU" sz="2400" u="sng" dirty="0" smtClean="0"/>
            <a:t>число членов которой должно быть нечетным</a:t>
          </a:r>
          <a:endParaRPr lang="ru-RU" sz="2400" u="sng" dirty="0"/>
        </a:p>
      </dgm:t>
    </dgm:pt>
    <dgm:pt modelId="{34FBC35E-F47A-44DF-AC15-00CABDACA983}" type="parTrans" cxnId="{9D3E2C40-0E96-44FA-AED8-D0892AEA2F6B}">
      <dgm:prSet/>
      <dgm:spPr/>
      <dgm:t>
        <a:bodyPr/>
        <a:lstStyle/>
        <a:p>
          <a:endParaRPr lang="ru-RU"/>
        </a:p>
      </dgm:t>
    </dgm:pt>
    <dgm:pt modelId="{5FE4CC3B-046D-4F9C-BF88-6D4C16D39D32}" type="sibTrans" cxnId="{9D3E2C40-0E96-44FA-AED8-D0892AEA2F6B}">
      <dgm:prSet/>
      <dgm:spPr/>
      <dgm:t>
        <a:bodyPr/>
        <a:lstStyle/>
        <a:p>
          <a:endParaRPr lang="ru-RU"/>
        </a:p>
      </dgm:t>
    </dgm:pt>
    <dgm:pt modelId="{78FB3EFE-F9D3-4C70-AC69-9DA9F9F989EC}">
      <dgm:prSet phldrT="[Текст]" custT="1"/>
      <dgm:spPr/>
      <dgm:t>
        <a:bodyPr/>
        <a:lstStyle/>
        <a:p>
          <a:r>
            <a:rPr lang="ru-RU" sz="2400" dirty="0" smtClean="0"/>
            <a:t>Работодатель (председатель комиссии), его представители, включая специалиста по охране труда</a:t>
          </a:r>
          <a:endParaRPr lang="ru-RU" sz="2400" dirty="0"/>
        </a:p>
      </dgm:t>
    </dgm:pt>
    <dgm:pt modelId="{9E33E17A-B2EF-46B1-8A28-459359DD71A0}" type="parTrans" cxnId="{AFAEF58E-D771-47AE-BAD4-84540AE4909B}">
      <dgm:prSet/>
      <dgm:spPr/>
      <dgm:t>
        <a:bodyPr/>
        <a:lstStyle/>
        <a:p>
          <a:endParaRPr lang="ru-RU"/>
        </a:p>
      </dgm:t>
    </dgm:pt>
    <dgm:pt modelId="{907BD10A-804B-4EA3-AA5A-635A9FD1106B}" type="sibTrans" cxnId="{AFAEF58E-D771-47AE-BAD4-84540AE4909B}">
      <dgm:prSet/>
      <dgm:spPr/>
      <dgm:t>
        <a:bodyPr/>
        <a:lstStyle/>
        <a:p>
          <a:endParaRPr lang="ru-RU"/>
        </a:p>
      </dgm:t>
    </dgm:pt>
    <dgm:pt modelId="{4D4CF799-B8A5-418E-8F8F-89456D6AAE65}">
      <dgm:prSet phldrT="[Текст]" custT="1"/>
      <dgm:spPr/>
      <dgm:t>
        <a:bodyPr/>
        <a:lstStyle/>
        <a:p>
          <a:r>
            <a:rPr lang="ru-RU" sz="2400" dirty="0" smtClean="0"/>
            <a:t>Представители профсоюза или иного представительного органа работников (при наличии)</a:t>
          </a:r>
          <a:endParaRPr lang="ru-RU" sz="2400" dirty="0"/>
        </a:p>
      </dgm:t>
    </dgm:pt>
    <dgm:pt modelId="{932F683D-C0E3-481D-A504-477B9B1047BA}" type="parTrans" cxnId="{D773920B-F67D-4B00-ACFA-4280C5A66CF6}">
      <dgm:prSet/>
      <dgm:spPr/>
      <dgm:t>
        <a:bodyPr/>
        <a:lstStyle/>
        <a:p>
          <a:endParaRPr lang="ru-RU"/>
        </a:p>
      </dgm:t>
    </dgm:pt>
    <dgm:pt modelId="{BC1AE6E9-236A-4CAB-ABE9-7BD77F8ECBC1}" type="sibTrans" cxnId="{D773920B-F67D-4B00-ACFA-4280C5A66CF6}">
      <dgm:prSet/>
      <dgm:spPr/>
      <dgm:t>
        <a:bodyPr/>
        <a:lstStyle/>
        <a:p>
          <a:endParaRPr lang="ru-RU"/>
        </a:p>
      </dgm:t>
    </dgm:pt>
    <dgm:pt modelId="{ACCD9977-40AE-4D4E-B808-7E0600BD7B45}">
      <dgm:prSet phldrT="[Текст]" custT="1"/>
      <dgm:spPr/>
      <dgm:t>
        <a:bodyPr/>
        <a:lstStyle/>
        <a:p>
          <a:r>
            <a:rPr lang="ru-RU" sz="2400" dirty="0" smtClean="0"/>
            <a:t>Эксперты и иные сотрудники организации, проводящей специальную оценку условий труда </a:t>
          </a:r>
          <a:endParaRPr lang="ru-RU" sz="2400" dirty="0"/>
        </a:p>
      </dgm:t>
    </dgm:pt>
    <dgm:pt modelId="{D14A72FF-DC2E-46E7-BA7F-BEFB3573127C}" type="parTrans" cxnId="{9E858E24-5CEA-49BB-AAA3-935D21217666}">
      <dgm:prSet/>
      <dgm:spPr/>
      <dgm:t>
        <a:bodyPr/>
        <a:lstStyle/>
        <a:p>
          <a:endParaRPr lang="ru-RU"/>
        </a:p>
      </dgm:t>
    </dgm:pt>
    <dgm:pt modelId="{9C8C7619-BDA6-44E5-862F-251BE4185FC5}" type="sibTrans" cxnId="{9E858E24-5CEA-49BB-AAA3-935D21217666}">
      <dgm:prSet/>
      <dgm:spPr/>
      <dgm:t>
        <a:bodyPr/>
        <a:lstStyle/>
        <a:p>
          <a:endParaRPr lang="ru-RU"/>
        </a:p>
      </dgm:t>
    </dgm:pt>
    <dgm:pt modelId="{D0186C0C-39C2-4B79-9BA0-E3B464698940}">
      <dgm:prSet phldrT="[Текст]"/>
      <dgm:spPr/>
      <dgm:t>
        <a:bodyPr/>
        <a:lstStyle/>
        <a:p>
          <a:r>
            <a:rPr lang="ru-RU" dirty="0" smtClean="0"/>
            <a:t>Представитель организации или специалист, привлекаемые работодателем по договору гражданско-правового характера для осуществления функций службы охраны труда или специалиста по охране труда</a:t>
          </a:r>
          <a:endParaRPr lang="ru-RU" dirty="0"/>
        </a:p>
      </dgm:t>
    </dgm:pt>
    <dgm:pt modelId="{8E4D6C25-9506-444A-8E51-DA2687998787}" type="parTrans" cxnId="{0F1A3AFE-D809-4065-83D8-B7B9C60EE46F}">
      <dgm:prSet/>
      <dgm:spPr/>
      <dgm:t>
        <a:bodyPr/>
        <a:lstStyle/>
        <a:p>
          <a:endParaRPr lang="ru-RU"/>
        </a:p>
      </dgm:t>
    </dgm:pt>
    <dgm:pt modelId="{92174890-29A4-4D0A-B10E-34003F088E31}" type="sibTrans" cxnId="{0F1A3AFE-D809-4065-83D8-B7B9C60EE46F}">
      <dgm:prSet/>
      <dgm:spPr/>
      <dgm:t>
        <a:bodyPr/>
        <a:lstStyle/>
        <a:p>
          <a:endParaRPr lang="ru-RU"/>
        </a:p>
      </dgm:t>
    </dgm:pt>
    <dgm:pt modelId="{4C54A7A9-BDFB-460D-B607-D40114E2B6AE}" type="pres">
      <dgm:prSet presAssocID="{E99BFD0B-F346-491E-8E80-982B1AED9BD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70B413-702D-4A50-87B8-2A17C695BC06}" type="pres">
      <dgm:prSet presAssocID="{E99BFD0B-F346-491E-8E80-982B1AED9BD5}" presName="matrix" presStyleCnt="0"/>
      <dgm:spPr/>
    </dgm:pt>
    <dgm:pt modelId="{C4C2DFB4-DDB5-494C-8A4D-97F0BA964B1E}" type="pres">
      <dgm:prSet presAssocID="{E99BFD0B-F346-491E-8E80-982B1AED9BD5}" presName="tile1" presStyleLbl="node1" presStyleIdx="0" presStyleCnt="4"/>
      <dgm:spPr/>
      <dgm:t>
        <a:bodyPr/>
        <a:lstStyle/>
        <a:p>
          <a:endParaRPr lang="ru-RU"/>
        </a:p>
      </dgm:t>
    </dgm:pt>
    <dgm:pt modelId="{08B04C5F-7891-4CE0-A0C8-77B54131E034}" type="pres">
      <dgm:prSet presAssocID="{E99BFD0B-F346-491E-8E80-982B1AED9BD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B0726-43BD-42EF-AC0C-06F010C52FDB}" type="pres">
      <dgm:prSet presAssocID="{E99BFD0B-F346-491E-8E80-982B1AED9BD5}" presName="tile2" presStyleLbl="node1" presStyleIdx="1" presStyleCnt="4"/>
      <dgm:spPr/>
      <dgm:t>
        <a:bodyPr/>
        <a:lstStyle/>
        <a:p>
          <a:endParaRPr lang="ru-RU"/>
        </a:p>
      </dgm:t>
    </dgm:pt>
    <dgm:pt modelId="{9FDFE358-E13C-4787-9E1C-4735A4E94624}" type="pres">
      <dgm:prSet presAssocID="{E99BFD0B-F346-491E-8E80-982B1AED9BD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D38997-6985-404B-AC04-667479442CB9}" type="pres">
      <dgm:prSet presAssocID="{E99BFD0B-F346-491E-8E80-982B1AED9BD5}" presName="tile3" presStyleLbl="node1" presStyleIdx="2" presStyleCnt="4"/>
      <dgm:spPr/>
      <dgm:t>
        <a:bodyPr/>
        <a:lstStyle/>
        <a:p>
          <a:endParaRPr lang="ru-RU"/>
        </a:p>
      </dgm:t>
    </dgm:pt>
    <dgm:pt modelId="{54F4703D-0547-4410-9092-E1C4E807164F}" type="pres">
      <dgm:prSet presAssocID="{E99BFD0B-F346-491E-8E80-982B1AED9BD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ECB47-22A9-4B49-BDAB-8F54E823581A}" type="pres">
      <dgm:prSet presAssocID="{E99BFD0B-F346-491E-8E80-982B1AED9BD5}" presName="tile4" presStyleLbl="node1" presStyleIdx="3" presStyleCnt="4"/>
      <dgm:spPr/>
      <dgm:t>
        <a:bodyPr/>
        <a:lstStyle/>
        <a:p>
          <a:endParaRPr lang="ru-RU"/>
        </a:p>
      </dgm:t>
    </dgm:pt>
    <dgm:pt modelId="{0A42A234-E7C0-4789-9DDB-3D9D76F4A048}" type="pres">
      <dgm:prSet presAssocID="{E99BFD0B-F346-491E-8E80-982B1AED9BD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6E8963-AE2E-45C9-B32D-581B4B071207}" type="pres">
      <dgm:prSet presAssocID="{E99BFD0B-F346-491E-8E80-982B1AED9BD5}" presName="centerTile" presStyleLbl="fgShp" presStyleIdx="0" presStyleCnt="1" custScaleX="21763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E264DC9E-37DE-4799-BE53-DFCF5C16B7EE}" type="presOf" srcId="{ACCD9977-40AE-4D4E-B808-7E0600BD7B45}" destId="{54F4703D-0547-4410-9092-E1C4E807164F}" srcOrd="1" destOrd="0" presId="urn:microsoft.com/office/officeart/2005/8/layout/matrix1"/>
    <dgm:cxn modelId="{47132EBD-964F-4246-9B25-A15802CFADEA}" type="presOf" srcId="{4D4CF799-B8A5-418E-8F8F-89456D6AAE65}" destId="{F7CB0726-43BD-42EF-AC0C-06F010C52FDB}" srcOrd="0" destOrd="0" presId="urn:microsoft.com/office/officeart/2005/8/layout/matrix1"/>
    <dgm:cxn modelId="{9D3E2C40-0E96-44FA-AED8-D0892AEA2F6B}" srcId="{E99BFD0B-F346-491E-8E80-982B1AED9BD5}" destId="{B2F90DF8-E9C1-415B-AE04-933EB25E894D}" srcOrd="0" destOrd="0" parTransId="{34FBC35E-F47A-44DF-AC15-00CABDACA983}" sibTransId="{5FE4CC3B-046D-4F9C-BF88-6D4C16D39D32}"/>
    <dgm:cxn modelId="{44A3087E-C328-453B-96D8-6DE68E170763}" type="presOf" srcId="{78FB3EFE-F9D3-4C70-AC69-9DA9F9F989EC}" destId="{C4C2DFB4-DDB5-494C-8A4D-97F0BA964B1E}" srcOrd="0" destOrd="0" presId="urn:microsoft.com/office/officeart/2005/8/layout/matrix1"/>
    <dgm:cxn modelId="{8967769C-F13D-48AD-931C-7EF292506ADE}" type="presOf" srcId="{D0186C0C-39C2-4B79-9BA0-E3B464698940}" destId="{0A42A234-E7C0-4789-9DDB-3D9D76F4A048}" srcOrd="1" destOrd="0" presId="urn:microsoft.com/office/officeart/2005/8/layout/matrix1"/>
    <dgm:cxn modelId="{D8A00312-226E-419B-A44C-9F21EF071E68}" type="presOf" srcId="{E99BFD0B-F346-491E-8E80-982B1AED9BD5}" destId="{4C54A7A9-BDFB-460D-B607-D40114E2B6AE}" srcOrd="0" destOrd="0" presId="urn:microsoft.com/office/officeart/2005/8/layout/matrix1"/>
    <dgm:cxn modelId="{0F1A3AFE-D809-4065-83D8-B7B9C60EE46F}" srcId="{B2F90DF8-E9C1-415B-AE04-933EB25E894D}" destId="{D0186C0C-39C2-4B79-9BA0-E3B464698940}" srcOrd="3" destOrd="0" parTransId="{8E4D6C25-9506-444A-8E51-DA2687998787}" sibTransId="{92174890-29A4-4D0A-B10E-34003F088E31}"/>
    <dgm:cxn modelId="{AB963E5B-BC61-48BA-A37E-DAF7AC4AF350}" type="presOf" srcId="{ACCD9977-40AE-4D4E-B808-7E0600BD7B45}" destId="{E3D38997-6985-404B-AC04-667479442CB9}" srcOrd="0" destOrd="0" presId="urn:microsoft.com/office/officeart/2005/8/layout/matrix1"/>
    <dgm:cxn modelId="{28BB966E-A8D6-43A8-A09F-86C7F327D5F3}" type="presOf" srcId="{B2F90DF8-E9C1-415B-AE04-933EB25E894D}" destId="{3F6E8963-AE2E-45C9-B32D-581B4B071207}" srcOrd="0" destOrd="0" presId="urn:microsoft.com/office/officeart/2005/8/layout/matrix1"/>
    <dgm:cxn modelId="{94E2E74A-25F1-407B-B117-BBFAD0792A34}" type="presOf" srcId="{D0186C0C-39C2-4B79-9BA0-E3B464698940}" destId="{C41ECB47-22A9-4B49-BDAB-8F54E823581A}" srcOrd="0" destOrd="0" presId="urn:microsoft.com/office/officeart/2005/8/layout/matrix1"/>
    <dgm:cxn modelId="{9E858E24-5CEA-49BB-AAA3-935D21217666}" srcId="{B2F90DF8-E9C1-415B-AE04-933EB25E894D}" destId="{ACCD9977-40AE-4D4E-B808-7E0600BD7B45}" srcOrd="2" destOrd="0" parTransId="{D14A72FF-DC2E-46E7-BA7F-BEFB3573127C}" sibTransId="{9C8C7619-BDA6-44E5-862F-251BE4185FC5}"/>
    <dgm:cxn modelId="{AFAEF58E-D771-47AE-BAD4-84540AE4909B}" srcId="{B2F90DF8-E9C1-415B-AE04-933EB25E894D}" destId="{78FB3EFE-F9D3-4C70-AC69-9DA9F9F989EC}" srcOrd="0" destOrd="0" parTransId="{9E33E17A-B2EF-46B1-8A28-459359DD71A0}" sibTransId="{907BD10A-804B-4EA3-AA5A-635A9FD1106B}"/>
    <dgm:cxn modelId="{82D28554-6C2D-4EDB-9F12-5C8F4148FAEC}" type="presOf" srcId="{4D4CF799-B8A5-418E-8F8F-89456D6AAE65}" destId="{9FDFE358-E13C-4787-9E1C-4735A4E94624}" srcOrd="1" destOrd="0" presId="urn:microsoft.com/office/officeart/2005/8/layout/matrix1"/>
    <dgm:cxn modelId="{845D2FC0-57A5-4617-8629-119F78FAABEA}" type="presOf" srcId="{78FB3EFE-F9D3-4C70-AC69-9DA9F9F989EC}" destId="{08B04C5F-7891-4CE0-A0C8-77B54131E034}" srcOrd="1" destOrd="0" presId="urn:microsoft.com/office/officeart/2005/8/layout/matrix1"/>
    <dgm:cxn modelId="{D773920B-F67D-4B00-ACFA-4280C5A66CF6}" srcId="{B2F90DF8-E9C1-415B-AE04-933EB25E894D}" destId="{4D4CF799-B8A5-418E-8F8F-89456D6AAE65}" srcOrd="1" destOrd="0" parTransId="{932F683D-C0E3-481D-A504-477B9B1047BA}" sibTransId="{BC1AE6E9-236A-4CAB-ABE9-7BD77F8ECBC1}"/>
    <dgm:cxn modelId="{8E89C516-CC09-4D35-B45A-B350145CE191}" type="presParOf" srcId="{4C54A7A9-BDFB-460D-B607-D40114E2B6AE}" destId="{8F70B413-702D-4A50-87B8-2A17C695BC06}" srcOrd="0" destOrd="0" presId="urn:microsoft.com/office/officeart/2005/8/layout/matrix1"/>
    <dgm:cxn modelId="{2BBECD0C-498B-4004-9060-214476B23E6D}" type="presParOf" srcId="{8F70B413-702D-4A50-87B8-2A17C695BC06}" destId="{C4C2DFB4-DDB5-494C-8A4D-97F0BA964B1E}" srcOrd="0" destOrd="0" presId="urn:microsoft.com/office/officeart/2005/8/layout/matrix1"/>
    <dgm:cxn modelId="{B235B131-B10F-49DF-A18F-EEE5E1B2705A}" type="presParOf" srcId="{8F70B413-702D-4A50-87B8-2A17C695BC06}" destId="{08B04C5F-7891-4CE0-A0C8-77B54131E034}" srcOrd="1" destOrd="0" presId="urn:microsoft.com/office/officeart/2005/8/layout/matrix1"/>
    <dgm:cxn modelId="{5822D11F-D298-4163-A5BA-F36CFED7BD28}" type="presParOf" srcId="{8F70B413-702D-4A50-87B8-2A17C695BC06}" destId="{F7CB0726-43BD-42EF-AC0C-06F010C52FDB}" srcOrd="2" destOrd="0" presId="urn:microsoft.com/office/officeart/2005/8/layout/matrix1"/>
    <dgm:cxn modelId="{90D1EB02-D0EF-49EE-81B4-597DB5FCB9DD}" type="presParOf" srcId="{8F70B413-702D-4A50-87B8-2A17C695BC06}" destId="{9FDFE358-E13C-4787-9E1C-4735A4E94624}" srcOrd="3" destOrd="0" presId="urn:microsoft.com/office/officeart/2005/8/layout/matrix1"/>
    <dgm:cxn modelId="{3D3DF22B-60E9-4CAF-862B-7CB1C67F1E28}" type="presParOf" srcId="{8F70B413-702D-4A50-87B8-2A17C695BC06}" destId="{E3D38997-6985-404B-AC04-667479442CB9}" srcOrd="4" destOrd="0" presId="urn:microsoft.com/office/officeart/2005/8/layout/matrix1"/>
    <dgm:cxn modelId="{79B198BE-463D-4758-9625-3CF563AFFBED}" type="presParOf" srcId="{8F70B413-702D-4A50-87B8-2A17C695BC06}" destId="{54F4703D-0547-4410-9092-E1C4E807164F}" srcOrd="5" destOrd="0" presId="urn:microsoft.com/office/officeart/2005/8/layout/matrix1"/>
    <dgm:cxn modelId="{4913166D-68F4-4144-937C-40CC7D9EB12B}" type="presParOf" srcId="{8F70B413-702D-4A50-87B8-2A17C695BC06}" destId="{C41ECB47-22A9-4B49-BDAB-8F54E823581A}" srcOrd="6" destOrd="0" presId="urn:microsoft.com/office/officeart/2005/8/layout/matrix1"/>
    <dgm:cxn modelId="{57825F24-06BE-4E19-AAB9-A8F091B7B39D}" type="presParOf" srcId="{8F70B413-702D-4A50-87B8-2A17C695BC06}" destId="{0A42A234-E7C0-4789-9DDB-3D9D76F4A048}" srcOrd="7" destOrd="0" presId="urn:microsoft.com/office/officeart/2005/8/layout/matrix1"/>
    <dgm:cxn modelId="{F9C64F60-5D83-4661-AC4D-DEA4D759793D}" type="presParOf" srcId="{4C54A7A9-BDFB-460D-B607-D40114E2B6AE}" destId="{3F6E8963-AE2E-45C9-B32D-581B4B071207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35549C-6B82-4A77-8560-07DB59FE4F34}" type="doc">
      <dgm:prSet loTypeId="urn:microsoft.com/office/officeart/2005/8/layout/pyramid2" loCatId="pyramid" qsTypeId="urn:microsoft.com/office/officeart/2005/8/quickstyle/3d4" qsCatId="3D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CE862F01-7EB8-4AAA-8603-E92A0D9C03B8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Идентификация</a:t>
          </a:r>
          <a:r>
            <a:rPr lang="ru-RU" sz="2000" b="1" dirty="0" smtClean="0"/>
            <a:t> (выявление) потенциально вредных и (или) опасных производственных факторов  (ст. 10)</a:t>
          </a:r>
          <a:endParaRPr lang="ru-RU" sz="1400" b="1" dirty="0"/>
        </a:p>
      </dgm:t>
    </dgm:pt>
    <dgm:pt modelId="{C2EE1CA5-BD9C-40F7-A542-DD9DB00B7867}" type="parTrans" cxnId="{1789CFFE-A385-48E4-811D-E24DDA58B035}">
      <dgm:prSet/>
      <dgm:spPr/>
      <dgm:t>
        <a:bodyPr/>
        <a:lstStyle/>
        <a:p>
          <a:endParaRPr lang="ru-RU"/>
        </a:p>
      </dgm:t>
    </dgm:pt>
    <dgm:pt modelId="{3F95A944-3900-4F9F-BC48-8F06A83E7ADB}" type="sibTrans" cxnId="{1789CFFE-A385-48E4-811D-E24DDA58B035}">
      <dgm:prSet/>
      <dgm:spPr/>
      <dgm:t>
        <a:bodyPr/>
        <a:lstStyle/>
        <a:p>
          <a:endParaRPr lang="ru-RU"/>
        </a:p>
      </dgm:t>
    </dgm:pt>
    <dgm:pt modelId="{BA140531-381F-4173-A6A8-AD84F58152A8}">
      <dgm:prSet phldrT="[Текст]" custT="1"/>
      <dgm:spPr/>
      <dgm:t>
        <a:bodyPr/>
        <a:lstStyle/>
        <a:p>
          <a:pPr algn="l"/>
          <a:r>
            <a:rPr lang="ru-RU" sz="2800" b="1" dirty="0" smtClean="0"/>
            <a:t>Классификация условий труда </a:t>
          </a:r>
          <a:r>
            <a:rPr lang="ru-RU" sz="2000" b="1" dirty="0" smtClean="0"/>
            <a:t>по классам</a:t>
          </a:r>
          <a:r>
            <a:rPr lang="ru-RU" sz="2800" b="1" dirty="0" smtClean="0"/>
            <a:t> </a:t>
          </a:r>
          <a:r>
            <a:rPr lang="ru-RU" sz="2000" b="1" dirty="0" smtClean="0"/>
            <a:t>(ст.14):      (4 класса – оптимальные, допустимые, вредные, опасные)</a:t>
          </a:r>
          <a:endParaRPr lang="ru-RU" sz="2000" b="1" dirty="0"/>
        </a:p>
      </dgm:t>
    </dgm:pt>
    <dgm:pt modelId="{56099000-C658-48EB-A76D-6BC4CD40CE7C}" type="parTrans" cxnId="{F1CD9656-8AD0-4E9B-B626-9A0908981C16}">
      <dgm:prSet/>
      <dgm:spPr/>
      <dgm:t>
        <a:bodyPr/>
        <a:lstStyle/>
        <a:p>
          <a:endParaRPr lang="ru-RU"/>
        </a:p>
      </dgm:t>
    </dgm:pt>
    <dgm:pt modelId="{0371EB18-0B0D-4F2A-9492-01802F597929}" type="sibTrans" cxnId="{F1CD9656-8AD0-4E9B-B626-9A0908981C16}">
      <dgm:prSet/>
      <dgm:spPr/>
      <dgm:t>
        <a:bodyPr/>
        <a:lstStyle/>
        <a:p>
          <a:endParaRPr lang="ru-RU"/>
        </a:p>
      </dgm:t>
    </dgm:pt>
    <dgm:pt modelId="{0B64CFCC-9A01-402C-8A20-EA37281B4406}">
      <dgm:prSet phldrT="[Текст]" custT="1"/>
      <dgm:spPr/>
      <dgm:t>
        <a:bodyPr/>
        <a:lstStyle/>
        <a:p>
          <a:r>
            <a:rPr lang="ru-RU" sz="2800" b="1" dirty="0" smtClean="0"/>
            <a:t>Оформление результатов </a:t>
          </a:r>
          <a:r>
            <a:rPr lang="ru-RU" sz="2000" b="1" dirty="0" smtClean="0"/>
            <a:t>специальной оценки условий труда (ст.15)</a:t>
          </a:r>
          <a:endParaRPr lang="ru-RU" sz="2000" b="1" dirty="0"/>
        </a:p>
      </dgm:t>
    </dgm:pt>
    <dgm:pt modelId="{C79194C2-B86B-4013-B902-10794CC6A5FC}" type="parTrans" cxnId="{F1DCE072-83B6-4337-ACBB-38CA6EA6604E}">
      <dgm:prSet/>
      <dgm:spPr/>
      <dgm:t>
        <a:bodyPr/>
        <a:lstStyle/>
        <a:p>
          <a:endParaRPr lang="ru-RU"/>
        </a:p>
      </dgm:t>
    </dgm:pt>
    <dgm:pt modelId="{B4534FC8-6295-4808-9529-8134C69F46E2}" type="sibTrans" cxnId="{F1DCE072-83B6-4337-ACBB-38CA6EA6604E}">
      <dgm:prSet/>
      <dgm:spPr/>
      <dgm:t>
        <a:bodyPr/>
        <a:lstStyle/>
        <a:p>
          <a:endParaRPr lang="ru-RU"/>
        </a:p>
      </dgm:t>
    </dgm:pt>
    <dgm:pt modelId="{0014BD7A-6CCF-4BE8-947F-8D2442A5F276}">
      <dgm:prSet phldrT="[Текст]" custT="1"/>
      <dgm:spPr/>
      <dgm:t>
        <a:bodyPr/>
        <a:lstStyle/>
        <a:p>
          <a:r>
            <a:rPr lang="ru-RU" sz="2800" b="1" dirty="0" smtClean="0"/>
            <a:t>Декларирование</a:t>
          </a:r>
          <a:r>
            <a:rPr lang="ru-RU" sz="1600" b="1" dirty="0" smtClean="0"/>
            <a:t> </a:t>
          </a:r>
          <a:r>
            <a:rPr lang="ru-RU" sz="2000" b="1" dirty="0" smtClean="0"/>
            <a:t>соответствия условий труда государственным нормативным требованиям охраны труда (ст. 11)</a:t>
          </a:r>
          <a:endParaRPr lang="ru-RU" sz="2000" b="1" dirty="0"/>
        </a:p>
      </dgm:t>
    </dgm:pt>
    <dgm:pt modelId="{D73CCB83-4FA6-4699-8130-6C11CC455BF1}" type="parTrans" cxnId="{B8CB54DC-89CC-41DB-8AE9-70B51F548A09}">
      <dgm:prSet/>
      <dgm:spPr/>
      <dgm:t>
        <a:bodyPr/>
        <a:lstStyle/>
        <a:p>
          <a:endParaRPr lang="ru-RU"/>
        </a:p>
      </dgm:t>
    </dgm:pt>
    <dgm:pt modelId="{93B5E9D1-C4DE-4369-9C20-E190B8FC46D3}" type="sibTrans" cxnId="{B8CB54DC-89CC-41DB-8AE9-70B51F548A09}">
      <dgm:prSet/>
      <dgm:spPr/>
      <dgm:t>
        <a:bodyPr/>
        <a:lstStyle/>
        <a:p>
          <a:endParaRPr lang="ru-RU"/>
        </a:p>
      </dgm:t>
    </dgm:pt>
    <dgm:pt modelId="{74E51EC4-2F5F-4627-9905-96F2E09D6E77}">
      <dgm:prSet phldrT="[Текст]" custT="1"/>
      <dgm:spPr/>
      <dgm:t>
        <a:bodyPr/>
        <a:lstStyle/>
        <a:p>
          <a:r>
            <a:rPr lang="ru-RU" sz="2800" b="1" dirty="0" smtClean="0"/>
            <a:t>Исследования, измерения и оценка фактических значений </a:t>
          </a:r>
          <a:r>
            <a:rPr lang="ru-RU" sz="2000" b="1" dirty="0" smtClean="0"/>
            <a:t>указанных факторов (ст.12)</a:t>
          </a:r>
          <a:endParaRPr lang="ru-RU" sz="2000" b="1" dirty="0"/>
        </a:p>
      </dgm:t>
    </dgm:pt>
    <dgm:pt modelId="{0553AF5E-4B93-4632-810A-65BCF8C2FD1C}" type="parTrans" cxnId="{89128EC9-DB01-4CE2-8BA6-1844CD0DF8E5}">
      <dgm:prSet/>
      <dgm:spPr/>
      <dgm:t>
        <a:bodyPr/>
        <a:lstStyle/>
        <a:p>
          <a:endParaRPr lang="ru-RU"/>
        </a:p>
      </dgm:t>
    </dgm:pt>
    <dgm:pt modelId="{57E013FA-1535-47FB-B05A-295077128570}" type="sibTrans" cxnId="{89128EC9-DB01-4CE2-8BA6-1844CD0DF8E5}">
      <dgm:prSet/>
      <dgm:spPr/>
      <dgm:t>
        <a:bodyPr/>
        <a:lstStyle/>
        <a:p>
          <a:endParaRPr lang="ru-RU"/>
        </a:p>
      </dgm:t>
    </dgm:pt>
    <dgm:pt modelId="{DC9796B9-F3E7-476E-8988-6A5C5A71FAB0}" type="pres">
      <dgm:prSet presAssocID="{E035549C-6B82-4A77-8560-07DB59FE4F3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F17AC88-E1F1-473D-BAB2-69EA08905EA2}" type="pres">
      <dgm:prSet presAssocID="{E035549C-6B82-4A77-8560-07DB59FE4F34}" presName="pyramid" presStyleLbl="node1" presStyleIdx="0" presStyleCnt="1" custAng="10800000" custScaleX="59079" custLinFactNeighborX="303"/>
      <dgm:spPr/>
    </dgm:pt>
    <dgm:pt modelId="{A9CCD1D6-BA87-4528-AF22-53ED1A25FE21}" type="pres">
      <dgm:prSet presAssocID="{E035549C-6B82-4A77-8560-07DB59FE4F34}" presName="theList" presStyleCnt="0"/>
      <dgm:spPr/>
    </dgm:pt>
    <dgm:pt modelId="{802A0C7F-71EC-47E3-9A99-933D8901F8A8}" type="pres">
      <dgm:prSet presAssocID="{CE862F01-7EB8-4AAA-8603-E92A0D9C03B8}" presName="aNode" presStyleLbl="fgAcc1" presStyleIdx="0" presStyleCnt="5" custScaleX="208646" custScaleY="651168" custLinFactY="-570896" custLinFactNeighborX="-1090" custLinFactNeighborY="-6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7E844-2AB1-407B-998C-C34388FE0356}" type="pres">
      <dgm:prSet presAssocID="{CE862F01-7EB8-4AAA-8603-E92A0D9C03B8}" presName="aSpace" presStyleCnt="0"/>
      <dgm:spPr/>
    </dgm:pt>
    <dgm:pt modelId="{D4611EDD-FF8A-48CB-9003-456653104C40}" type="pres">
      <dgm:prSet presAssocID="{BA140531-381F-4173-A6A8-AD84F58152A8}" presName="aNode" presStyleLbl="fgAcc1" presStyleIdx="1" presStyleCnt="5" custScaleX="210828" custScaleY="587238" custLinFactY="943657" custLinFactNeighborX="-606" custLinFactNeighborY="1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39DF1-662A-4762-9DC3-52B174B04201}" type="pres">
      <dgm:prSet presAssocID="{BA140531-381F-4173-A6A8-AD84F58152A8}" presName="aSpace" presStyleCnt="0"/>
      <dgm:spPr/>
    </dgm:pt>
    <dgm:pt modelId="{9ED3F665-7860-469B-97B1-6BA042A19968}" type="pres">
      <dgm:prSet presAssocID="{0B64CFCC-9A01-402C-8A20-EA37281B4406}" presName="aNode" presStyleLbl="fgAcc1" presStyleIdx="2" presStyleCnt="5" custScaleX="209615" custScaleY="604304" custLinFactY="1226270" custLinFactNeighborY="1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891781-592D-4F50-A493-105567D034C9}" type="pres">
      <dgm:prSet presAssocID="{0B64CFCC-9A01-402C-8A20-EA37281B4406}" presName="aSpace" presStyleCnt="0"/>
      <dgm:spPr/>
    </dgm:pt>
    <dgm:pt modelId="{61CD6C65-2D97-452F-B195-7B54F9072784}" type="pres">
      <dgm:prSet presAssocID="{0014BD7A-6CCF-4BE8-947F-8D2442A5F276}" presName="aNode" presStyleLbl="fgAcc1" presStyleIdx="3" presStyleCnt="5" custScaleX="210828" custScaleY="587238" custLinFactY="-1320254" custLinFactNeighborX="-1317" custLinFactNeighborY="-14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AE6745-72EF-4291-B8ED-312B4F76862F}" type="pres">
      <dgm:prSet presAssocID="{0014BD7A-6CCF-4BE8-947F-8D2442A5F276}" presName="aSpace" presStyleCnt="0"/>
      <dgm:spPr/>
    </dgm:pt>
    <dgm:pt modelId="{1C8E50C4-34A2-4EAD-882E-71BE6BF46891}" type="pres">
      <dgm:prSet presAssocID="{74E51EC4-2F5F-4627-9905-96F2E09D6E77}" presName="aNode" presStyleLbl="fgAcc1" presStyleIdx="4" presStyleCnt="5" custScaleX="210828" custScaleY="587238" custLinFactY="-1258808" custLinFactNeighborX="-1317" custLinFactNeighborY="-1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E742B-4B74-432C-B1DA-02329A5A0F66}" type="pres">
      <dgm:prSet presAssocID="{74E51EC4-2F5F-4627-9905-96F2E09D6E77}" presName="aSpace" presStyleCnt="0"/>
      <dgm:spPr/>
    </dgm:pt>
  </dgm:ptLst>
  <dgm:cxnLst>
    <dgm:cxn modelId="{87DC3FBE-86A5-4FE4-846C-8ECAA1BB9BD7}" type="presOf" srcId="{0014BD7A-6CCF-4BE8-947F-8D2442A5F276}" destId="{61CD6C65-2D97-452F-B195-7B54F9072784}" srcOrd="0" destOrd="0" presId="urn:microsoft.com/office/officeart/2005/8/layout/pyramid2"/>
    <dgm:cxn modelId="{89128EC9-DB01-4CE2-8BA6-1844CD0DF8E5}" srcId="{E035549C-6B82-4A77-8560-07DB59FE4F34}" destId="{74E51EC4-2F5F-4627-9905-96F2E09D6E77}" srcOrd="4" destOrd="0" parTransId="{0553AF5E-4B93-4632-810A-65BCF8C2FD1C}" sibTransId="{57E013FA-1535-47FB-B05A-295077128570}"/>
    <dgm:cxn modelId="{F1DCE072-83B6-4337-ACBB-38CA6EA6604E}" srcId="{E035549C-6B82-4A77-8560-07DB59FE4F34}" destId="{0B64CFCC-9A01-402C-8A20-EA37281B4406}" srcOrd="2" destOrd="0" parTransId="{C79194C2-B86B-4013-B902-10794CC6A5FC}" sibTransId="{B4534FC8-6295-4808-9529-8134C69F46E2}"/>
    <dgm:cxn modelId="{F1CD9656-8AD0-4E9B-B626-9A0908981C16}" srcId="{E035549C-6B82-4A77-8560-07DB59FE4F34}" destId="{BA140531-381F-4173-A6A8-AD84F58152A8}" srcOrd="1" destOrd="0" parTransId="{56099000-C658-48EB-A76D-6BC4CD40CE7C}" sibTransId="{0371EB18-0B0D-4F2A-9492-01802F597929}"/>
    <dgm:cxn modelId="{0F2406A1-B7ED-4AC8-8C38-2BEC560FDCB4}" type="presOf" srcId="{CE862F01-7EB8-4AAA-8603-E92A0D9C03B8}" destId="{802A0C7F-71EC-47E3-9A99-933D8901F8A8}" srcOrd="0" destOrd="0" presId="urn:microsoft.com/office/officeart/2005/8/layout/pyramid2"/>
    <dgm:cxn modelId="{1789CFFE-A385-48E4-811D-E24DDA58B035}" srcId="{E035549C-6B82-4A77-8560-07DB59FE4F34}" destId="{CE862F01-7EB8-4AAA-8603-E92A0D9C03B8}" srcOrd="0" destOrd="0" parTransId="{C2EE1CA5-BD9C-40F7-A542-DD9DB00B7867}" sibTransId="{3F95A944-3900-4F9F-BC48-8F06A83E7ADB}"/>
    <dgm:cxn modelId="{502C1400-07DC-4840-9EBC-1A8498BBDEA7}" type="presOf" srcId="{0B64CFCC-9A01-402C-8A20-EA37281B4406}" destId="{9ED3F665-7860-469B-97B1-6BA042A19968}" srcOrd="0" destOrd="0" presId="urn:microsoft.com/office/officeart/2005/8/layout/pyramid2"/>
    <dgm:cxn modelId="{49D391B2-944A-495C-A168-E9681C24D2A8}" type="presOf" srcId="{74E51EC4-2F5F-4627-9905-96F2E09D6E77}" destId="{1C8E50C4-34A2-4EAD-882E-71BE6BF46891}" srcOrd="0" destOrd="0" presId="urn:microsoft.com/office/officeart/2005/8/layout/pyramid2"/>
    <dgm:cxn modelId="{3CC441C0-3607-44E0-9941-725CEA7D0175}" type="presOf" srcId="{BA140531-381F-4173-A6A8-AD84F58152A8}" destId="{D4611EDD-FF8A-48CB-9003-456653104C40}" srcOrd="0" destOrd="0" presId="urn:microsoft.com/office/officeart/2005/8/layout/pyramid2"/>
    <dgm:cxn modelId="{B8CB54DC-89CC-41DB-8AE9-70B51F548A09}" srcId="{E035549C-6B82-4A77-8560-07DB59FE4F34}" destId="{0014BD7A-6CCF-4BE8-947F-8D2442A5F276}" srcOrd="3" destOrd="0" parTransId="{D73CCB83-4FA6-4699-8130-6C11CC455BF1}" sibTransId="{93B5E9D1-C4DE-4369-9C20-E190B8FC46D3}"/>
    <dgm:cxn modelId="{BB944C98-5784-4A42-8780-F6548AF0DD3B}" type="presOf" srcId="{E035549C-6B82-4A77-8560-07DB59FE4F34}" destId="{DC9796B9-F3E7-476E-8988-6A5C5A71FAB0}" srcOrd="0" destOrd="0" presId="urn:microsoft.com/office/officeart/2005/8/layout/pyramid2"/>
    <dgm:cxn modelId="{41224F5B-243A-49D8-BBF6-A0EDFF9BD56B}" type="presParOf" srcId="{DC9796B9-F3E7-476E-8988-6A5C5A71FAB0}" destId="{6F17AC88-E1F1-473D-BAB2-69EA08905EA2}" srcOrd="0" destOrd="0" presId="urn:microsoft.com/office/officeart/2005/8/layout/pyramid2"/>
    <dgm:cxn modelId="{719A4AE3-F9BA-43BE-958D-3E1B0B4DEE26}" type="presParOf" srcId="{DC9796B9-F3E7-476E-8988-6A5C5A71FAB0}" destId="{A9CCD1D6-BA87-4528-AF22-53ED1A25FE21}" srcOrd="1" destOrd="0" presId="urn:microsoft.com/office/officeart/2005/8/layout/pyramid2"/>
    <dgm:cxn modelId="{DDEEADCC-43E2-411D-8E7C-B24DF0A7AA44}" type="presParOf" srcId="{A9CCD1D6-BA87-4528-AF22-53ED1A25FE21}" destId="{802A0C7F-71EC-47E3-9A99-933D8901F8A8}" srcOrd="0" destOrd="0" presId="urn:microsoft.com/office/officeart/2005/8/layout/pyramid2"/>
    <dgm:cxn modelId="{C5988348-2553-47B4-9FF2-E1B303557961}" type="presParOf" srcId="{A9CCD1D6-BA87-4528-AF22-53ED1A25FE21}" destId="{4B37E844-2AB1-407B-998C-C34388FE0356}" srcOrd="1" destOrd="0" presId="urn:microsoft.com/office/officeart/2005/8/layout/pyramid2"/>
    <dgm:cxn modelId="{D42BBDD2-1E74-4971-9D3C-CD99CC19CE4E}" type="presParOf" srcId="{A9CCD1D6-BA87-4528-AF22-53ED1A25FE21}" destId="{D4611EDD-FF8A-48CB-9003-456653104C40}" srcOrd="2" destOrd="0" presId="urn:microsoft.com/office/officeart/2005/8/layout/pyramid2"/>
    <dgm:cxn modelId="{A2102A55-29EA-4395-A96C-32BFC596BFC2}" type="presParOf" srcId="{A9CCD1D6-BA87-4528-AF22-53ED1A25FE21}" destId="{EF239DF1-662A-4762-9DC3-52B174B04201}" srcOrd="3" destOrd="0" presId="urn:microsoft.com/office/officeart/2005/8/layout/pyramid2"/>
    <dgm:cxn modelId="{C2E8DFEA-4CED-4A3A-8113-764D66B0EDDD}" type="presParOf" srcId="{A9CCD1D6-BA87-4528-AF22-53ED1A25FE21}" destId="{9ED3F665-7860-469B-97B1-6BA042A19968}" srcOrd="4" destOrd="0" presId="urn:microsoft.com/office/officeart/2005/8/layout/pyramid2"/>
    <dgm:cxn modelId="{B276CF3D-4701-41FA-B221-01BB61957DF3}" type="presParOf" srcId="{A9CCD1D6-BA87-4528-AF22-53ED1A25FE21}" destId="{4B891781-592D-4F50-A493-105567D034C9}" srcOrd="5" destOrd="0" presId="urn:microsoft.com/office/officeart/2005/8/layout/pyramid2"/>
    <dgm:cxn modelId="{4B9690A2-7132-44EB-8184-490FED6BC99D}" type="presParOf" srcId="{A9CCD1D6-BA87-4528-AF22-53ED1A25FE21}" destId="{61CD6C65-2D97-452F-B195-7B54F9072784}" srcOrd="6" destOrd="0" presId="urn:microsoft.com/office/officeart/2005/8/layout/pyramid2"/>
    <dgm:cxn modelId="{A2DB991C-7A5A-46A3-877F-EDFFF0260390}" type="presParOf" srcId="{A9CCD1D6-BA87-4528-AF22-53ED1A25FE21}" destId="{C8AE6745-72EF-4291-B8ED-312B4F76862F}" srcOrd="7" destOrd="0" presId="urn:microsoft.com/office/officeart/2005/8/layout/pyramid2"/>
    <dgm:cxn modelId="{5AE21975-298A-44D3-B527-0A5CBEB289DD}" type="presParOf" srcId="{A9CCD1D6-BA87-4528-AF22-53ED1A25FE21}" destId="{1C8E50C4-34A2-4EAD-882E-71BE6BF46891}" srcOrd="8" destOrd="0" presId="urn:microsoft.com/office/officeart/2005/8/layout/pyramid2"/>
    <dgm:cxn modelId="{838346FF-B123-43BD-A842-5A9B7BCD90E1}" type="presParOf" srcId="{A9CCD1D6-BA87-4528-AF22-53ED1A25FE21}" destId="{8B2E742B-4B74-432C-B1DA-02329A5A0F66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3A9D8FA-C9E1-4CF1-B33D-897E55FF96F7}" type="doc">
      <dgm:prSet loTypeId="urn:microsoft.com/office/officeart/2005/8/layout/lProcess3" loCatId="process" qsTypeId="urn:microsoft.com/office/officeart/2005/8/quickstyle/simple1" qsCatId="simple" csTypeId="urn:microsoft.com/office/officeart/2005/8/colors/accent3_5" csCatId="accent3" phldr="1"/>
      <dgm:spPr/>
    </dgm:pt>
    <dgm:pt modelId="{C7C99543-46F8-435A-89D9-CD35A3EA5CF9}">
      <dgm:prSet phldrT="[Текст]" custT="1"/>
      <dgm:spPr>
        <a:solidFill>
          <a:srgbClr val="00B050">
            <a:alpha val="90000"/>
          </a:srgbClr>
        </a:solidFill>
      </dgm:spPr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В случае если вредные и (или) опасные факторы по результатам идентификации не выявлены или наименования имеющихся на рабочем месте факторов производственной среды и трудового процесса не совпадают с наименованиями вредных и (или) опасных факторов, предусмотренных классификатором, экспертом фиксируется отсутствие на рабочем месте вредных и (или) опасных факторов. </a:t>
          </a:r>
        </a:p>
      </dgm:t>
    </dgm:pt>
    <dgm:pt modelId="{407F820C-33BD-4465-8B61-8F003EDACAB6}" type="parTrans" cxnId="{1736AB43-8D89-46F5-9AFE-B29FAACB7A35}">
      <dgm:prSet/>
      <dgm:spPr/>
      <dgm:t>
        <a:bodyPr/>
        <a:lstStyle/>
        <a:p>
          <a:endParaRPr lang="ru-RU"/>
        </a:p>
      </dgm:t>
    </dgm:pt>
    <dgm:pt modelId="{C96A957C-BA0D-49B5-BF7F-4FF70E51C374}" type="sibTrans" cxnId="{1736AB43-8D89-46F5-9AFE-B29FAACB7A35}">
      <dgm:prSet/>
      <dgm:spPr/>
      <dgm:t>
        <a:bodyPr/>
        <a:lstStyle/>
        <a:p>
          <a:endParaRPr lang="ru-RU"/>
        </a:p>
      </dgm:t>
    </dgm:pt>
    <dgm:pt modelId="{1B8C345C-5967-42FF-8CDD-0BF7B87FB449}">
      <dgm:prSet phldrT="[Текст]" custT="1"/>
      <dgm:spPr>
        <a:solidFill>
          <a:schemeClr val="accent3">
            <a:lumMod val="50000"/>
            <a:alpha val="50000"/>
          </a:schemeClr>
        </a:solidFill>
      </dgm:spPr>
      <dgm:t>
        <a:bodyPr/>
        <a:lstStyle/>
        <a:p>
          <a:pPr algn="l"/>
          <a:r>
            <a:rPr lang="ru-RU" sz="1800" dirty="0" smtClean="0">
              <a:solidFill>
                <a:schemeClr val="tx1"/>
              </a:solidFill>
            </a:rPr>
            <a:t>Условия труда на рабочем месте, на котором отсутствуют вредные и (или) опасные факторы, признаются комиссией допустимыми условиями труда. Работодателем в установленном порядке обеспечивается подача в отношении такого рабочего места </a:t>
          </a:r>
          <a:r>
            <a:rPr lang="ru-RU" sz="2400" b="1" dirty="0" smtClean="0">
              <a:solidFill>
                <a:schemeClr val="tx1"/>
              </a:solidFill>
            </a:rPr>
            <a:t>декларации соответствия</a:t>
          </a:r>
          <a:r>
            <a:rPr lang="ru-RU" sz="1800" dirty="0" smtClean="0">
              <a:solidFill>
                <a:schemeClr val="tx1"/>
              </a:solidFill>
            </a:rPr>
            <a:t> условий труда государственным нормативным требованиям охраны труда.</a:t>
          </a:r>
        </a:p>
      </dgm:t>
    </dgm:pt>
    <dgm:pt modelId="{11F41A1A-35C9-4F5C-8736-700CD3E2BE6C}" type="parTrans" cxnId="{BC13E75C-2409-4298-A7A9-AD375657E15B}">
      <dgm:prSet/>
      <dgm:spPr/>
      <dgm:t>
        <a:bodyPr/>
        <a:lstStyle/>
        <a:p>
          <a:endParaRPr lang="ru-RU"/>
        </a:p>
      </dgm:t>
    </dgm:pt>
    <dgm:pt modelId="{3D4E7346-08A3-48BA-9107-940D59A70F26}" type="sibTrans" cxnId="{BC13E75C-2409-4298-A7A9-AD375657E15B}">
      <dgm:prSet/>
      <dgm:spPr/>
      <dgm:t>
        <a:bodyPr/>
        <a:lstStyle/>
        <a:p>
          <a:endParaRPr lang="ru-RU"/>
        </a:p>
      </dgm:t>
    </dgm:pt>
    <dgm:pt modelId="{2BD09A74-411B-49B5-8A16-2F19D4AF3CA8}" type="pres">
      <dgm:prSet presAssocID="{33A9D8FA-C9E1-4CF1-B33D-897E55FF96F7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8FB82714-38CF-472F-922B-406CE5B8CD41}" type="pres">
      <dgm:prSet presAssocID="{C7C99543-46F8-435A-89D9-CD35A3EA5CF9}" presName="horFlow" presStyleCnt="0"/>
      <dgm:spPr/>
    </dgm:pt>
    <dgm:pt modelId="{4F5E4FEF-DCD6-43F9-9920-525FF699EE13}" type="pres">
      <dgm:prSet presAssocID="{C7C99543-46F8-435A-89D9-CD35A3EA5CF9}" presName="bigChev" presStyleLbl="node1" presStyleIdx="0" presStyleCnt="2" custScaleX="137293"/>
      <dgm:spPr/>
      <dgm:t>
        <a:bodyPr/>
        <a:lstStyle/>
        <a:p>
          <a:endParaRPr lang="ru-RU"/>
        </a:p>
      </dgm:t>
    </dgm:pt>
    <dgm:pt modelId="{9B2F2650-CBB3-429E-93FB-E2314A21E41F}" type="pres">
      <dgm:prSet presAssocID="{C7C99543-46F8-435A-89D9-CD35A3EA5CF9}" presName="vSp" presStyleCnt="0"/>
      <dgm:spPr/>
    </dgm:pt>
    <dgm:pt modelId="{D7F75396-8B99-48FE-803B-2AAD6646951F}" type="pres">
      <dgm:prSet presAssocID="{1B8C345C-5967-42FF-8CDD-0BF7B87FB449}" presName="horFlow" presStyleCnt="0"/>
      <dgm:spPr/>
    </dgm:pt>
    <dgm:pt modelId="{FDAAD2D0-0055-4B17-B8AB-7433D7741FD0}" type="pres">
      <dgm:prSet presAssocID="{1B8C345C-5967-42FF-8CDD-0BF7B87FB449}" presName="bigChev" presStyleLbl="node1" presStyleIdx="1" presStyleCnt="2" custScaleX="136376"/>
      <dgm:spPr/>
      <dgm:t>
        <a:bodyPr/>
        <a:lstStyle/>
        <a:p>
          <a:endParaRPr lang="ru-RU"/>
        </a:p>
      </dgm:t>
    </dgm:pt>
  </dgm:ptLst>
  <dgm:cxnLst>
    <dgm:cxn modelId="{F2304CAB-B330-401A-93E4-D0177822259A}" type="presOf" srcId="{33A9D8FA-C9E1-4CF1-B33D-897E55FF96F7}" destId="{2BD09A74-411B-49B5-8A16-2F19D4AF3CA8}" srcOrd="0" destOrd="0" presId="urn:microsoft.com/office/officeart/2005/8/layout/lProcess3"/>
    <dgm:cxn modelId="{BC13E75C-2409-4298-A7A9-AD375657E15B}" srcId="{33A9D8FA-C9E1-4CF1-B33D-897E55FF96F7}" destId="{1B8C345C-5967-42FF-8CDD-0BF7B87FB449}" srcOrd="1" destOrd="0" parTransId="{11F41A1A-35C9-4F5C-8736-700CD3E2BE6C}" sibTransId="{3D4E7346-08A3-48BA-9107-940D59A70F26}"/>
    <dgm:cxn modelId="{1736AB43-8D89-46F5-9AFE-B29FAACB7A35}" srcId="{33A9D8FA-C9E1-4CF1-B33D-897E55FF96F7}" destId="{C7C99543-46F8-435A-89D9-CD35A3EA5CF9}" srcOrd="0" destOrd="0" parTransId="{407F820C-33BD-4465-8B61-8F003EDACAB6}" sibTransId="{C96A957C-BA0D-49B5-BF7F-4FF70E51C374}"/>
    <dgm:cxn modelId="{DB83D6C0-AE87-4009-ACD6-C5DD82959E6A}" type="presOf" srcId="{1B8C345C-5967-42FF-8CDD-0BF7B87FB449}" destId="{FDAAD2D0-0055-4B17-B8AB-7433D7741FD0}" srcOrd="0" destOrd="0" presId="urn:microsoft.com/office/officeart/2005/8/layout/lProcess3"/>
    <dgm:cxn modelId="{37E01279-F16E-4D9A-A01A-9074FB716ABB}" type="presOf" srcId="{C7C99543-46F8-435A-89D9-CD35A3EA5CF9}" destId="{4F5E4FEF-DCD6-43F9-9920-525FF699EE13}" srcOrd="0" destOrd="0" presId="urn:microsoft.com/office/officeart/2005/8/layout/lProcess3"/>
    <dgm:cxn modelId="{263665F2-2314-4E31-975E-48D6C27CB275}" type="presParOf" srcId="{2BD09A74-411B-49B5-8A16-2F19D4AF3CA8}" destId="{8FB82714-38CF-472F-922B-406CE5B8CD41}" srcOrd="0" destOrd="0" presId="urn:microsoft.com/office/officeart/2005/8/layout/lProcess3"/>
    <dgm:cxn modelId="{AC1228CA-41D7-40E8-9A1B-DF446DB30269}" type="presParOf" srcId="{8FB82714-38CF-472F-922B-406CE5B8CD41}" destId="{4F5E4FEF-DCD6-43F9-9920-525FF699EE13}" srcOrd="0" destOrd="0" presId="urn:microsoft.com/office/officeart/2005/8/layout/lProcess3"/>
    <dgm:cxn modelId="{4FDA0AF9-3C97-4940-AE11-4393FD77CFC7}" type="presParOf" srcId="{2BD09A74-411B-49B5-8A16-2F19D4AF3CA8}" destId="{9B2F2650-CBB3-429E-93FB-E2314A21E41F}" srcOrd="1" destOrd="0" presId="urn:microsoft.com/office/officeart/2005/8/layout/lProcess3"/>
    <dgm:cxn modelId="{59924DE9-E4C2-41E7-B4AB-DF2C1B24C460}" type="presParOf" srcId="{2BD09A74-411B-49B5-8A16-2F19D4AF3CA8}" destId="{D7F75396-8B99-48FE-803B-2AAD6646951F}" srcOrd="2" destOrd="0" presId="urn:microsoft.com/office/officeart/2005/8/layout/lProcess3"/>
    <dgm:cxn modelId="{4175DDF3-437F-4311-B68B-DDA34971937A}" type="presParOf" srcId="{D7F75396-8B99-48FE-803B-2AAD6646951F}" destId="{FDAAD2D0-0055-4B17-B8AB-7433D7741FD0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274C268-CC18-41DA-ACB9-0E73D5C1BA11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A45FD3-1C88-4093-B9B0-285827A5B277}">
      <dgm:prSet phldrT="[Текст]" custT="1"/>
      <dgm:spPr/>
      <dgm:t>
        <a:bodyPr/>
        <a:lstStyle/>
        <a:p>
          <a:r>
            <a:rPr lang="ru-RU" sz="2000" b="1" dirty="0" smtClean="0"/>
            <a:t>Декларация соответствия условий труда</a:t>
          </a:r>
          <a:endParaRPr lang="ru-RU" sz="2000" b="1" dirty="0"/>
        </a:p>
      </dgm:t>
    </dgm:pt>
    <dgm:pt modelId="{02A3CB8C-332E-47E8-859A-23599C47F5DB}" type="parTrans" cxnId="{F3A5D26B-D49F-4F01-A287-FFC7893519AD}">
      <dgm:prSet/>
      <dgm:spPr/>
      <dgm:t>
        <a:bodyPr/>
        <a:lstStyle/>
        <a:p>
          <a:endParaRPr lang="ru-RU"/>
        </a:p>
      </dgm:t>
    </dgm:pt>
    <dgm:pt modelId="{B42E81B3-6D24-458B-B1F7-E469488EB448}" type="sibTrans" cxnId="{F3A5D26B-D49F-4F01-A287-FFC7893519AD}">
      <dgm:prSet/>
      <dgm:spPr>
        <a:solidFill>
          <a:schemeClr val="accent1">
            <a:tint val="60000"/>
            <a:hueOff val="0"/>
            <a:satOff val="0"/>
            <a:lumOff val="0"/>
          </a:schemeClr>
        </a:solidFill>
      </dgm:spPr>
      <dgm:t>
        <a:bodyPr/>
        <a:lstStyle/>
        <a:p>
          <a:endParaRPr lang="ru-RU" dirty="0"/>
        </a:p>
      </dgm:t>
    </dgm:pt>
    <dgm:pt modelId="{85F7D90D-CDDB-4911-80FD-672AF31E4612}">
      <dgm:prSet phldrT="[Текст]" custT="1"/>
      <dgm:spPr/>
      <dgm:t>
        <a:bodyPr/>
        <a:lstStyle/>
        <a:p>
          <a:r>
            <a:rPr lang="ru-RU" sz="1600" dirty="0" smtClean="0"/>
            <a:t>Оформляется в порядке, установленном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</a:t>
          </a:r>
          <a:br>
            <a:rPr lang="ru-RU" sz="1600" dirty="0" smtClean="0"/>
          </a:br>
          <a:r>
            <a:rPr lang="ru-RU" sz="1600" dirty="0" smtClean="0"/>
            <a:t>(</a:t>
          </a:r>
          <a:r>
            <a:rPr lang="ru-RU" sz="1600" b="1" dirty="0" smtClean="0"/>
            <a:t>Приказ Минтруда России №80н от 7 февраля 2014 г.)</a:t>
          </a:r>
          <a:endParaRPr lang="ru-RU" sz="1600" dirty="0"/>
        </a:p>
      </dgm:t>
    </dgm:pt>
    <dgm:pt modelId="{D0C51EBB-7388-46B9-A481-19C14A29AC09}" type="parTrans" cxnId="{8B29F586-E609-4A94-B67F-D60981603BA7}">
      <dgm:prSet/>
      <dgm:spPr/>
      <dgm:t>
        <a:bodyPr/>
        <a:lstStyle/>
        <a:p>
          <a:endParaRPr lang="ru-RU"/>
        </a:p>
      </dgm:t>
    </dgm:pt>
    <dgm:pt modelId="{53BE22C7-E81A-4951-A852-A8D57D3FAE8B}" type="sibTrans" cxnId="{8B29F586-E609-4A94-B67F-D60981603BA7}">
      <dgm:prSet/>
      <dgm:spPr/>
      <dgm:t>
        <a:bodyPr/>
        <a:lstStyle/>
        <a:p>
          <a:endParaRPr lang="ru-RU"/>
        </a:p>
      </dgm:t>
    </dgm:pt>
    <dgm:pt modelId="{0F8221F6-2D07-4CFA-8291-31E722B27103}">
      <dgm:prSet phldrT="[Текст]" custT="1"/>
      <dgm:spPr/>
      <dgm:t>
        <a:bodyPr/>
        <a:lstStyle/>
        <a:p>
          <a:r>
            <a:rPr lang="ru-RU" sz="2000" b="1" dirty="0" smtClean="0"/>
            <a:t>Реестр деклараций соответствия условий труда</a:t>
          </a:r>
          <a:endParaRPr lang="ru-RU" sz="2000" b="1" dirty="0"/>
        </a:p>
      </dgm:t>
    </dgm:pt>
    <dgm:pt modelId="{54EB0538-9C50-46C3-8928-45A02011D827}" type="parTrans" cxnId="{AC610AC8-EAA5-4B2D-BD91-C3B1818B6DC3}">
      <dgm:prSet/>
      <dgm:spPr/>
      <dgm:t>
        <a:bodyPr/>
        <a:lstStyle/>
        <a:p>
          <a:endParaRPr lang="ru-RU"/>
        </a:p>
      </dgm:t>
    </dgm:pt>
    <dgm:pt modelId="{F7454961-E1D0-479F-91F3-14A65CF68765}" type="sibTrans" cxnId="{AC610AC8-EAA5-4B2D-BD91-C3B1818B6DC3}">
      <dgm:prSet/>
      <dgm:spPr/>
      <dgm:t>
        <a:bodyPr/>
        <a:lstStyle/>
        <a:p>
          <a:endParaRPr lang="ru-RU"/>
        </a:p>
      </dgm:t>
    </dgm:pt>
    <dgm:pt modelId="{2D6ED3EB-0E07-4561-A56A-3B2F35A668F6}">
      <dgm:prSet phldrT="[Текст]" custT="1"/>
      <dgm:spPr/>
      <dgm:t>
        <a:bodyPr/>
        <a:lstStyle/>
        <a:p>
          <a:r>
            <a:rPr lang="ru-RU" sz="1600" dirty="0" smtClean="0"/>
            <a:t>Ведет федеральный орган исполнительной власти, уполномоченный на осуществление федерального государственного надзора за соблюдением трудового законодательства и иных нормативных правовых актов, содержащих нормы трудового права</a:t>
          </a:r>
          <a:endParaRPr lang="ru-RU" sz="1600" dirty="0"/>
        </a:p>
      </dgm:t>
    </dgm:pt>
    <dgm:pt modelId="{F86385D6-547B-4030-87F1-4FDA1E8E66B5}" type="parTrans" cxnId="{08CE2E9D-907E-48EB-9560-D70368ED0B11}">
      <dgm:prSet/>
      <dgm:spPr/>
      <dgm:t>
        <a:bodyPr/>
        <a:lstStyle/>
        <a:p>
          <a:endParaRPr lang="ru-RU"/>
        </a:p>
      </dgm:t>
    </dgm:pt>
    <dgm:pt modelId="{ACCD3D06-A80C-4BBD-929E-E16FFF49D39F}" type="sibTrans" cxnId="{08CE2E9D-907E-48EB-9560-D70368ED0B11}">
      <dgm:prSet/>
      <dgm:spPr/>
      <dgm:t>
        <a:bodyPr/>
        <a:lstStyle/>
        <a:p>
          <a:endParaRPr lang="ru-RU"/>
        </a:p>
      </dgm:t>
    </dgm:pt>
    <dgm:pt modelId="{65632984-4763-4520-A99E-4E56AA066ACD}" type="pres">
      <dgm:prSet presAssocID="{4274C268-CC18-41DA-ACB9-0E73D5C1BA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AC59C0-F6C9-467B-82D4-426A51E661C7}" type="pres">
      <dgm:prSet presAssocID="{4274C268-CC18-41DA-ACB9-0E73D5C1BA11}" presName="tSp" presStyleCnt="0"/>
      <dgm:spPr/>
    </dgm:pt>
    <dgm:pt modelId="{76C6349E-FB6D-48F7-80CF-05B39267346E}" type="pres">
      <dgm:prSet presAssocID="{4274C268-CC18-41DA-ACB9-0E73D5C1BA11}" presName="bSp" presStyleCnt="0"/>
      <dgm:spPr/>
    </dgm:pt>
    <dgm:pt modelId="{04A87724-8E96-444A-8107-1603A8D3EDCC}" type="pres">
      <dgm:prSet presAssocID="{4274C268-CC18-41DA-ACB9-0E73D5C1BA11}" presName="process" presStyleCnt="0"/>
      <dgm:spPr/>
    </dgm:pt>
    <dgm:pt modelId="{D70BC51F-95ED-4F5E-8A3D-CE04501E9319}" type="pres">
      <dgm:prSet presAssocID="{D4A45FD3-1C88-4093-B9B0-285827A5B277}" presName="composite1" presStyleCnt="0"/>
      <dgm:spPr/>
    </dgm:pt>
    <dgm:pt modelId="{CF2E69AA-C84C-46E3-8BC8-88BCB470788D}" type="pres">
      <dgm:prSet presAssocID="{D4A45FD3-1C88-4093-B9B0-285827A5B277}" presName="dummyNode1" presStyleLbl="node1" presStyleIdx="0" presStyleCnt="2"/>
      <dgm:spPr/>
    </dgm:pt>
    <dgm:pt modelId="{51CD6876-6956-4C6A-8C1E-6C22BAE0155D}" type="pres">
      <dgm:prSet presAssocID="{D4A45FD3-1C88-4093-B9B0-285827A5B277}" presName="childNode1" presStyleLbl="bgAcc1" presStyleIdx="0" presStyleCnt="2" custScaleX="214414" custScaleY="193868" custLinFactNeighborX="-70" custLinFactNeighborY="-44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071518-3E30-4320-A638-D8F0C6681EED}" type="pres">
      <dgm:prSet presAssocID="{D4A45FD3-1C88-4093-B9B0-285827A5B277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8882A-2880-4D4E-8F5A-22B267AB581A}" type="pres">
      <dgm:prSet presAssocID="{D4A45FD3-1C88-4093-B9B0-285827A5B277}" presName="parentNode1" presStyleLbl="node1" presStyleIdx="0" presStyleCnt="2" custScaleX="197459" custScaleY="209599" custLinFactNeighborX="-6373" custLinFactNeighborY="4392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0D3007-8A69-4B02-AA1B-0FFE90CE6FA7}" type="pres">
      <dgm:prSet presAssocID="{D4A45FD3-1C88-4093-B9B0-285827A5B277}" presName="connSite1" presStyleCnt="0"/>
      <dgm:spPr/>
    </dgm:pt>
    <dgm:pt modelId="{7D36E553-4210-439C-9A1D-729D7F54F903}" type="pres">
      <dgm:prSet presAssocID="{B42E81B3-6D24-458B-B1F7-E469488EB448}" presName="Name9" presStyleLbl="sibTrans2D1" presStyleIdx="0" presStyleCnt="1" custAng="736861" custLinFactNeighborX="9305" custLinFactNeighborY="-8974"/>
      <dgm:spPr/>
      <dgm:t>
        <a:bodyPr/>
        <a:lstStyle/>
        <a:p>
          <a:endParaRPr lang="ru-RU"/>
        </a:p>
      </dgm:t>
    </dgm:pt>
    <dgm:pt modelId="{3A56DB38-DB03-4816-94F8-D30E950D6228}" type="pres">
      <dgm:prSet presAssocID="{0F8221F6-2D07-4CFA-8291-31E722B27103}" presName="composite2" presStyleCnt="0"/>
      <dgm:spPr/>
    </dgm:pt>
    <dgm:pt modelId="{70507EC1-6762-48A5-A35E-5D0F83901F27}" type="pres">
      <dgm:prSet presAssocID="{0F8221F6-2D07-4CFA-8291-31E722B27103}" presName="dummyNode2" presStyleLbl="node1" presStyleIdx="0" presStyleCnt="2"/>
      <dgm:spPr/>
    </dgm:pt>
    <dgm:pt modelId="{6F0DAE7E-0F07-48D7-A644-331DD750E06B}" type="pres">
      <dgm:prSet presAssocID="{0F8221F6-2D07-4CFA-8291-31E722B27103}" presName="childNode2" presStyleLbl="bgAcc1" presStyleIdx="1" presStyleCnt="2" custScaleX="271524" custScaleY="145454" custLinFactNeighborX="-4753" custLinFactNeighborY="-402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16BB75-A83A-481A-9D11-7EC8861D80BA}" type="pres">
      <dgm:prSet presAssocID="{0F8221F6-2D07-4CFA-8291-31E722B27103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67DF65-BB51-44C7-92F1-316D7971131B}" type="pres">
      <dgm:prSet presAssocID="{0F8221F6-2D07-4CFA-8291-31E722B27103}" presName="parentNode2" presStyleLbl="node1" presStyleIdx="1" presStyleCnt="2" custScaleX="218064" custScaleY="241361" custLinFactY="-82543" custLinFactNeighborX="-221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CB8016-FF11-4318-9140-97CEB9219ADA}" type="pres">
      <dgm:prSet presAssocID="{0F8221F6-2D07-4CFA-8291-31E722B27103}" presName="connSite2" presStyleCnt="0"/>
      <dgm:spPr/>
    </dgm:pt>
  </dgm:ptLst>
  <dgm:cxnLst>
    <dgm:cxn modelId="{8B29F586-E609-4A94-B67F-D60981603BA7}" srcId="{D4A45FD3-1C88-4093-B9B0-285827A5B277}" destId="{85F7D90D-CDDB-4911-80FD-672AF31E4612}" srcOrd="0" destOrd="0" parTransId="{D0C51EBB-7388-46B9-A481-19C14A29AC09}" sibTransId="{53BE22C7-E81A-4951-A852-A8D57D3FAE8B}"/>
    <dgm:cxn modelId="{BF4ED1E8-9529-40A8-9B22-6E28D817CA0D}" type="presOf" srcId="{D4A45FD3-1C88-4093-B9B0-285827A5B277}" destId="{27C8882A-2880-4D4E-8F5A-22B267AB581A}" srcOrd="0" destOrd="0" presId="urn:microsoft.com/office/officeart/2005/8/layout/hProcess4"/>
    <dgm:cxn modelId="{FB4164D0-F92A-41A0-B50F-98C3C433B265}" type="presOf" srcId="{2D6ED3EB-0E07-4561-A56A-3B2F35A668F6}" destId="{3C16BB75-A83A-481A-9D11-7EC8861D80BA}" srcOrd="1" destOrd="0" presId="urn:microsoft.com/office/officeart/2005/8/layout/hProcess4"/>
    <dgm:cxn modelId="{D8506BEF-7AD5-4A5F-9225-54D4AB26296D}" type="presOf" srcId="{85F7D90D-CDDB-4911-80FD-672AF31E4612}" destId="{51CD6876-6956-4C6A-8C1E-6C22BAE0155D}" srcOrd="0" destOrd="0" presId="urn:microsoft.com/office/officeart/2005/8/layout/hProcess4"/>
    <dgm:cxn modelId="{2A852A94-50F9-4D87-B6AC-984885EAEF8D}" type="presOf" srcId="{85F7D90D-CDDB-4911-80FD-672AF31E4612}" destId="{6A071518-3E30-4320-A638-D8F0C6681EED}" srcOrd="1" destOrd="0" presId="urn:microsoft.com/office/officeart/2005/8/layout/hProcess4"/>
    <dgm:cxn modelId="{8675C4B8-CC0B-4495-8A76-CF25405249D6}" type="presOf" srcId="{4274C268-CC18-41DA-ACB9-0E73D5C1BA11}" destId="{65632984-4763-4520-A99E-4E56AA066ACD}" srcOrd="0" destOrd="0" presId="urn:microsoft.com/office/officeart/2005/8/layout/hProcess4"/>
    <dgm:cxn modelId="{CB35D360-F1E1-4D59-B02C-EB98B31CD344}" type="presOf" srcId="{B42E81B3-6D24-458B-B1F7-E469488EB448}" destId="{7D36E553-4210-439C-9A1D-729D7F54F903}" srcOrd="0" destOrd="0" presId="urn:microsoft.com/office/officeart/2005/8/layout/hProcess4"/>
    <dgm:cxn modelId="{08CE2E9D-907E-48EB-9560-D70368ED0B11}" srcId="{0F8221F6-2D07-4CFA-8291-31E722B27103}" destId="{2D6ED3EB-0E07-4561-A56A-3B2F35A668F6}" srcOrd="0" destOrd="0" parTransId="{F86385D6-547B-4030-87F1-4FDA1E8E66B5}" sibTransId="{ACCD3D06-A80C-4BBD-929E-E16FFF49D39F}"/>
    <dgm:cxn modelId="{F3A5D26B-D49F-4F01-A287-FFC7893519AD}" srcId="{4274C268-CC18-41DA-ACB9-0E73D5C1BA11}" destId="{D4A45FD3-1C88-4093-B9B0-285827A5B277}" srcOrd="0" destOrd="0" parTransId="{02A3CB8C-332E-47E8-859A-23599C47F5DB}" sibTransId="{B42E81B3-6D24-458B-B1F7-E469488EB448}"/>
    <dgm:cxn modelId="{AC610AC8-EAA5-4B2D-BD91-C3B1818B6DC3}" srcId="{4274C268-CC18-41DA-ACB9-0E73D5C1BA11}" destId="{0F8221F6-2D07-4CFA-8291-31E722B27103}" srcOrd="1" destOrd="0" parTransId="{54EB0538-9C50-46C3-8928-45A02011D827}" sibTransId="{F7454961-E1D0-479F-91F3-14A65CF68765}"/>
    <dgm:cxn modelId="{EFFD8A1E-2CB7-4733-8583-668477DF0230}" type="presOf" srcId="{2D6ED3EB-0E07-4561-A56A-3B2F35A668F6}" destId="{6F0DAE7E-0F07-48D7-A644-331DD750E06B}" srcOrd="0" destOrd="0" presId="urn:microsoft.com/office/officeart/2005/8/layout/hProcess4"/>
    <dgm:cxn modelId="{2DE03D4F-58D2-476E-83C5-3D5F634C1D3C}" type="presOf" srcId="{0F8221F6-2D07-4CFA-8291-31E722B27103}" destId="{5967DF65-BB51-44C7-92F1-316D7971131B}" srcOrd="0" destOrd="0" presId="urn:microsoft.com/office/officeart/2005/8/layout/hProcess4"/>
    <dgm:cxn modelId="{A635D4F8-0989-4952-B405-910DE2C95F8A}" type="presParOf" srcId="{65632984-4763-4520-A99E-4E56AA066ACD}" destId="{1FAC59C0-F6C9-467B-82D4-426A51E661C7}" srcOrd="0" destOrd="0" presId="urn:microsoft.com/office/officeart/2005/8/layout/hProcess4"/>
    <dgm:cxn modelId="{CF9841BC-2FF8-4C4F-B9A4-B22B983E4962}" type="presParOf" srcId="{65632984-4763-4520-A99E-4E56AA066ACD}" destId="{76C6349E-FB6D-48F7-80CF-05B39267346E}" srcOrd="1" destOrd="0" presId="urn:microsoft.com/office/officeart/2005/8/layout/hProcess4"/>
    <dgm:cxn modelId="{072D87C5-E311-45FC-A8AB-127C01F3D380}" type="presParOf" srcId="{65632984-4763-4520-A99E-4E56AA066ACD}" destId="{04A87724-8E96-444A-8107-1603A8D3EDCC}" srcOrd="2" destOrd="0" presId="urn:microsoft.com/office/officeart/2005/8/layout/hProcess4"/>
    <dgm:cxn modelId="{9CC40981-954C-4F77-86C7-4C7F39AE94A6}" type="presParOf" srcId="{04A87724-8E96-444A-8107-1603A8D3EDCC}" destId="{D70BC51F-95ED-4F5E-8A3D-CE04501E9319}" srcOrd="0" destOrd="0" presId="urn:microsoft.com/office/officeart/2005/8/layout/hProcess4"/>
    <dgm:cxn modelId="{3C34635B-97E0-47A8-92DF-228B54DA383C}" type="presParOf" srcId="{D70BC51F-95ED-4F5E-8A3D-CE04501E9319}" destId="{CF2E69AA-C84C-46E3-8BC8-88BCB470788D}" srcOrd="0" destOrd="0" presId="urn:microsoft.com/office/officeart/2005/8/layout/hProcess4"/>
    <dgm:cxn modelId="{4E9AE2E4-E4F2-45C2-BC33-8BCD53EE90EE}" type="presParOf" srcId="{D70BC51F-95ED-4F5E-8A3D-CE04501E9319}" destId="{51CD6876-6956-4C6A-8C1E-6C22BAE0155D}" srcOrd="1" destOrd="0" presId="urn:microsoft.com/office/officeart/2005/8/layout/hProcess4"/>
    <dgm:cxn modelId="{1C9D70C5-5BBC-4F1E-A5A5-659AE948F0F2}" type="presParOf" srcId="{D70BC51F-95ED-4F5E-8A3D-CE04501E9319}" destId="{6A071518-3E30-4320-A638-D8F0C6681EED}" srcOrd="2" destOrd="0" presId="urn:microsoft.com/office/officeart/2005/8/layout/hProcess4"/>
    <dgm:cxn modelId="{C8271818-4FED-42E0-AE93-F2A792E4E710}" type="presParOf" srcId="{D70BC51F-95ED-4F5E-8A3D-CE04501E9319}" destId="{27C8882A-2880-4D4E-8F5A-22B267AB581A}" srcOrd="3" destOrd="0" presId="urn:microsoft.com/office/officeart/2005/8/layout/hProcess4"/>
    <dgm:cxn modelId="{3E501557-E3D7-4A95-880E-5C8E768CAAD2}" type="presParOf" srcId="{D70BC51F-95ED-4F5E-8A3D-CE04501E9319}" destId="{FD0D3007-8A69-4B02-AA1B-0FFE90CE6FA7}" srcOrd="4" destOrd="0" presId="urn:microsoft.com/office/officeart/2005/8/layout/hProcess4"/>
    <dgm:cxn modelId="{5157301B-8D02-4862-A087-35B07CE71CF5}" type="presParOf" srcId="{04A87724-8E96-444A-8107-1603A8D3EDCC}" destId="{7D36E553-4210-439C-9A1D-729D7F54F903}" srcOrd="1" destOrd="0" presId="urn:microsoft.com/office/officeart/2005/8/layout/hProcess4"/>
    <dgm:cxn modelId="{EB30006C-F8A9-4F4D-8F3E-C2B8DF4C64BD}" type="presParOf" srcId="{04A87724-8E96-444A-8107-1603A8D3EDCC}" destId="{3A56DB38-DB03-4816-94F8-D30E950D6228}" srcOrd="2" destOrd="0" presId="urn:microsoft.com/office/officeart/2005/8/layout/hProcess4"/>
    <dgm:cxn modelId="{C9E6EA8F-F5B2-40C4-B6B0-894CC9D48CE0}" type="presParOf" srcId="{3A56DB38-DB03-4816-94F8-D30E950D6228}" destId="{70507EC1-6762-48A5-A35E-5D0F83901F27}" srcOrd="0" destOrd="0" presId="urn:microsoft.com/office/officeart/2005/8/layout/hProcess4"/>
    <dgm:cxn modelId="{AD8DA933-9790-4ABB-A1D2-E241615B0D1C}" type="presParOf" srcId="{3A56DB38-DB03-4816-94F8-D30E950D6228}" destId="{6F0DAE7E-0F07-48D7-A644-331DD750E06B}" srcOrd="1" destOrd="0" presId="urn:microsoft.com/office/officeart/2005/8/layout/hProcess4"/>
    <dgm:cxn modelId="{ED537977-950F-4F60-8772-F36FBE01B9D9}" type="presParOf" srcId="{3A56DB38-DB03-4816-94F8-D30E950D6228}" destId="{3C16BB75-A83A-481A-9D11-7EC8861D80BA}" srcOrd="2" destOrd="0" presId="urn:microsoft.com/office/officeart/2005/8/layout/hProcess4"/>
    <dgm:cxn modelId="{648A01EF-5F5B-4014-8FC5-7D8F56E3256C}" type="presParOf" srcId="{3A56DB38-DB03-4816-94F8-D30E950D6228}" destId="{5967DF65-BB51-44C7-92F1-316D7971131B}" srcOrd="3" destOrd="0" presId="urn:microsoft.com/office/officeart/2005/8/layout/hProcess4"/>
    <dgm:cxn modelId="{E53C6D27-7098-4E6E-98CB-E69B32FC6C18}" type="presParOf" srcId="{3A56DB38-DB03-4816-94F8-D30E950D6228}" destId="{97CB8016-FF11-4318-9140-97CEB9219AD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FCD251-E51D-4383-981A-18307FD75A3B}" type="doc">
      <dgm:prSet loTypeId="urn:microsoft.com/office/officeart/2005/8/layout/chevron2" loCatId="process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D26954-169A-41D7-89D9-79988EF10208}">
      <dgm:prSet phldrT="[Текст]" custT="1"/>
      <dgm:spPr/>
      <dgm:t>
        <a:bodyPr/>
        <a:lstStyle/>
        <a:p>
          <a:endParaRPr lang="ru-RU" sz="3600" dirty="0"/>
        </a:p>
      </dgm:t>
    </dgm:pt>
    <dgm:pt modelId="{3E0F0A9E-7106-4811-8FC2-883BD26EAC99}" type="parTrans" cxnId="{22C67025-682A-4364-83A2-0046802670BB}">
      <dgm:prSet/>
      <dgm:spPr/>
      <dgm:t>
        <a:bodyPr/>
        <a:lstStyle/>
        <a:p>
          <a:endParaRPr lang="ru-RU" sz="3600"/>
        </a:p>
      </dgm:t>
    </dgm:pt>
    <dgm:pt modelId="{3212C803-BAB9-4F3B-9EED-FFEEC4F2AE10}" type="sibTrans" cxnId="{22C67025-682A-4364-83A2-0046802670BB}">
      <dgm:prSet/>
      <dgm:spPr/>
      <dgm:t>
        <a:bodyPr/>
        <a:lstStyle/>
        <a:p>
          <a:endParaRPr lang="ru-RU" sz="3600"/>
        </a:p>
      </dgm:t>
    </dgm:pt>
    <dgm:pt modelId="{0332F88F-C5D3-4EDB-87B2-CFC651C3E33C}">
      <dgm:prSet phldrT="[Текст]" custT="1"/>
      <dgm:spPr/>
      <dgm:t>
        <a:bodyPr/>
        <a:lstStyle/>
        <a:p>
          <a:endParaRPr lang="ru-RU" sz="3600" dirty="0"/>
        </a:p>
      </dgm:t>
    </dgm:pt>
    <dgm:pt modelId="{F11A2DEB-D2E7-4B0D-858F-C4C99BCF238A}" type="sibTrans" cxnId="{D7F40419-2172-4D17-94FF-C7A9FC7D86A6}">
      <dgm:prSet/>
      <dgm:spPr/>
      <dgm:t>
        <a:bodyPr/>
        <a:lstStyle/>
        <a:p>
          <a:endParaRPr lang="ru-RU" sz="3600"/>
        </a:p>
      </dgm:t>
    </dgm:pt>
    <dgm:pt modelId="{ECE087EA-2422-44C4-8EB5-B48BD9686DC4}" type="parTrans" cxnId="{D7F40419-2172-4D17-94FF-C7A9FC7D86A6}">
      <dgm:prSet/>
      <dgm:spPr/>
      <dgm:t>
        <a:bodyPr/>
        <a:lstStyle/>
        <a:p>
          <a:endParaRPr lang="ru-RU" sz="3600"/>
        </a:p>
      </dgm:t>
    </dgm:pt>
    <dgm:pt modelId="{CC096540-E9AF-484F-BC74-6051ADBEBB54}">
      <dgm:prSet phldrT="[Текст]" custT="1"/>
      <dgm:spPr/>
      <dgm:t>
        <a:bodyPr/>
        <a:lstStyle/>
        <a:p>
          <a:endParaRPr lang="ru-RU" sz="3600" dirty="0"/>
        </a:p>
      </dgm:t>
    </dgm:pt>
    <dgm:pt modelId="{317EE762-291E-486F-B94E-184198BA01E0}" type="parTrans" cxnId="{D1D92F40-732D-4865-85F1-62A8465B17E9}">
      <dgm:prSet/>
      <dgm:spPr/>
      <dgm:t>
        <a:bodyPr/>
        <a:lstStyle/>
        <a:p>
          <a:endParaRPr lang="ru-RU" sz="3600"/>
        </a:p>
      </dgm:t>
    </dgm:pt>
    <dgm:pt modelId="{F15C6AD1-3AFB-43FB-98E1-4A6139CF77CB}" type="sibTrans" cxnId="{D1D92F40-732D-4865-85F1-62A8465B17E9}">
      <dgm:prSet/>
      <dgm:spPr/>
      <dgm:t>
        <a:bodyPr/>
        <a:lstStyle/>
        <a:p>
          <a:endParaRPr lang="ru-RU" sz="3600"/>
        </a:p>
      </dgm:t>
    </dgm:pt>
    <dgm:pt modelId="{5F9ED20F-16BD-48E3-8070-994894978155}">
      <dgm:prSet custT="1"/>
      <dgm:spPr/>
      <dgm:t>
        <a:bodyPr/>
        <a:lstStyle/>
        <a:p>
          <a:r>
            <a:rPr lang="ru-RU" sz="3200" dirty="0" smtClean="0"/>
            <a:t>в штате не менее 5 экспертов, в том числе один врач – гигиенист, аттестуемых Минтрудом России</a:t>
          </a:r>
          <a:endParaRPr lang="ru-RU" sz="3200" dirty="0"/>
        </a:p>
      </dgm:t>
    </dgm:pt>
    <dgm:pt modelId="{183CFECA-0A38-4D45-83EF-19EAF4870385}" type="parTrans" cxnId="{0EBD2BF3-6805-4F55-B047-45167A232630}">
      <dgm:prSet/>
      <dgm:spPr/>
      <dgm:t>
        <a:bodyPr/>
        <a:lstStyle/>
        <a:p>
          <a:endParaRPr lang="ru-RU" sz="3600"/>
        </a:p>
      </dgm:t>
    </dgm:pt>
    <dgm:pt modelId="{EA289D32-B70B-446E-9AE0-BB6273E2DEB2}" type="sibTrans" cxnId="{0EBD2BF3-6805-4F55-B047-45167A232630}">
      <dgm:prSet/>
      <dgm:spPr/>
      <dgm:t>
        <a:bodyPr/>
        <a:lstStyle/>
        <a:p>
          <a:endParaRPr lang="ru-RU" sz="3600"/>
        </a:p>
      </dgm:t>
    </dgm:pt>
    <dgm:pt modelId="{B150C0BB-AA7C-47B9-BC6D-D70F2B153090}">
      <dgm:prSet custT="1"/>
      <dgm:spPr/>
      <dgm:t>
        <a:bodyPr/>
        <a:lstStyle/>
        <a:p>
          <a:r>
            <a:rPr lang="ru-RU" sz="3200" dirty="0" smtClean="0"/>
            <a:t>испытательная лаборатория (центр), аккредитуемая Росаккредитацией </a:t>
          </a:r>
          <a:endParaRPr lang="ru-RU" sz="3200" dirty="0"/>
        </a:p>
      </dgm:t>
    </dgm:pt>
    <dgm:pt modelId="{4FD70679-0803-41FE-B1E0-346550423CA4}" type="parTrans" cxnId="{373C0D46-46D0-459D-A3E9-A069103C57E4}">
      <dgm:prSet/>
      <dgm:spPr/>
      <dgm:t>
        <a:bodyPr/>
        <a:lstStyle/>
        <a:p>
          <a:endParaRPr lang="ru-RU" sz="3600"/>
        </a:p>
      </dgm:t>
    </dgm:pt>
    <dgm:pt modelId="{3B0441CA-57D7-4211-82AB-E8A061274BF2}" type="sibTrans" cxnId="{373C0D46-46D0-459D-A3E9-A069103C57E4}">
      <dgm:prSet/>
      <dgm:spPr/>
      <dgm:t>
        <a:bodyPr/>
        <a:lstStyle/>
        <a:p>
          <a:endParaRPr lang="ru-RU" sz="3600"/>
        </a:p>
      </dgm:t>
    </dgm:pt>
    <dgm:pt modelId="{3241CA47-391B-4E44-9F00-ADC33CE43916}">
      <dgm:prSet custT="1"/>
      <dgm:spPr/>
      <dgm:t>
        <a:bodyPr/>
        <a:lstStyle/>
        <a:p>
          <a:r>
            <a:rPr lang="ru-RU" sz="3200" dirty="0" smtClean="0"/>
            <a:t>страхование ответственности</a:t>
          </a:r>
          <a:endParaRPr lang="ru-RU" sz="3200" dirty="0"/>
        </a:p>
      </dgm:t>
    </dgm:pt>
    <dgm:pt modelId="{51738CB2-E2E6-4339-9B3A-80F29B686E9A}" type="parTrans" cxnId="{0D527BDE-10F9-4EDC-AA53-9C256B85247C}">
      <dgm:prSet/>
      <dgm:spPr/>
      <dgm:t>
        <a:bodyPr/>
        <a:lstStyle/>
        <a:p>
          <a:endParaRPr lang="ru-RU" sz="3600"/>
        </a:p>
      </dgm:t>
    </dgm:pt>
    <dgm:pt modelId="{0F6D4F78-8A15-4F70-8532-7AD9C43F8028}" type="sibTrans" cxnId="{0D527BDE-10F9-4EDC-AA53-9C256B85247C}">
      <dgm:prSet/>
      <dgm:spPr/>
      <dgm:t>
        <a:bodyPr/>
        <a:lstStyle/>
        <a:p>
          <a:endParaRPr lang="ru-RU" sz="3600"/>
        </a:p>
      </dgm:t>
    </dgm:pt>
    <dgm:pt modelId="{D70C7C3E-1C86-4FDB-B368-9BD484AC5283}" type="pres">
      <dgm:prSet presAssocID="{9DFCD251-E51D-4383-981A-18307FD75A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202BA4-2CBA-4F4E-870F-70043F0E09BE}" type="pres">
      <dgm:prSet presAssocID="{0332F88F-C5D3-4EDB-87B2-CFC651C3E33C}" presName="composite" presStyleCnt="0"/>
      <dgm:spPr/>
      <dgm:t>
        <a:bodyPr/>
        <a:lstStyle/>
        <a:p>
          <a:endParaRPr lang="ru-RU"/>
        </a:p>
      </dgm:t>
    </dgm:pt>
    <dgm:pt modelId="{50DCB581-17C3-4E2C-8D3E-617620A2C456}" type="pres">
      <dgm:prSet presAssocID="{0332F88F-C5D3-4EDB-87B2-CFC651C3E33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90A4C5-463C-4FAD-8AF9-06DB0AE4C455}" type="pres">
      <dgm:prSet presAssocID="{0332F88F-C5D3-4EDB-87B2-CFC651C3E33C}" presName="descendantText" presStyleLbl="alignAcc1" presStyleIdx="0" presStyleCnt="3" custScaleY="148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A9371-18B6-46B4-9A2F-9E987B1CB865}" type="pres">
      <dgm:prSet presAssocID="{F11A2DEB-D2E7-4B0D-858F-C4C99BCF238A}" presName="sp" presStyleCnt="0"/>
      <dgm:spPr/>
      <dgm:t>
        <a:bodyPr/>
        <a:lstStyle/>
        <a:p>
          <a:endParaRPr lang="ru-RU"/>
        </a:p>
      </dgm:t>
    </dgm:pt>
    <dgm:pt modelId="{8CE96A9B-CF78-4649-BB78-9BAD04421A30}" type="pres">
      <dgm:prSet presAssocID="{BED26954-169A-41D7-89D9-79988EF10208}" presName="composite" presStyleCnt="0"/>
      <dgm:spPr/>
      <dgm:t>
        <a:bodyPr/>
        <a:lstStyle/>
        <a:p>
          <a:endParaRPr lang="ru-RU"/>
        </a:p>
      </dgm:t>
    </dgm:pt>
    <dgm:pt modelId="{C1AA7883-7D41-403C-B916-3A7FCB19FC44}" type="pres">
      <dgm:prSet presAssocID="{BED26954-169A-41D7-89D9-79988EF10208}" presName="parentText" presStyleLbl="alignNode1" presStyleIdx="1" presStyleCnt="3" custLinFactNeighborX="0" custLinFactNeighborY="411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ACEBC4-1BC7-4E65-8EE4-F1F908C736AD}" type="pres">
      <dgm:prSet presAssocID="{BED26954-169A-41D7-89D9-79988EF10208}" presName="descendantText" presStyleLbl="alignAcc1" presStyleIdx="1" presStyleCnt="3" custLinFactNeighborX="-52" custLinFactNeighborY="63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13B0AB-4F02-4B2E-9A7C-C70B9EEE91D5}" type="pres">
      <dgm:prSet presAssocID="{3212C803-BAB9-4F3B-9EED-FFEEC4F2AE10}" presName="sp" presStyleCnt="0"/>
      <dgm:spPr/>
      <dgm:t>
        <a:bodyPr/>
        <a:lstStyle/>
        <a:p>
          <a:endParaRPr lang="ru-RU"/>
        </a:p>
      </dgm:t>
    </dgm:pt>
    <dgm:pt modelId="{44744958-7A9E-4E44-877F-02FB418DDE56}" type="pres">
      <dgm:prSet presAssocID="{CC096540-E9AF-484F-BC74-6051ADBEBB54}" presName="composite" presStyleCnt="0"/>
      <dgm:spPr/>
      <dgm:t>
        <a:bodyPr/>
        <a:lstStyle/>
        <a:p>
          <a:endParaRPr lang="ru-RU"/>
        </a:p>
      </dgm:t>
    </dgm:pt>
    <dgm:pt modelId="{D8954B93-D172-4286-A102-FE26401302EE}" type="pres">
      <dgm:prSet presAssocID="{CC096540-E9AF-484F-BC74-6051ADBEBB5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C02FD-6520-4EA1-80D7-5825FE6ECCEA}" type="pres">
      <dgm:prSet presAssocID="{CC096540-E9AF-484F-BC74-6051ADBEBB54}" presName="descendantText" presStyleLbl="alignAcc1" presStyleIdx="2" presStyleCnt="3" custLinFactNeighborX="-52" custLinFactNeighborY="103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09015B-33E3-4FB2-B3C4-E84A35DA1915}" type="presOf" srcId="{5F9ED20F-16BD-48E3-8070-994894978155}" destId="{9190A4C5-463C-4FAD-8AF9-06DB0AE4C455}" srcOrd="0" destOrd="0" presId="urn:microsoft.com/office/officeart/2005/8/layout/chevron2"/>
    <dgm:cxn modelId="{0D527BDE-10F9-4EDC-AA53-9C256B85247C}" srcId="{BED26954-169A-41D7-89D9-79988EF10208}" destId="{3241CA47-391B-4E44-9F00-ADC33CE43916}" srcOrd="0" destOrd="0" parTransId="{51738CB2-E2E6-4339-9B3A-80F29B686E9A}" sibTransId="{0F6D4F78-8A15-4F70-8532-7AD9C43F8028}"/>
    <dgm:cxn modelId="{D1D92F40-732D-4865-85F1-62A8465B17E9}" srcId="{9DFCD251-E51D-4383-981A-18307FD75A3B}" destId="{CC096540-E9AF-484F-BC74-6051ADBEBB54}" srcOrd="2" destOrd="0" parTransId="{317EE762-291E-486F-B94E-184198BA01E0}" sibTransId="{F15C6AD1-3AFB-43FB-98E1-4A6139CF77CB}"/>
    <dgm:cxn modelId="{C7406359-48E2-4FE3-BE0A-1D5015667F36}" type="presOf" srcId="{BED26954-169A-41D7-89D9-79988EF10208}" destId="{C1AA7883-7D41-403C-B916-3A7FCB19FC44}" srcOrd="0" destOrd="0" presId="urn:microsoft.com/office/officeart/2005/8/layout/chevron2"/>
    <dgm:cxn modelId="{D7F40419-2172-4D17-94FF-C7A9FC7D86A6}" srcId="{9DFCD251-E51D-4383-981A-18307FD75A3B}" destId="{0332F88F-C5D3-4EDB-87B2-CFC651C3E33C}" srcOrd="0" destOrd="0" parTransId="{ECE087EA-2422-44C4-8EB5-B48BD9686DC4}" sibTransId="{F11A2DEB-D2E7-4B0D-858F-C4C99BCF238A}"/>
    <dgm:cxn modelId="{0EBD2BF3-6805-4F55-B047-45167A232630}" srcId="{0332F88F-C5D3-4EDB-87B2-CFC651C3E33C}" destId="{5F9ED20F-16BD-48E3-8070-994894978155}" srcOrd="0" destOrd="0" parTransId="{183CFECA-0A38-4D45-83EF-19EAF4870385}" sibTransId="{EA289D32-B70B-446E-9AE0-BB6273E2DEB2}"/>
    <dgm:cxn modelId="{F787D922-9D1A-4DEB-A2F5-EF485C544DC3}" type="presOf" srcId="{0332F88F-C5D3-4EDB-87B2-CFC651C3E33C}" destId="{50DCB581-17C3-4E2C-8D3E-617620A2C456}" srcOrd="0" destOrd="0" presId="urn:microsoft.com/office/officeart/2005/8/layout/chevron2"/>
    <dgm:cxn modelId="{CFC9F447-B457-4F07-9536-B685ADFB1F0A}" type="presOf" srcId="{B150C0BB-AA7C-47B9-BC6D-D70F2B153090}" destId="{E3FC02FD-6520-4EA1-80D7-5825FE6ECCEA}" srcOrd="0" destOrd="0" presId="urn:microsoft.com/office/officeart/2005/8/layout/chevron2"/>
    <dgm:cxn modelId="{22C67025-682A-4364-83A2-0046802670BB}" srcId="{9DFCD251-E51D-4383-981A-18307FD75A3B}" destId="{BED26954-169A-41D7-89D9-79988EF10208}" srcOrd="1" destOrd="0" parTransId="{3E0F0A9E-7106-4811-8FC2-883BD26EAC99}" sibTransId="{3212C803-BAB9-4F3B-9EED-FFEEC4F2AE10}"/>
    <dgm:cxn modelId="{9C78A221-FF73-4219-814B-262CDF1F4953}" type="presOf" srcId="{CC096540-E9AF-484F-BC74-6051ADBEBB54}" destId="{D8954B93-D172-4286-A102-FE26401302EE}" srcOrd="0" destOrd="0" presId="urn:microsoft.com/office/officeart/2005/8/layout/chevron2"/>
    <dgm:cxn modelId="{80108809-D0CB-473E-9702-8CEC2EC59D9A}" type="presOf" srcId="{9DFCD251-E51D-4383-981A-18307FD75A3B}" destId="{D70C7C3E-1C86-4FDB-B368-9BD484AC5283}" srcOrd="0" destOrd="0" presId="urn:microsoft.com/office/officeart/2005/8/layout/chevron2"/>
    <dgm:cxn modelId="{65CAB08F-6DEC-4E3B-A087-9A3384AD55D7}" type="presOf" srcId="{3241CA47-391B-4E44-9F00-ADC33CE43916}" destId="{33ACEBC4-1BC7-4E65-8EE4-F1F908C736AD}" srcOrd="0" destOrd="0" presId="urn:microsoft.com/office/officeart/2005/8/layout/chevron2"/>
    <dgm:cxn modelId="{373C0D46-46D0-459D-A3E9-A069103C57E4}" srcId="{CC096540-E9AF-484F-BC74-6051ADBEBB54}" destId="{B150C0BB-AA7C-47B9-BC6D-D70F2B153090}" srcOrd="0" destOrd="0" parTransId="{4FD70679-0803-41FE-B1E0-346550423CA4}" sibTransId="{3B0441CA-57D7-4211-82AB-E8A061274BF2}"/>
    <dgm:cxn modelId="{5C523E1E-E605-4503-AF7D-84E6C1058E6A}" type="presParOf" srcId="{D70C7C3E-1C86-4FDB-B368-9BD484AC5283}" destId="{B1202BA4-2CBA-4F4E-870F-70043F0E09BE}" srcOrd="0" destOrd="0" presId="urn:microsoft.com/office/officeart/2005/8/layout/chevron2"/>
    <dgm:cxn modelId="{C00FF5E6-2994-4474-842E-5421F026A07C}" type="presParOf" srcId="{B1202BA4-2CBA-4F4E-870F-70043F0E09BE}" destId="{50DCB581-17C3-4E2C-8D3E-617620A2C456}" srcOrd="0" destOrd="0" presId="urn:microsoft.com/office/officeart/2005/8/layout/chevron2"/>
    <dgm:cxn modelId="{1E028C9B-F970-4CF0-BDEB-F374F01097F1}" type="presParOf" srcId="{B1202BA4-2CBA-4F4E-870F-70043F0E09BE}" destId="{9190A4C5-463C-4FAD-8AF9-06DB0AE4C455}" srcOrd="1" destOrd="0" presId="urn:microsoft.com/office/officeart/2005/8/layout/chevron2"/>
    <dgm:cxn modelId="{74F1A11B-E47F-4CC4-B434-431F2F2D02AA}" type="presParOf" srcId="{D70C7C3E-1C86-4FDB-B368-9BD484AC5283}" destId="{174A9371-18B6-46B4-9A2F-9E987B1CB865}" srcOrd="1" destOrd="0" presId="urn:microsoft.com/office/officeart/2005/8/layout/chevron2"/>
    <dgm:cxn modelId="{CEA4019D-54A9-403E-86CD-D0A78E0BF6D6}" type="presParOf" srcId="{D70C7C3E-1C86-4FDB-B368-9BD484AC5283}" destId="{8CE96A9B-CF78-4649-BB78-9BAD04421A30}" srcOrd="2" destOrd="0" presId="urn:microsoft.com/office/officeart/2005/8/layout/chevron2"/>
    <dgm:cxn modelId="{C6F7F72A-3A09-4DED-8B28-9365D4FEA0BF}" type="presParOf" srcId="{8CE96A9B-CF78-4649-BB78-9BAD04421A30}" destId="{C1AA7883-7D41-403C-B916-3A7FCB19FC44}" srcOrd="0" destOrd="0" presId="urn:microsoft.com/office/officeart/2005/8/layout/chevron2"/>
    <dgm:cxn modelId="{6F1F1D62-3B4C-4C17-A4D0-79A9E4EEAD94}" type="presParOf" srcId="{8CE96A9B-CF78-4649-BB78-9BAD04421A30}" destId="{33ACEBC4-1BC7-4E65-8EE4-F1F908C736AD}" srcOrd="1" destOrd="0" presId="urn:microsoft.com/office/officeart/2005/8/layout/chevron2"/>
    <dgm:cxn modelId="{90DBC289-9F9A-456F-A97F-6BC1F6D27F22}" type="presParOf" srcId="{D70C7C3E-1C86-4FDB-B368-9BD484AC5283}" destId="{3013B0AB-4F02-4B2E-9A7C-C70B9EEE91D5}" srcOrd="3" destOrd="0" presId="urn:microsoft.com/office/officeart/2005/8/layout/chevron2"/>
    <dgm:cxn modelId="{0E680D3B-6158-41D0-B525-D811E7CC7C36}" type="presParOf" srcId="{D70C7C3E-1C86-4FDB-B368-9BD484AC5283}" destId="{44744958-7A9E-4E44-877F-02FB418DDE56}" srcOrd="4" destOrd="0" presId="urn:microsoft.com/office/officeart/2005/8/layout/chevron2"/>
    <dgm:cxn modelId="{390E1273-F9C9-4273-90EB-7324ABA10CC9}" type="presParOf" srcId="{44744958-7A9E-4E44-877F-02FB418DDE56}" destId="{D8954B93-D172-4286-A102-FE26401302EE}" srcOrd="0" destOrd="0" presId="urn:microsoft.com/office/officeart/2005/8/layout/chevron2"/>
    <dgm:cxn modelId="{B9FF9E2B-678E-434E-AE9B-2AFE5F9B069E}" type="presParOf" srcId="{44744958-7A9E-4E44-877F-02FB418DDE56}" destId="{E3FC02FD-6520-4EA1-80D7-5825FE6ECCE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5A81678-D834-4614-B71C-CF5527305C51}" type="doc">
      <dgm:prSet loTypeId="urn:microsoft.com/office/officeart/2005/8/layout/h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546BD40-CC1C-472C-BB42-F3790C0995B5}">
      <dgm:prSet phldrT="[Текст]"/>
      <dgm:spPr/>
      <dgm:t>
        <a:bodyPr/>
        <a:lstStyle/>
        <a:p>
          <a:r>
            <a:rPr lang="ru-RU" dirty="0" smtClean="0"/>
            <a:t>за счет средств заявителя</a:t>
          </a:r>
          <a:endParaRPr lang="ru-RU" dirty="0"/>
        </a:p>
      </dgm:t>
    </dgm:pt>
    <dgm:pt modelId="{F09E2084-AC65-467C-A819-01770A66CAB1}" type="parTrans" cxnId="{1F8437BD-CB5D-4435-B028-390EAE810898}">
      <dgm:prSet/>
      <dgm:spPr/>
      <dgm:t>
        <a:bodyPr/>
        <a:lstStyle/>
        <a:p>
          <a:endParaRPr lang="ru-RU"/>
        </a:p>
      </dgm:t>
    </dgm:pt>
    <dgm:pt modelId="{75F6EAF7-F1ED-4643-9BE6-5FBDEF136776}" type="sibTrans" cxnId="{1F8437BD-CB5D-4435-B028-390EAE810898}">
      <dgm:prSet/>
      <dgm:spPr/>
      <dgm:t>
        <a:bodyPr/>
        <a:lstStyle/>
        <a:p>
          <a:endParaRPr lang="ru-RU" dirty="0"/>
        </a:p>
      </dgm:t>
    </dgm:pt>
    <dgm:pt modelId="{D14E8081-7F2C-4BD7-B1D7-3A8A5C06D770}">
      <dgm:prSet phldrT="[Текст]" custT="1"/>
      <dgm:spPr/>
      <dgm:t>
        <a:bodyPr/>
        <a:lstStyle/>
        <a:p>
          <a:r>
            <a:rPr lang="ru-RU" sz="1700" dirty="0" smtClean="0"/>
            <a:t>по запросам работников, профессиональных союзов, их объединений и иных уполномоченных работниками представительных органов, работодателей, их объединений</a:t>
          </a:r>
          <a:endParaRPr lang="ru-RU" sz="1700" dirty="0"/>
        </a:p>
      </dgm:t>
    </dgm:pt>
    <dgm:pt modelId="{3152DCBD-0D3F-456A-A9A4-54A00A15CEDD}" type="parTrans" cxnId="{457C8310-1D92-4656-B4D1-DEC0FB76E8F7}">
      <dgm:prSet/>
      <dgm:spPr/>
      <dgm:t>
        <a:bodyPr/>
        <a:lstStyle/>
        <a:p>
          <a:endParaRPr lang="ru-RU"/>
        </a:p>
      </dgm:t>
    </dgm:pt>
    <dgm:pt modelId="{A0C4DF84-8930-4204-A86E-533EAD589DE8}" type="sibTrans" cxnId="{457C8310-1D92-4656-B4D1-DEC0FB76E8F7}">
      <dgm:prSet/>
      <dgm:spPr/>
      <dgm:t>
        <a:bodyPr/>
        <a:lstStyle/>
        <a:p>
          <a:endParaRPr lang="ru-RU"/>
        </a:p>
      </dgm:t>
    </dgm:pt>
    <dgm:pt modelId="{023985F6-4A72-4706-A883-A495551CB450}">
      <dgm:prSet phldrT="[Текст]"/>
      <dgm:spPr/>
      <dgm:t>
        <a:bodyPr/>
        <a:lstStyle/>
        <a:p>
          <a:r>
            <a:rPr lang="ru-RU" dirty="0" smtClean="0"/>
            <a:t>за счет средств федерального бюджета</a:t>
          </a:r>
          <a:endParaRPr lang="ru-RU" dirty="0"/>
        </a:p>
      </dgm:t>
    </dgm:pt>
    <dgm:pt modelId="{476B973A-3F3E-475A-BD78-11DC0695FE00}" type="parTrans" cxnId="{CE16E686-520A-42FD-87AD-B97113E2DF59}">
      <dgm:prSet/>
      <dgm:spPr/>
      <dgm:t>
        <a:bodyPr/>
        <a:lstStyle/>
        <a:p>
          <a:endParaRPr lang="ru-RU"/>
        </a:p>
      </dgm:t>
    </dgm:pt>
    <dgm:pt modelId="{5F5C6835-5150-43B1-AEBF-FC4868ADB1C0}" type="sibTrans" cxnId="{CE16E686-520A-42FD-87AD-B97113E2DF59}">
      <dgm:prSet/>
      <dgm:spPr/>
      <dgm:t>
        <a:bodyPr/>
        <a:lstStyle/>
        <a:p>
          <a:endParaRPr lang="ru-RU"/>
        </a:p>
      </dgm:t>
    </dgm:pt>
    <dgm:pt modelId="{14C58C15-D1AE-475B-AAFA-B7D80E3E3CE5}">
      <dgm:prSet phldrT="[Текст]" custT="1"/>
      <dgm:spPr/>
      <dgm:t>
        <a:bodyPr/>
        <a:lstStyle/>
        <a:p>
          <a:r>
            <a:rPr lang="ru-RU" sz="1700" dirty="0" smtClean="0"/>
            <a:t>по представлению Роструда или его территориальных органов в связи с проводимыми мероприятиями по государственному контролю (надзору) за соблюдением требований настоящего Федерального закона</a:t>
          </a:r>
          <a:endParaRPr lang="ru-RU" sz="1700" dirty="0"/>
        </a:p>
      </dgm:t>
    </dgm:pt>
    <dgm:pt modelId="{8C302FDA-9778-49F6-8BB6-6FF5419471C3}" type="parTrans" cxnId="{295C7D39-0273-455D-8E07-5AFA7D7F81EE}">
      <dgm:prSet/>
      <dgm:spPr/>
      <dgm:t>
        <a:bodyPr/>
        <a:lstStyle/>
        <a:p>
          <a:endParaRPr lang="ru-RU"/>
        </a:p>
      </dgm:t>
    </dgm:pt>
    <dgm:pt modelId="{A3459237-1C69-43C6-9685-49C126FE7FA9}" type="sibTrans" cxnId="{295C7D39-0273-455D-8E07-5AFA7D7F81EE}">
      <dgm:prSet/>
      <dgm:spPr/>
      <dgm:t>
        <a:bodyPr/>
        <a:lstStyle/>
        <a:p>
          <a:endParaRPr lang="ru-RU"/>
        </a:p>
      </dgm:t>
    </dgm:pt>
    <dgm:pt modelId="{EB7CF352-4781-40CE-AB19-E8D9A07B5498}" type="pres">
      <dgm:prSet presAssocID="{85A81678-D834-4614-B71C-CF5527305C5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076DE7-62D2-41F1-8D44-A22ED390ED7B}" type="pres">
      <dgm:prSet presAssocID="{85A81678-D834-4614-B71C-CF5527305C51}" presName="tSp" presStyleCnt="0"/>
      <dgm:spPr/>
    </dgm:pt>
    <dgm:pt modelId="{56C9B44B-D35F-4102-851E-6071D985380E}" type="pres">
      <dgm:prSet presAssocID="{85A81678-D834-4614-B71C-CF5527305C51}" presName="bSp" presStyleCnt="0"/>
      <dgm:spPr/>
    </dgm:pt>
    <dgm:pt modelId="{FB0794E4-9524-4597-AD83-0D2B11AF53DB}" type="pres">
      <dgm:prSet presAssocID="{85A81678-D834-4614-B71C-CF5527305C51}" presName="process" presStyleCnt="0"/>
      <dgm:spPr/>
    </dgm:pt>
    <dgm:pt modelId="{F91A0188-EDFD-4472-B0F7-91B2D537EA8E}" type="pres">
      <dgm:prSet presAssocID="{D546BD40-CC1C-472C-BB42-F3790C0995B5}" presName="composite1" presStyleCnt="0"/>
      <dgm:spPr/>
    </dgm:pt>
    <dgm:pt modelId="{1AFA0B09-BF9D-4AD4-A14D-6B6EDB1E7FDA}" type="pres">
      <dgm:prSet presAssocID="{D546BD40-CC1C-472C-BB42-F3790C0995B5}" presName="dummyNode1" presStyleLbl="node1" presStyleIdx="0" presStyleCnt="2"/>
      <dgm:spPr/>
    </dgm:pt>
    <dgm:pt modelId="{4E9DCE8F-1A22-4C5E-BBFC-93E5DFE98E35}" type="pres">
      <dgm:prSet presAssocID="{D546BD40-CC1C-472C-BB42-F3790C0995B5}" presName="childNode1" presStyleLbl="bgAcc1" presStyleIdx="0" presStyleCnt="2" custScaleX="112976" custLinFactNeighborX="1524" custLinFactNeighborY="-23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190C1-3C9E-41AE-8D3F-CB6EA2471911}" type="pres">
      <dgm:prSet presAssocID="{D546BD40-CC1C-472C-BB42-F3790C0995B5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CAFA29-8DF6-401A-A55F-65FF424397DD}" type="pres">
      <dgm:prSet presAssocID="{D546BD40-CC1C-472C-BB42-F3790C0995B5}" presName="parentNode1" presStyleLbl="node1" presStyleIdx="0" presStyleCnt="2" custLinFactNeighborX="-14582" custLinFactNeighborY="-566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BF23D-E8C3-4406-A633-824D1544CA2A}" type="pres">
      <dgm:prSet presAssocID="{D546BD40-CC1C-472C-BB42-F3790C0995B5}" presName="connSite1" presStyleCnt="0"/>
      <dgm:spPr/>
    </dgm:pt>
    <dgm:pt modelId="{68F6E653-0BE9-4D5B-895B-890C4707AE71}" type="pres">
      <dgm:prSet presAssocID="{75F6EAF7-F1ED-4643-9BE6-5FBDEF136776}" presName="Name9" presStyleLbl="sibTrans2D1" presStyleIdx="0" presStyleCnt="1" custAng="555954" custFlipVert="1" custScaleX="33251" custScaleY="8272" custLinFactNeighborX="59511" custLinFactNeighborY="-12735"/>
      <dgm:spPr/>
      <dgm:t>
        <a:bodyPr/>
        <a:lstStyle/>
        <a:p>
          <a:endParaRPr lang="ru-RU"/>
        </a:p>
      </dgm:t>
    </dgm:pt>
    <dgm:pt modelId="{EAFB4047-53F4-49F3-A6F0-F5B8A073D7EB}" type="pres">
      <dgm:prSet presAssocID="{023985F6-4A72-4706-A883-A495551CB450}" presName="composite2" presStyleCnt="0"/>
      <dgm:spPr/>
    </dgm:pt>
    <dgm:pt modelId="{2C0C374A-796B-448A-B3B3-2B70A7A78E90}" type="pres">
      <dgm:prSet presAssocID="{023985F6-4A72-4706-A883-A495551CB450}" presName="dummyNode2" presStyleLbl="node1" presStyleIdx="0" presStyleCnt="2"/>
      <dgm:spPr/>
    </dgm:pt>
    <dgm:pt modelId="{DE763130-1FC5-4C59-B786-E615BFE0B6D5}" type="pres">
      <dgm:prSet presAssocID="{023985F6-4A72-4706-A883-A495551CB450}" presName="childNode2" presStyleLbl="bgAcc1" presStyleIdx="1" presStyleCnt="2" custScaleX="131772" custScaleY="100351" custLinFactNeighborX="-144" custLinFactNeighborY="-231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70CBB-0526-47E0-8001-CBA0106CCB74}" type="pres">
      <dgm:prSet presAssocID="{023985F6-4A72-4706-A883-A495551CB450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D05700-2E02-45A8-9D2C-34F19D5253E4}" type="pres">
      <dgm:prSet presAssocID="{023985F6-4A72-4706-A883-A495551CB450}" presName="parentNode2" presStyleLbl="node1" presStyleIdx="1" presStyleCnt="2" custLinFactNeighborX="-16363" custLinFactNeighborY="-513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45C18-B86C-477F-A662-74238D258327}" type="pres">
      <dgm:prSet presAssocID="{023985F6-4A72-4706-A883-A495551CB450}" presName="connSite2" presStyleCnt="0"/>
      <dgm:spPr/>
    </dgm:pt>
  </dgm:ptLst>
  <dgm:cxnLst>
    <dgm:cxn modelId="{1F8437BD-CB5D-4435-B028-390EAE810898}" srcId="{85A81678-D834-4614-B71C-CF5527305C51}" destId="{D546BD40-CC1C-472C-BB42-F3790C0995B5}" srcOrd="0" destOrd="0" parTransId="{F09E2084-AC65-467C-A819-01770A66CAB1}" sibTransId="{75F6EAF7-F1ED-4643-9BE6-5FBDEF136776}"/>
    <dgm:cxn modelId="{E5CEB411-E1D1-4461-8B06-42EAB76057F5}" type="presOf" srcId="{D546BD40-CC1C-472C-BB42-F3790C0995B5}" destId="{06CAFA29-8DF6-401A-A55F-65FF424397DD}" srcOrd="0" destOrd="0" presId="urn:microsoft.com/office/officeart/2005/8/layout/hProcess4"/>
    <dgm:cxn modelId="{A560260E-9C3C-44FD-8B2B-FF0D858E49F1}" type="presOf" srcId="{D14E8081-7F2C-4BD7-B1D7-3A8A5C06D770}" destId="{BD6190C1-3C9E-41AE-8D3F-CB6EA2471911}" srcOrd="1" destOrd="0" presId="urn:microsoft.com/office/officeart/2005/8/layout/hProcess4"/>
    <dgm:cxn modelId="{B868A3A6-8A38-4D5C-86E8-18D2AFF61E5A}" type="presOf" srcId="{14C58C15-D1AE-475B-AAFA-B7D80E3E3CE5}" destId="{20A70CBB-0526-47E0-8001-CBA0106CCB74}" srcOrd="1" destOrd="0" presId="urn:microsoft.com/office/officeart/2005/8/layout/hProcess4"/>
    <dgm:cxn modelId="{295C7D39-0273-455D-8E07-5AFA7D7F81EE}" srcId="{023985F6-4A72-4706-A883-A495551CB450}" destId="{14C58C15-D1AE-475B-AAFA-B7D80E3E3CE5}" srcOrd="0" destOrd="0" parTransId="{8C302FDA-9778-49F6-8BB6-6FF5419471C3}" sibTransId="{A3459237-1C69-43C6-9685-49C126FE7FA9}"/>
    <dgm:cxn modelId="{F38C8BA7-7EE0-4B09-9D3D-FC65D1BBCAE3}" type="presOf" srcId="{D14E8081-7F2C-4BD7-B1D7-3A8A5C06D770}" destId="{4E9DCE8F-1A22-4C5E-BBFC-93E5DFE98E35}" srcOrd="0" destOrd="0" presId="urn:microsoft.com/office/officeart/2005/8/layout/hProcess4"/>
    <dgm:cxn modelId="{F86D3BDA-619E-4626-BBD4-AA62A0AB34D2}" type="presOf" srcId="{14C58C15-D1AE-475B-AAFA-B7D80E3E3CE5}" destId="{DE763130-1FC5-4C59-B786-E615BFE0B6D5}" srcOrd="0" destOrd="0" presId="urn:microsoft.com/office/officeart/2005/8/layout/hProcess4"/>
    <dgm:cxn modelId="{E231F38C-9AD3-49B9-9005-F0CC258EBBBA}" type="presOf" srcId="{85A81678-D834-4614-B71C-CF5527305C51}" destId="{EB7CF352-4781-40CE-AB19-E8D9A07B5498}" srcOrd="0" destOrd="0" presId="urn:microsoft.com/office/officeart/2005/8/layout/hProcess4"/>
    <dgm:cxn modelId="{CE16E686-520A-42FD-87AD-B97113E2DF59}" srcId="{85A81678-D834-4614-B71C-CF5527305C51}" destId="{023985F6-4A72-4706-A883-A495551CB450}" srcOrd="1" destOrd="0" parTransId="{476B973A-3F3E-475A-BD78-11DC0695FE00}" sibTransId="{5F5C6835-5150-43B1-AEBF-FC4868ADB1C0}"/>
    <dgm:cxn modelId="{EFEA5E16-AF47-4861-AEC2-D257A71A94CF}" type="presOf" srcId="{75F6EAF7-F1ED-4643-9BE6-5FBDEF136776}" destId="{68F6E653-0BE9-4D5B-895B-890C4707AE71}" srcOrd="0" destOrd="0" presId="urn:microsoft.com/office/officeart/2005/8/layout/hProcess4"/>
    <dgm:cxn modelId="{457C8310-1D92-4656-B4D1-DEC0FB76E8F7}" srcId="{D546BD40-CC1C-472C-BB42-F3790C0995B5}" destId="{D14E8081-7F2C-4BD7-B1D7-3A8A5C06D770}" srcOrd="0" destOrd="0" parTransId="{3152DCBD-0D3F-456A-A9A4-54A00A15CEDD}" sibTransId="{A0C4DF84-8930-4204-A86E-533EAD589DE8}"/>
    <dgm:cxn modelId="{E26E9EA0-A150-4ABD-B451-5FDD4FD200A0}" type="presOf" srcId="{023985F6-4A72-4706-A883-A495551CB450}" destId="{DFD05700-2E02-45A8-9D2C-34F19D5253E4}" srcOrd="0" destOrd="0" presId="urn:microsoft.com/office/officeart/2005/8/layout/hProcess4"/>
    <dgm:cxn modelId="{59453EEE-DD37-4F5A-84DB-BEFBC0F68F54}" type="presParOf" srcId="{EB7CF352-4781-40CE-AB19-E8D9A07B5498}" destId="{90076DE7-62D2-41F1-8D44-A22ED390ED7B}" srcOrd="0" destOrd="0" presId="urn:microsoft.com/office/officeart/2005/8/layout/hProcess4"/>
    <dgm:cxn modelId="{1218BEBB-AC10-485C-B95E-5C2048817C04}" type="presParOf" srcId="{EB7CF352-4781-40CE-AB19-E8D9A07B5498}" destId="{56C9B44B-D35F-4102-851E-6071D985380E}" srcOrd="1" destOrd="0" presId="urn:microsoft.com/office/officeart/2005/8/layout/hProcess4"/>
    <dgm:cxn modelId="{B7ED496D-3660-41AA-BA0E-AEDA1A6D74A1}" type="presParOf" srcId="{EB7CF352-4781-40CE-AB19-E8D9A07B5498}" destId="{FB0794E4-9524-4597-AD83-0D2B11AF53DB}" srcOrd="2" destOrd="0" presId="urn:microsoft.com/office/officeart/2005/8/layout/hProcess4"/>
    <dgm:cxn modelId="{6B2EED50-5235-4AC3-906D-364407F8A812}" type="presParOf" srcId="{FB0794E4-9524-4597-AD83-0D2B11AF53DB}" destId="{F91A0188-EDFD-4472-B0F7-91B2D537EA8E}" srcOrd="0" destOrd="0" presId="urn:microsoft.com/office/officeart/2005/8/layout/hProcess4"/>
    <dgm:cxn modelId="{47391B85-0CB6-441A-BCE5-5F61030695D3}" type="presParOf" srcId="{F91A0188-EDFD-4472-B0F7-91B2D537EA8E}" destId="{1AFA0B09-BF9D-4AD4-A14D-6B6EDB1E7FDA}" srcOrd="0" destOrd="0" presId="urn:microsoft.com/office/officeart/2005/8/layout/hProcess4"/>
    <dgm:cxn modelId="{36C6747A-FD72-4BF6-8070-E6D8BDBC0B3B}" type="presParOf" srcId="{F91A0188-EDFD-4472-B0F7-91B2D537EA8E}" destId="{4E9DCE8F-1A22-4C5E-BBFC-93E5DFE98E35}" srcOrd="1" destOrd="0" presId="urn:microsoft.com/office/officeart/2005/8/layout/hProcess4"/>
    <dgm:cxn modelId="{FFF29CCD-E496-4F39-9DF3-95433F1F7A4A}" type="presParOf" srcId="{F91A0188-EDFD-4472-B0F7-91B2D537EA8E}" destId="{BD6190C1-3C9E-41AE-8D3F-CB6EA2471911}" srcOrd="2" destOrd="0" presId="urn:microsoft.com/office/officeart/2005/8/layout/hProcess4"/>
    <dgm:cxn modelId="{C1E35A56-3929-484E-9286-FF9431C881D9}" type="presParOf" srcId="{F91A0188-EDFD-4472-B0F7-91B2D537EA8E}" destId="{06CAFA29-8DF6-401A-A55F-65FF424397DD}" srcOrd="3" destOrd="0" presId="urn:microsoft.com/office/officeart/2005/8/layout/hProcess4"/>
    <dgm:cxn modelId="{BF892505-9B6E-497E-9CEB-174BFF801A75}" type="presParOf" srcId="{F91A0188-EDFD-4472-B0F7-91B2D537EA8E}" destId="{259BF23D-E8C3-4406-A633-824D1544CA2A}" srcOrd="4" destOrd="0" presId="urn:microsoft.com/office/officeart/2005/8/layout/hProcess4"/>
    <dgm:cxn modelId="{366C9791-C07F-4648-ACCA-A36EAB6C7D99}" type="presParOf" srcId="{FB0794E4-9524-4597-AD83-0D2B11AF53DB}" destId="{68F6E653-0BE9-4D5B-895B-890C4707AE71}" srcOrd="1" destOrd="0" presId="urn:microsoft.com/office/officeart/2005/8/layout/hProcess4"/>
    <dgm:cxn modelId="{0D76E469-27D8-40FC-B1BB-1633127D881F}" type="presParOf" srcId="{FB0794E4-9524-4597-AD83-0D2B11AF53DB}" destId="{EAFB4047-53F4-49F3-A6F0-F5B8A073D7EB}" srcOrd="2" destOrd="0" presId="urn:microsoft.com/office/officeart/2005/8/layout/hProcess4"/>
    <dgm:cxn modelId="{CF79D557-74A0-461A-83FD-DDE828F3974D}" type="presParOf" srcId="{EAFB4047-53F4-49F3-A6F0-F5B8A073D7EB}" destId="{2C0C374A-796B-448A-B3B3-2B70A7A78E90}" srcOrd="0" destOrd="0" presId="urn:microsoft.com/office/officeart/2005/8/layout/hProcess4"/>
    <dgm:cxn modelId="{053A4E99-2E69-4E71-B52C-0CD924C89FCC}" type="presParOf" srcId="{EAFB4047-53F4-49F3-A6F0-F5B8A073D7EB}" destId="{DE763130-1FC5-4C59-B786-E615BFE0B6D5}" srcOrd="1" destOrd="0" presId="urn:microsoft.com/office/officeart/2005/8/layout/hProcess4"/>
    <dgm:cxn modelId="{AF01F76C-0FBB-42CD-B12C-8EB2FCA21340}" type="presParOf" srcId="{EAFB4047-53F4-49F3-A6F0-F5B8A073D7EB}" destId="{20A70CBB-0526-47E0-8001-CBA0106CCB74}" srcOrd="2" destOrd="0" presId="urn:microsoft.com/office/officeart/2005/8/layout/hProcess4"/>
    <dgm:cxn modelId="{8BFA5865-2B9A-4C68-AE3E-F708AC3EAF74}" type="presParOf" srcId="{EAFB4047-53F4-49F3-A6F0-F5B8A073D7EB}" destId="{DFD05700-2E02-45A8-9D2C-34F19D5253E4}" srcOrd="3" destOrd="0" presId="urn:microsoft.com/office/officeart/2005/8/layout/hProcess4"/>
    <dgm:cxn modelId="{46FD3270-A5C1-4DBF-8D32-22E799FCAC08}" type="presParOf" srcId="{EAFB4047-53F4-49F3-A6F0-F5B8A073D7EB}" destId="{80745C18-B86C-477F-A662-74238D25832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2F52A6-F422-463B-ACBD-947B9ACD504D}">
      <dsp:nvSpPr>
        <dsp:cNvPr id="0" name=""/>
        <dsp:cNvSpPr/>
      </dsp:nvSpPr>
      <dsp:spPr>
        <a:xfrm>
          <a:off x="586441" y="0"/>
          <a:ext cx="6995160" cy="4525963"/>
        </a:xfrm>
        <a:prstGeom prst="right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4C5835A9-AFB5-473F-A82F-013BD85BF9C3}">
      <dsp:nvSpPr>
        <dsp:cNvPr id="0" name=""/>
        <dsp:cNvSpPr/>
      </dsp:nvSpPr>
      <dsp:spPr>
        <a:xfrm>
          <a:off x="58277" y="28604"/>
          <a:ext cx="3888505" cy="291653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/>
            <a:t>Федеральный закон от 28 декабря 2013 г. N 426-ФЗ "О специальной оценке условий труда"</a:t>
          </a:r>
          <a:endParaRPr lang="ru-RU" sz="2800" b="0" kern="1200" dirty="0"/>
        </a:p>
      </dsp:txBody>
      <dsp:txXfrm>
        <a:off x="58277" y="28604"/>
        <a:ext cx="3888505" cy="2916530"/>
      </dsp:txXfrm>
    </dsp:sp>
    <dsp:sp modelId="{DD303A02-2A45-4939-B5F0-7A5A3051705D}">
      <dsp:nvSpPr>
        <dsp:cNvPr id="0" name=""/>
        <dsp:cNvSpPr/>
      </dsp:nvSpPr>
      <dsp:spPr>
        <a:xfrm>
          <a:off x="4114800" y="64395"/>
          <a:ext cx="3888505" cy="2916530"/>
        </a:xfrm>
        <a:prstGeom prst="round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Федеральный закон от 28 декабря 2013 г. N 421-ФЗ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"О внесении изменений в отдельные законодательные акты Российской Федерации в связи с принятием Федерального закона "О специальной оценке условий труда"</a:t>
          </a:r>
          <a:endParaRPr lang="ru-RU" sz="2000" kern="1200" dirty="0"/>
        </a:p>
      </dsp:txBody>
      <dsp:txXfrm>
        <a:off x="4114800" y="64395"/>
        <a:ext cx="3888505" cy="291653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8A08F1B-4F60-494B-9945-25940BAACDC8}">
      <dsp:nvSpPr>
        <dsp:cNvPr id="0" name=""/>
        <dsp:cNvSpPr/>
      </dsp:nvSpPr>
      <dsp:spPr>
        <a:xfrm>
          <a:off x="0" y="0"/>
          <a:ext cx="8229600" cy="105454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/>
            <a:t>Статья 3. Специальная оценка условий труда</a:t>
          </a:r>
          <a:endParaRPr lang="ru-RU" sz="2800" kern="1200"/>
        </a:p>
      </dsp:txBody>
      <dsp:txXfrm>
        <a:off x="0" y="0"/>
        <a:ext cx="8229600" cy="1054548"/>
      </dsp:txXfrm>
    </dsp:sp>
    <dsp:sp modelId="{CC0C9A14-F52E-42AB-AF6A-9BDF12A45143}">
      <dsp:nvSpPr>
        <dsp:cNvPr id="0" name=""/>
        <dsp:cNvSpPr/>
      </dsp:nvSpPr>
      <dsp:spPr>
        <a:xfrm>
          <a:off x="0" y="1163712"/>
          <a:ext cx="8229600" cy="369369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1. </a:t>
          </a:r>
          <a:r>
            <a:rPr lang="ru-RU" sz="2400" b="1" kern="1200" dirty="0" smtClean="0">
              <a:solidFill>
                <a:srgbClr val="FFFFCC"/>
              </a:solidFill>
            </a:rPr>
            <a:t>Специальная оценка условий труда </a:t>
          </a:r>
          <a:r>
            <a:rPr lang="ru-RU" sz="2200" kern="1200" dirty="0" smtClean="0"/>
            <a:t>является единым комплексом последовательно осуществляемых мероприятий по </a:t>
          </a:r>
          <a:r>
            <a:rPr lang="ru-RU" sz="2400" b="1" kern="1200" dirty="0" smtClean="0">
              <a:solidFill>
                <a:srgbClr val="FFFFCC"/>
              </a:solidFill>
            </a:rPr>
            <a:t>идентификации</a:t>
          </a:r>
          <a:r>
            <a:rPr lang="ru-RU" sz="2200" kern="1200" dirty="0" smtClean="0"/>
            <a:t> вредных и (или) опасных факторов производственной среды и трудового процесса и </a:t>
          </a:r>
          <a:r>
            <a:rPr lang="ru-RU" sz="2400" b="1" kern="1200" dirty="0" smtClean="0">
              <a:solidFill>
                <a:srgbClr val="FFFFCC"/>
              </a:solidFill>
            </a:rPr>
            <a:t>оценке</a:t>
          </a:r>
          <a:r>
            <a:rPr lang="ru-RU" sz="2200" kern="1200" dirty="0" smtClean="0"/>
            <a:t> уровня их воздействия на работника с учетом отклонения их фактических значений от установленных уполномоченным Правительством Российской Федерации федеральным органом исполнительной власти нормативов (гигиенических нормативов) условий труда и применения средств индивидуальной и коллективной защиты работников.</a:t>
          </a:r>
          <a:endParaRPr lang="ru-RU" sz="2200" kern="1200" dirty="0"/>
        </a:p>
      </dsp:txBody>
      <dsp:txXfrm>
        <a:off x="0" y="1163712"/>
        <a:ext cx="8229600" cy="369369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CD88FF0-955B-4F3C-A9C4-94E4E59129F5}">
      <dsp:nvSpPr>
        <dsp:cNvPr id="0" name=""/>
        <dsp:cNvSpPr/>
      </dsp:nvSpPr>
      <dsp:spPr>
        <a:xfrm>
          <a:off x="1607" y="463459"/>
          <a:ext cx="3427660" cy="35990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Helios"/>
              <a:cs typeface="Arial" pitchFamily="34" charset="0"/>
            </a:rPr>
            <a:t>Федеральный закон от 28 декабря 2013 г. N 426-ФЗ"О специальной оценке условий труда"</a:t>
          </a:r>
          <a:endParaRPr lang="ru-RU" sz="1800" kern="1200" dirty="0"/>
        </a:p>
      </dsp:txBody>
      <dsp:txXfrm>
        <a:off x="1607" y="463459"/>
        <a:ext cx="3427660" cy="3599043"/>
      </dsp:txXfrm>
    </dsp:sp>
    <dsp:sp modelId="{58C76ECC-28BC-41E5-919D-638F56446CFA}">
      <dsp:nvSpPr>
        <dsp:cNvPr id="0" name=""/>
        <dsp:cNvSpPr/>
      </dsp:nvSpPr>
      <dsp:spPr>
        <a:xfrm>
          <a:off x="3772033" y="1837951"/>
          <a:ext cx="726664" cy="8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772033" y="1837951"/>
        <a:ext cx="726664" cy="850059"/>
      </dsp:txXfrm>
    </dsp:sp>
    <dsp:sp modelId="{9D58761B-C963-490E-B7C7-92BB51340DA4}">
      <dsp:nvSpPr>
        <dsp:cNvPr id="0" name=""/>
        <dsp:cNvSpPr/>
      </dsp:nvSpPr>
      <dsp:spPr>
        <a:xfrm>
          <a:off x="4800332" y="463459"/>
          <a:ext cx="3427660" cy="3599043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Приказ Минтруда России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/>
            <a:t>№ 33н от 24 января 2014 г.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Об утверждении Методики проведения специальной оценки условий труда,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Классификатора вредных и (или) опасных производственных факторов, формы отчета о проведении специальной оценки условий труда и инструкции по ее заполнению </a:t>
          </a:r>
          <a:endParaRPr lang="ru-RU" sz="1800" kern="1200" dirty="0"/>
        </a:p>
      </dsp:txBody>
      <dsp:txXfrm>
        <a:off x="4800332" y="463459"/>
        <a:ext cx="3427660" cy="359904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C2DFB4-DDB5-494C-8A4D-97F0BA964B1E}">
      <dsp:nvSpPr>
        <dsp:cNvPr id="0" name=""/>
        <dsp:cNvSpPr/>
      </dsp:nvSpPr>
      <dsp:spPr>
        <a:xfrm rot="16200000">
          <a:off x="828091" y="-828091"/>
          <a:ext cx="2700300" cy="4356484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Работодатель (председатель комиссии), его представители, включая специалиста по охране труда</a:t>
          </a:r>
          <a:endParaRPr lang="ru-RU" sz="2400" kern="1200" dirty="0"/>
        </a:p>
      </dsp:txBody>
      <dsp:txXfrm rot="16200000">
        <a:off x="1165629" y="-1165629"/>
        <a:ext cx="2025225" cy="4356484"/>
      </dsp:txXfrm>
    </dsp:sp>
    <dsp:sp modelId="{F7CB0726-43BD-42EF-AC0C-06F010C52FDB}">
      <dsp:nvSpPr>
        <dsp:cNvPr id="0" name=""/>
        <dsp:cNvSpPr/>
      </dsp:nvSpPr>
      <dsp:spPr>
        <a:xfrm>
          <a:off x="4356484" y="0"/>
          <a:ext cx="4356484" cy="2700300"/>
        </a:xfrm>
        <a:prstGeom prst="round1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Представители профсоюза или иного представительного органа работников (при наличии)</a:t>
          </a:r>
          <a:endParaRPr lang="ru-RU" sz="2400" kern="1200" dirty="0"/>
        </a:p>
      </dsp:txBody>
      <dsp:txXfrm>
        <a:off x="4356484" y="0"/>
        <a:ext cx="4356484" cy="2025225"/>
      </dsp:txXfrm>
    </dsp:sp>
    <dsp:sp modelId="{E3D38997-6985-404B-AC04-667479442CB9}">
      <dsp:nvSpPr>
        <dsp:cNvPr id="0" name=""/>
        <dsp:cNvSpPr/>
      </dsp:nvSpPr>
      <dsp:spPr>
        <a:xfrm rot="10800000">
          <a:off x="0" y="2700300"/>
          <a:ext cx="4356484" cy="2700300"/>
        </a:xfrm>
        <a:prstGeom prst="round1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Эксперты и иные сотрудники организации, проводящей специальную оценку условий труда </a:t>
          </a:r>
          <a:endParaRPr lang="ru-RU" sz="2400" kern="1200" dirty="0"/>
        </a:p>
      </dsp:txBody>
      <dsp:txXfrm rot="10800000">
        <a:off x="0" y="3375375"/>
        <a:ext cx="4356484" cy="2025225"/>
      </dsp:txXfrm>
    </dsp:sp>
    <dsp:sp modelId="{C41ECB47-22A9-4B49-BDAB-8F54E823581A}">
      <dsp:nvSpPr>
        <dsp:cNvPr id="0" name=""/>
        <dsp:cNvSpPr/>
      </dsp:nvSpPr>
      <dsp:spPr>
        <a:xfrm rot="5400000">
          <a:off x="5184576" y="1872208"/>
          <a:ext cx="2700300" cy="4356484"/>
        </a:xfrm>
        <a:prstGeom prst="round1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Представитель организации или специалист, привлекаемые работодателем по договору гражданско-правового характера для осуществления функций службы охраны труда или специалиста по охране труда</a:t>
          </a:r>
          <a:endParaRPr lang="ru-RU" sz="1800" kern="1200" dirty="0"/>
        </a:p>
      </dsp:txBody>
      <dsp:txXfrm rot="5400000">
        <a:off x="5522113" y="2209745"/>
        <a:ext cx="2025225" cy="4356484"/>
      </dsp:txXfrm>
    </dsp:sp>
    <dsp:sp modelId="{3F6E8963-AE2E-45C9-B32D-581B4B071207}">
      <dsp:nvSpPr>
        <dsp:cNvPr id="0" name=""/>
        <dsp:cNvSpPr/>
      </dsp:nvSpPr>
      <dsp:spPr>
        <a:xfrm>
          <a:off x="1512166" y="2025225"/>
          <a:ext cx="5688635" cy="1350150"/>
        </a:xfrm>
        <a:prstGeom prst="roundRect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Комиссия по проведению специальной оценки условий труда, </a:t>
          </a:r>
          <a:r>
            <a:rPr lang="ru-RU" sz="2400" u="sng" kern="1200" dirty="0" smtClean="0"/>
            <a:t>число членов которой должно быть нечетным</a:t>
          </a:r>
          <a:endParaRPr lang="ru-RU" sz="2400" u="sng" kern="1200" dirty="0"/>
        </a:p>
      </dsp:txBody>
      <dsp:txXfrm>
        <a:off x="1512166" y="2025225"/>
        <a:ext cx="5688635" cy="135015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17AC88-E1F1-473D-BAB2-69EA08905EA2}">
      <dsp:nvSpPr>
        <dsp:cNvPr id="0" name=""/>
        <dsp:cNvSpPr/>
      </dsp:nvSpPr>
      <dsp:spPr>
        <a:xfrm rot="10800000">
          <a:off x="656050" y="0"/>
          <a:ext cx="3403328" cy="5760640"/>
        </a:xfrm>
        <a:prstGeom prst="triangl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A0C7F-71EC-47E3-9A99-933D8901F8A8}">
      <dsp:nvSpPr>
        <dsp:cNvPr id="0" name=""/>
        <dsp:cNvSpPr/>
      </dsp:nvSpPr>
      <dsp:spPr>
        <a:xfrm>
          <a:off x="265366" y="0"/>
          <a:ext cx="7812574" cy="974418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/>
            <a:t>Идентификация</a:t>
          </a:r>
          <a:r>
            <a:rPr lang="ru-RU" sz="2000" b="1" kern="1200" dirty="0" smtClean="0"/>
            <a:t> (выявление) потенциально вредных и (или) опасных производственных факторов  (ст. 10)</a:t>
          </a:r>
          <a:endParaRPr lang="ru-RU" sz="1400" b="1" kern="1200" dirty="0"/>
        </a:p>
      </dsp:txBody>
      <dsp:txXfrm>
        <a:off x="265366" y="0"/>
        <a:ext cx="7812574" cy="974418"/>
      </dsp:txXfrm>
    </dsp:sp>
    <dsp:sp modelId="{D4611EDD-FF8A-48CB-9003-456653104C40}">
      <dsp:nvSpPr>
        <dsp:cNvPr id="0" name=""/>
        <dsp:cNvSpPr/>
      </dsp:nvSpPr>
      <dsp:spPr>
        <a:xfrm>
          <a:off x="242638" y="3168353"/>
          <a:ext cx="7894277" cy="878752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Классификация условий труда </a:t>
          </a:r>
          <a:r>
            <a:rPr lang="ru-RU" sz="2000" b="1" kern="1200" dirty="0" smtClean="0"/>
            <a:t>по классам</a:t>
          </a:r>
          <a:r>
            <a:rPr lang="ru-RU" sz="2800" b="1" kern="1200" dirty="0" smtClean="0"/>
            <a:t> </a:t>
          </a:r>
          <a:r>
            <a:rPr lang="ru-RU" sz="2000" b="1" kern="1200" dirty="0" smtClean="0"/>
            <a:t>(ст.14):      (4 класса – оптимальные, допустимые, вредные, опасные)</a:t>
          </a:r>
          <a:endParaRPr lang="ru-RU" sz="2000" b="1" kern="1200" dirty="0"/>
        </a:p>
      </dsp:txBody>
      <dsp:txXfrm>
        <a:off x="242638" y="3168353"/>
        <a:ext cx="7894277" cy="878752"/>
      </dsp:txXfrm>
    </dsp:sp>
    <dsp:sp modelId="{9ED3F665-7860-469B-97B1-6BA042A19968}">
      <dsp:nvSpPr>
        <dsp:cNvPr id="0" name=""/>
        <dsp:cNvSpPr/>
      </dsp:nvSpPr>
      <dsp:spPr>
        <a:xfrm>
          <a:off x="288039" y="4544833"/>
          <a:ext cx="7848857" cy="904290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Оформление результатов </a:t>
          </a:r>
          <a:r>
            <a:rPr lang="ru-RU" sz="2000" b="1" kern="1200" dirty="0" smtClean="0"/>
            <a:t>специальной оценки условий труда (ст.15)</a:t>
          </a:r>
          <a:endParaRPr lang="ru-RU" sz="2000" b="1" kern="1200" dirty="0"/>
        </a:p>
      </dsp:txBody>
      <dsp:txXfrm>
        <a:off x="288039" y="4544833"/>
        <a:ext cx="7848857" cy="904290"/>
      </dsp:txXfrm>
    </dsp:sp>
    <dsp:sp modelId="{61CD6C65-2D97-452F-B195-7B54F9072784}">
      <dsp:nvSpPr>
        <dsp:cNvPr id="0" name=""/>
        <dsp:cNvSpPr/>
      </dsp:nvSpPr>
      <dsp:spPr>
        <a:xfrm>
          <a:off x="216015" y="1152128"/>
          <a:ext cx="7894277" cy="878752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Декларирование</a:t>
          </a:r>
          <a:r>
            <a:rPr lang="ru-RU" sz="1600" b="1" kern="1200" dirty="0" smtClean="0"/>
            <a:t> </a:t>
          </a:r>
          <a:r>
            <a:rPr lang="ru-RU" sz="2000" b="1" kern="1200" dirty="0" smtClean="0"/>
            <a:t>соответствия условий труда государственным нормативным требованиям охраны труда (ст. 11)</a:t>
          </a:r>
          <a:endParaRPr lang="ru-RU" sz="2000" b="1" kern="1200" dirty="0"/>
        </a:p>
      </dsp:txBody>
      <dsp:txXfrm>
        <a:off x="216015" y="1152128"/>
        <a:ext cx="7894277" cy="878752"/>
      </dsp:txXfrm>
    </dsp:sp>
    <dsp:sp modelId="{1C8E50C4-34A2-4EAD-882E-71BE6BF46891}">
      <dsp:nvSpPr>
        <dsp:cNvPr id="0" name=""/>
        <dsp:cNvSpPr/>
      </dsp:nvSpPr>
      <dsp:spPr>
        <a:xfrm>
          <a:off x="216015" y="2160240"/>
          <a:ext cx="7894277" cy="878752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Исследования, измерения и оценка фактических значений </a:t>
          </a:r>
          <a:r>
            <a:rPr lang="ru-RU" sz="2000" b="1" kern="1200" dirty="0" smtClean="0"/>
            <a:t>указанных факторов (ст.12)</a:t>
          </a:r>
          <a:endParaRPr lang="ru-RU" sz="2000" b="1" kern="1200" dirty="0"/>
        </a:p>
      </dsp:txBody>
      <dsp:txXfrm>
        <a:off x="216015" y="2160240"/>
        <a:ext cx="7894277" cy="87875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5E4FEF-DCD6-43F9-9920-525FF699EE13}">
      <dsp:nvSpPr>
        <dsp:cNvPr id="0" name=""/>
        <dsp:cNvSpPr/>
      </dsp:nvSpPr>
      <dsp:spPr>
        <a:xfrm>
          <a:off x="4690" y="209719"/>
          <a:ext cx="8220219" cy="2394942"/>
        </a:xfrm>
        <a:prstGeom prst="chevron">
          <a:avLst/>
        </a:prstGeom>
        <a:solidFill>
          <a:srgbClr val="00B050">
            <a:alpha val="9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В случае если вредные и (или) опасные факторы по результатам идентификации не выявлены или наименования имеющихся на рабочем месте факторов производственной среды и трудового процесса не совпадают с наименованиями вредных и (или) опасных факторов, предусмотренных классификатором, экспертом фиксируется отсутствие на рабочем месте вредных и (или) опасных факторов. </a:t>
          </a:r>
        </a:p>
      </dsp:txBody>
      <dsp:txXfrm>
        <a:off x="4690" y="209719"/>
        <a:ext cx="8220219" cy="2394942"/>
      </dsp:txXfrm>
    </dsp:sp>
    <dsp:sp modelId="{FDAAD2D0-0055-4B17-B8AB-7433D7741FD0}">
      <dsp:nvSpPr>
        <dsp:cNvPr id="0" name=""/>
        <dsp:cNvSpPr/>
      </dsp:nvSpPr>
      <dsp:spPr>
        <a:xfrm>
          <a:off x="4690" y="2939953"/>
          <a:ext cx="8165315" cy="2394942"/>
        </a:xfrm>
        <a:prstGeom prst="chevron">
          <a:avLst/>
        </a:prstGeom>
        <a:solidFill>
          <a:schemeClr val="accent3">
            <a:lumMod val="50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Условия труда на рабочем месте, на котором отсутствуют вредные и (или) опасные факторы, признаются комиссией допустимыми условиями труда. Работодателем в установленном порядке обеспечивается подача в отношении такого рабочего места </a:t>
          </a:r>
          <a:r>
            <a:rPr lang="ru-RU" sz="2400" b="1" kern="1200" dirty="0" smtClean="0">
              <a:solidFill>
                <a:schemeClr val="tx1"/>
              </a:solidFill>
            </a:rPr>
            <a:t>декларации соответствия</a:t>
          </a:r>
          <a:r>
            <a:rPr lang="ru-RU" sz="1800" kern="1200" dirty="0" smtClean="0">
              <a:solidFill>
                <a:schemeClr val="tx1"/>
              </a:solidFill>
            </a:rPr>
            <a:t> условий труда государственным нормативным требованиям охраны труда.</a:t>
          </a:r>
        </a:p>
      </dsp:txBody>
      <dsp:txXfrm>
        <a:off x="4690" y="2939953"/>
        <a:ext cx="8165315" cy="239494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CD6876-6956-4C6A-8C1E-6C22BAE0155D}">
      <dsp:nvSpPr>
        <dsp:cNvPr id="0" name=""/>
        <dsp:cNvSpPr/>
      </dsp:nvSpPr>
      <dsp:spPr>
        <a:xfrm>
          <a:off x="0" y="720074"/>
          <a:ext cx="3710191" cy="27668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Оформляется в порядке, установленном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</a:t>
          </a:r>
          <a:br>
            <a:rPr lang="ru-RU" sz="1600" kern="1200" dirty="0" smtClean="0"/>
          </a:br>
          <a:r>
            <a:rPr lang="ru-RU" sz="1600" kern="1200" dirty="0" smtClean="0"/>
            <a:t>(</a:t>
          </a:r>
          <a:r>
            <a:rPr lang="ru-RU" sz="1600" b="1" kern="1200" dirty="0" smtClean="0"/>
            <a:t>Приказ Минтруда России №80н от 7 февраля 2014 г.)</a:t>
          </a:r>
          <a:endParaRPr lang="ru-RU" sz="1600" kern="1200" dirty="0"/>
        </a:p>
      </dsp:txBody>
      <dsp:txXfrm>
        <a:off x="0" y="720074"/>
        <a:ext cx="3710191" cy="2173991"/>
      </dsp:txXfrm>
    </dsp:sp>
    <dsp:sp modelId="{7D36E553-4210-439C-9A1D-729D7F54F903}">
      <dsp:nvSpPr>
        <dsp:cNvPr id="0" name=""/>
        <dsp:cNvSpPr/>
      </dsp:nvSpPr>
      <dsp:spPr>
        <a:xfrm rot="736861">
          <a:off x="1793661" y="88285"/>
          <a:ext cx="4599231" cy="4599231"/>
        </a:xfrm>
        <a:prstGeom prst="leftCircularArrow">
          <a:avLst>
            <a:gd name="adj1" fmla="val 1050"/>
            <a:gd name="adj2" fmla="val 123121"/>
            <a:gd name="adj3" fmla="val 1038708"/>
            <a:gd name="adj4" fmla="val 8164566"/>
            <a:gd name="adj5" fmla="val 1225"/>
          </a:avLst>
        </a:prstGeom>
        <a:solidFill>
          <a:schemeClr val="accent1">
            <a:tint val="60000"/>
            <a:hueOff val="0"/>
            <a:satOff val="0"/>
            <a:lum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8882A-2880-4D4E-8F5A-22B267AB581A}">
      <dsp:nvSpPr>
        <dsp:cNvPr id="0" name=""/>
        <dsp:cNvSpPr/>
      </dsp:nvSpPr>
      <dsp:spPr>
        <a:xfrm>
          <a:off x="528092" y="3077562"/>
          <a:ext cx="3037159" cy="12820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Декларация соответствия условий труда</a:t>
          </a:r>
          <a:endParaRPr lang="ru-RU" sz="2000" b="1" kern="1200" dirty="0"/>
        </a:p>
      </dsp:txBody>
      <dsp:txXfrm>
        <a:off x="528092" y="3077562"/>
        <a:ext cx="3037159" cy="1282033"/>
      </dsp:txXfrm>
    </dsp:sp>
    <dsp:sp modelId="{6F0DAE7E-0F07-48D7-A644-331DD750E06B}">
      <dsp:nvSpPr>
        <dsp:cNvPr id="0" name=""/>
        <dsp:cNvSpPr/>
      </dsp:nvSpPr>
      <dsp:spPr>
        <a:xfrm>
          <a:off x="3859096" y="1330085"/>
          <a:ext cx="4698414" cy="20759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Ведет федеральный орган исполнительной власти, уполномоченный на осуществление федерального государственного надзора за соблюдением трудового законодательства и иных нормативных правовых актов, содержащих нормы трудового права</a:t>
          </a:r>
          <a:endParaRPr lang="ru-RU" sz="1600" kern="1200" dirty="0"/>
        </a:p>
      </dsp:txBody>
      <dsp:txXfrm>
        <a:off x="3859096" y="1774927"/>
        <a:ext cx="4698414" cy="1631087"/>
      </dsp:txXfrm>
    </dsp:sp>
    <dsp:sp modelId="{5967DF65-BB51-44C7-92F1-316D7971131B}">
      <dsp:nvSpPr>
        <dsp:cNvPr id="0" name=""/>
        <dsp:cNvSpPr/>
      </dsp:nvSpPr>
      <dsp:spPr>
        <a:xfrm>
          <a:off x="4561623" y="374899"/>
          <a:ext cx="3354088" cy="14763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Реестр деклараций соответствия условий труда</a:t>
          </a:r>
          <a:endParaRPr lang="ru-RU" sz="2000" b="1" kern="1200" dirty="0"/>
        </a:p>
      </dsp:txBody>
      <dsp:txXfrm>
        <a:off x="4561623" y="374899"/>
        <a:ext cx="3354088" cy="147630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DCB581-17C3-4E2C-8D3E-617620A2C456}">
      <dsp:nvSpPr>
        <dsp:cNvPr id="0" name=""/>
        <dsp:cNvSpPr/>
      </dsp:nvSpPr>
      <dsp:spPr>
        <a:xfrm rot="5400000">
          <a:off x="-247727" y="510646"/>
          <a:ext cx="1651515" cy="1156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 rot="5400000">
        <a:off x="-247727" y="510646"/>
        <a:ext cx="1651515" cy="1156060"/>
      </dsp:txXfrm>
    </dsp:sp>
    <dsp:sp modelId="{9190A4C5-463C-4FAD-8AF9-06DB0AE4C455}">
      <dsp:nvSpPr>
        <dsp:cNvPr id="0" name=""/>
        <dsp:cNvSpPr/>
      </dsp:nvSpPr>
      <dsp:spPr>
        <a:xfrm rot="5400000">
          <a:off x="4175055" y="-3014795"/>
          <a:ext cx="1590926" cy="7628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в штате не менее 5 экспертов, в том числе один врач – гигиенист, аттестуемых Минтрудом России</a:t>
          </a:r>
          <a:endParaRPr lang="ru-RU" sz="3200" kern="1200" dirty="0"/>
        </a:p>
      </dsp:txBody>
      <dsp:txXfrm rot="5400000">
        <a:off x="4175055" y="-3014795"/>
        <a:ext cx="1590926" cy="7628915"/>
      </dsp:txXfrm>
    </dsp:sp>
    <dsp:sp modelId="{C1AA7883-7D41-403C-B916-3A7FCB19FC44}">
      <dsp:nvSpPr>
        <dsp:cNvPr id="0" name=""/>
        <dsp:cNvSpPr/>
      </dsp:nvSpPr>
      <dsp:spPr>
        <a:xfrm rot="5400000">
          <a:off x="-247727" y="2047925"/>
          <a:ext cx="1651515" cy="1156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 rot="5400000">
        <a:off x="-247727" y="2047925"/>
        <a:ext cx="1651515" cy="1156060"/>
      </dsp:txXfrm>
    </dsp:sp>
    <dsp:sp modelId="{33ACEBC4-1BC7-4E65-8EE4-F1F908C736AD}">
      <dsp:nvSpPr>
        <dsp:cNvPr id="0" name=""/>
        <dsp:cNvSpPr/>
      </dsp:nvSpPr>
      <dsp:spPr>
        <a:xfrm rot="5400000">
          <a:off x="4429808" y="-1477513"/>
          <a:ext cx="1073485" cy="7628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страхование ответственности</a:t>
          </a:r>
          <a:endParaRPr lang="ru-RU" sz="3200" kern="1200" dirty="0"/>
        </a:p>
      </dsp:txBody>
      <dsp:txXfrm rot="5400000">
        <a:off x="4429808" y="-1477513"/>
        <a:ext cx="1073485" cy="7628915"/>
      </dsp:txXfrm>
    </dsp:sp>
    <dsp:sp modelId="{D8954B93-D172-4286-A102-FE26401302EE}">
      <dsp:nvSpPr>
        <dsp:cNvPr id="0" name=""/>
        <dsp:cNvSpPr/>
      </dsp:nvSpPr>
      <dsp:spPr>
        <a:xfrm rot="5400000">
          <a:off x="-247727" y="3449415"/>
          <a:ext cx="1651515" cy="115606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</dsp:txBody>
      <dsp:txXfrm rot="5400000">
        <a:off x="-247727" y="3449415"/>
        <a:ext cx="1651515" cy="1156060"/>
      </dsp:txXfrm>
    </dsp:sp>
    <dsp:sp modelId="{E3FC02FD-6520-4EA1-80D7-5825FE6ECCEA}">
      <dsp:nvSpPr>
        <dsp:cNvPr id="0" name=""/>
        <dsp:cNvSpPr/>
      </dsp:nvSpPr>
      <dsp:spPr>
        <a:xfrm rot="5400000">
          <a:off x="4429808" y="34649"/>
          <a:ext cx="1073485" cy="76289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200" kern="1200" dirty="0" smtClean="0"/>
            <a:t>испытательная лаборатория (центр), аккредитуемая Росаккредитацией </a:t>
          </a:r>
          <a:endParaRPr lang="ru-RU" sz="3200" kern="1200" dirty="0"/>
        </a:p>
      </dsp:txBody>
      <dsp:txXfrm rot="5400000">
        <a:off x="4429808" y="34649"/>
        <a:ext cx="1073485" cy="7628915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9DCE8F-1A22-4C5E-BBFC-93E5DFE98E35}">
      <dsp:nvSpPr>
        <dsp:cNvPr id="0" name=""/>
        <dsp:cNvSpPr/>
      </dsp:nvSpPr>
      <dsp:spPr>
        <a:xfrm>
          <a:off x="221295" y="760645"/>
          <a:ext cx="3624769" cy="26462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по запросам работников, профессиональных союзов, их объединений и иных уполномоченных работниками представительных органов, работодателей, их объединений</a:t>
          </a:r>
          <a:endParaRPr lang="ru-RU" sz="1700" kern="1200" dirty="0"/>
        </a:p>
      </dsp:txBody>
      <dsp:txXfrm>
        <a:off x="221295" y="760645"/>
        <a:ext cx="3624769" cy="2079231"/>
      </dsp:txXfrm>
    </dsp:sp>
    <dsp:sp modelId="{68F6E653-0BE9-4D5B-895B-890C4707AE71}">
      <dsp:nvSpPr>
        <dsp:cNvPr id="0" name=""/>
        <dsp:cNvSpPr/>
      </dsp:nvSpPr>
      <dsp:spPr>
        <a:xfrm rot="21044046" flipV="1">
          <a:off x="5868034" y="2163703"/>
          <a:ext cx="1479506" cy="368063"/>
        </a:xfrm>
        <a:prstGeom prst="circularArrow">
          <a:avLst>
            <a:gd name="adj1" fmla="val 2073"/>
            <a:gd name="adj2" fmla="val 248785"/>
            <a:gd name="adj3" fmla="val 2052384"/>
            <a:gd name="adj4" fmla="val 9052578"/>
            <a:gd name="adj5" fmla="val 241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CAFA29-8DF6-401A-A55F-65FF424397DD}">
      <dsp:nvSpPr>
        <dsp:cNvPr id="0" name=""/>
        <dsp:cNvSpPr/>
      </dsp:nvSpPr>
      <dsp:spPr>
        <a:xfrm>
          <a:off x="677679" y="2814400"/>
          <a:ext cx="2851948" cy="11341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 счет средств заявителя</a:t>
          </a:r>
          <a:endParaRPr lang="ru-RU" sz="2400" kern="1200" dirty="0"/>
        </a:p>
      </dsp:txBody>
      <dsp:txXfrm>
        <a:off x="677679" y="2814400"/>
        <a:ext cx="2851948" cy="1134126"/>
      </dsp:txXfrm>
    </dsp:sp>
    <dsp:sp modelId="{DE763130-1FC5-4C59-B786-E615BFE0B6D5}">
      <dsp:nvSpPr>
        <dsp:cNvPr id="0" name=""/>
        <dsp:cNvSpPr/>
      </dsp:nvSpPr>
      <dsp:spPr>
        <a:xfrm>
          <a:off x="4380127" y="760652"/>
          <a:ext cx="4227828" cy="26555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по представлению Роструда или его территориальных органов в связи с проводимыми мероприятиями по государственному контролю (надзору) за соблюдением требований настоящего Федерального закона</a:t>
          </a:r>
          <a:endParaRPr lang="ru-RU" sz="1700" kern="1200" dirty="0"/>
        </a:p>
      </dsp:txBody>
      <dsp:txXfrm>
        <a:off x="4380127" y="1329705"/>
        <a:ext cx="4227828" cy="2086529"/>
      </dsp:txXfrm>
    </dsp:sp>
    <dsp:sp modelId="{DFD05700-2E02-45A8-9D2C-34F19D5253E4}">
      <dsp:nvSpPr>
        <dsp:cNvPr id="0" name=""/>
        <dsp:cNvSpPr/>
      </dsp:nvSpPr>
      <dsp:spPr>
        <a:xfrm>
          <a:off x="5140763" y="228193"/>
          <a:ext cx="2851948" cy="1134126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 счет средств федерального бюджета</a:t>
          </a:r>
          <a:endParaRPr lang="ru-RU" sz="2400" kern="1200" dirty="0"/>
        </a:p>
      </dsp:txBody>
      <dsp:txXfrm>
        <a:off x="5140763" y="228193"/>
        <a:ext cx="2851948" cy="1134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332"/>
          </a:xfrm>
          <a:prstGeom prst="rect">
            <a:avLst/>
          </a:prstGeom>
        </p:spPr>
        <p:txBody>
          <a:bodyPr vert="horz" lIns="91320" tIns="45661" rIns="91320" bIns="45661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6332"/>
          </a:xfrm>
          <a:prstGeom prst="rect">
            <a:avLst/>
          </a:prstGeom>
        </p:spPr>
        <p:txBody>
          <a:bodyPr vert="horz" lIns="91320" tIns="45661" rIns="91320" bIns="45661" rtlCol="0"/>
          <a:lstStyle>
            <a:lvl1pPr algn="r">
              <a:defRPr sz="1200"/>
            </a:lvl1pPr>
          </a:lstStyle>
          <a:p>
            <a:pPr>
              <a:defRPr/>
            </a:pPr>
            <a:fld id="{1C92E243-702A-4F03-A5AE-9CD1298F8D3A}" type="datetimeFigureOut">
              <a:rPr lang="ru-RU"/>
              <a:pPr>
                <a:defRPr/>
              </a:pPr>
              <a:t>17.04.2015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308"/>
            <a:ext cx="2946135" cy="496331"/>
          </a:xfrm>
          <a:prstGeom prst="rect">
            <a:avLst/>
          </a:prstGeom>
        </p:spPr>
        <p:txBody>
          <a:bodyPr vert="horz" lIns="91320" tIns="45661" rIns="91320" bIns="4566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955" y="9430308"/>
            <a:ext cx="2946135" cy="496331"/>
          </a:xfrm>
          <a:prstGeom prst="rect">
            <a:avLst/>
          </a:prstGeom>
        </p:spPr>
        <p:txBody>
          <a:bodyPr vert="horz" lIns="91320" tIns="45661" rIns="91320" bIns="45661" rtlCol="0" anchor="b"/>
          <a:lstStyle>
            <a:lvl1pPr algn="r">
              <a:defRPr sz="1200"/>
            </a:lvl1pPr>
          </a:lstStyle>
          <a:p>
            <a:pPr>
              <a:defRPr/>
            </a:pPr>
            <a:fld id="{58D3CE28-C777-4E12-AB02-7E9446D6F7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6929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332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332"/>
          </a:xfrm>
          <a:prstGeom prst="rect">
            <a:avLst/>
          </a:prstGeom>
        </p:spPr>
        <p:txBody>
          <a:bodyPr vert="horz" lIns="91300" tIns="45650" rIns="91300" bIns="45650" rtlCol="0"/>
          <a:lstStyle>
            <a:lvl1pPr algn="r">
              <a:defRPr sz="1200"/>
            </a:lvl1pPr>
          </a:lstStyle>
          <a:p>
            <a:pPr>
              <a:defRPr/>
            </a:pPr>
            <a:fld id="{1A78D139-D8D9-470C-836C-53366EF783D5}" type="datetimeFigureOut">
              <a:rPr lang="ru-RU"/>
              <a:pPr>
                <a:defRPr/>
              </a:pPr>
              <a:t>17.04.2015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0" tIns="45650" rIns="91300" bIns="4565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15946"/>
            <a:ext cx="5437188" cy="4466988"/>
          </a:xfrm>
          <a:prstGeom prst="rect">
            <a:avLst/>
          </a:prstGeom>
        </p:spPr>
        <p:txBody>
          <a:bodyPr vert="horz" lIns="91300" tIns="45650" rIns="91300" bIns="4565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308"/>
            <a:ext cx="2946135" cy="496331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55" y="9430308"/>
            <a:ext cx="2946135" cy="496331"/>
          </a:xfrm>
          <a:prstGeom prst="rect">
            <a:avLst/>
          </a:prstGeom>
        </p:spPr>
        <p:txBody>
          <a:bodyPr vert="horz" lIns="91300" tIns="45650" rIns="91300" bIns="45650" rtlCol="0" anchor="b"/>
          <a:lstStyle>
            <a:lvl1pPr algn="r">
              <a:defRPr sz="1200"/>
            </a:lvl1pPr>
          </a:lstStyle>
          <a:p>
            <a:pPr>
              <a:defRPr/>
            </a:pPr>
            <a:fld id="{4D8AA66A-532E-475D-89BA-7C52002419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65212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058" indent="-285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628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280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4931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38EF31B-38DC-44CF-B5FD-233D2E67D100}" type="slidenum">
              <a:rPr lang="ru-RU" altLang="ru-RU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253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4. В случае, если до дня вступления в силу настоящего Федерального закона в отношении рабочих мест была проведена аттестация рабочих мест по условиям труда, специальная оценка условий труда в отношении таких рабочих мест может не проводиться в течение пяти лет со дня завершения данной аттестации, за исключением случаев возникновения обстоятельств, указанных в части 1 статьи 17 настоящего Федерального закона. При этом для целей, определенных статьей 7 настоящего Федерального закона, используются результаты данной аттестации, проведенной в соответствии с действовавшим до дня вступления в силу настоящего Федерального закона порядком. Работодатель вправе провести специальную оценку условий труда в порядке, установленном настоящим Федеральным законом, до истечения срока действия имеющихся результатов аттестации рабочих мест по условиям труда.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AA66A-532E-475D-89BA-7C5200241950}" type="slidenum">
              <a:rPr lang="ru-RU" smtClean="0"/>
              <a:pPr>
                <a:defRPr/>
              </a:pPr>
              <a:t>38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49814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4. В случае, если до дня вступления в силу настоящего Федерального закона в отношении рабочих мест была проведена аттестация рабочих мест по условиям труда, специальная оценка условий труда в отношении таких рабочих мест может не проводиться в течение пяти лет со дня завершения данной аттестации, за исключением случаев возникновения обстоятельств, указанных в части 1 статьи 17 настоящего Федерального закона. При этом для целей, определенных статьей 7 настоящего Федерального закона, используются результаты данной аттестации, проведенной в соответствии с действовавшим до дня вступления в силу настоящего Федерального закона порядком. Работодатель вправе провести специальную оценку условий труда в порядке, установленном настоящим Федеральным законом, до истечения срока действия имеющихся результатов аттестации рабочих мест по условиям труда.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AA66A-532E-475D-89BA-7C5200241950}" type="slidenum">
              <a:rPr lang="ru-RU" smtClean="0"/>
              <a:pPr>
                <a:defRPr/>
              </a:pPr>
              <a:t>39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4981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4. В случае, если до дня вступления в силу настоящего Федерального закона в отношении рабочих мест была проведена аттестация рабочих мест по условиям труда, специальная оценка условий труда в отношении таких рабочих мест может не проводиться в течение пяти лет со дня завершения данной аттестации, за исключением случаев возникновения обстоятельств, указанных в части 1 статьи 17 настоящего Федерального закона. При этом для целей, определенных статьей 7 настоящего Федерального закона, используются результаты данной аттестации, проведенной в соответствии с действовавшим до дня вступления в силу настоящего Федерального закона порядком. Работодатель вправе провести специальную оценку условий труда в порядке, установленном настоящим Федеральным законом, до истечения срока действия имеющихся результатов аттестации рабочих мест по условиям труда.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AA66A-532E-475D-89BA-7C5200241950}" type="slidenum">
              <a:rPr lang="ru-RU" smtClean="0"/>
              <a:pPr>
                <a:defRPr/>
              </a:pPr>
              <a:t>40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4981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058" indent="-285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628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280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4931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DB8C4ED-EF16-40FF-BB63-91EED1E46874}" type="slidenum">
              <a:rPr lang="ru-RU" altLang="ru-RU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820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058" indent="-285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628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280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4931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83A067-A4BB-433E-A4D7-41C551FC56C9}" type="slidenum">
              <a:rPr lang="ru-RU" altLang="ru-RU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ru-RU" alt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3866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AA66A-532E-475D-89BA-7C5200241950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29946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AA66A-532E-475D-89BA-7C5200241950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22994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058" indent="-285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628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280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4931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B9B5E17-7377-483E-A673-5587561352BB}" type="slidenum">
              <a:rPr lang="ru-RU" altLang="ru-RU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ru-RU" alt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1884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u="none" strike="noStrike" baseline="0" dirty="0" smtClean="0"/>
              <a:t>случаи производственного травматизма и (или) установления профессионального заболевания, возникшие в связи с воздействием на работника на его рабочем месте вредных и (или) опасных производственных факторов;</a:t>
            </a:r>
          </a:p>
          <a:p>
            <a:r>
              <a:rPr lang="ru-RU" sz="1200" b="0" i="0" u="none" strike="noStrike" baseline="0" dirty="0" smtClean="0"/>
              <a:t>4) предложения работников по осуществлению на их рабочих местах идентификации потенциально вредных и (или) опасных производственных факторов.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8AA66A-532E-475D-89BA-7C5200241950}" type="slidenum">
              <a:rPr lang="ru-RU" smtClean="0"/>
              <a:pPr>
                <a:defRPr/>
              </a:pPr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814762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>
              <a:latin typeface="Arial" pitchFamily="34" charset="0"/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058" indent="-285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628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9866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6517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3169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9820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6471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3123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0CA478-1484-4609-BAFB-3540941772B1}" type="slidenum">
              <a:rPr lang="ru-RU" altLang="ru-RU" smtClean="0">
                <a:solidFill>
                  <a:srgbClr val="000000"/>
                </a:solidFill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28</a:t>
            </a:fld>
            <a:endParaRPr lang="ru-RU" altLang="ru-RU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2170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058" indent="-28540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1628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8280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4931" indent="-228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E31BB55-091C-4176-B7BC-A6B2B6795F6A}" type="slidenum">
              <a:rPr lang="ru-RU" altLang="ru-RU" smtClean="0">
                <a:latin typeface="Arial" pitchFamily="34" charset="0"/>
              </a:rPr>
              <a:pPr eaLnBrk="1" hangingPunct="1">
                <a:spcBef>
                  <a:spcPct val="0"/>
                </a:spcBef>
              </a:pPr>
              <a:t>30</a:t>
            </a:fld>
            <a:endParaRPr lang="ru-RU" alt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734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BA5F6-76CF-468D-82CE-6372D38B9C89}" type="datetime1">
              <a:rPr lang="ru-RU" smtClean="0"/>
              <a:pPr>
                <a:defRPr/>
              </a:pPr>
              <a:t>17.04.2015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BED4-9672-4ADE-A01E-5C590F5B54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036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50B3B-C228-43DC-AFE8-841FAD8ED850}" type="datetime1">
              <a:rPr lang="ru-RU" smtClean="0"/>
              <a:pPr>
                <a:defRPr/>
              </a:pPr>
              <a:t>17.04.2015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66D14-1D31-47C7-8B36-48E4AC24EB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5044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1491A-3812-403B-892E-8FBACC12CEEA}" type="datetime1">
              <a:rPr lang="ru-RU" smtClean="0"/>
              <a:pPr>
                <a:defRPr/>
              </a:pPr>
              <a:t>17.04.2015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643B8-0153-42C4-8B15-08575E28CB9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841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5339B-3EB8-4564-84FE-2F8A84CE3083}" type="datetime1">
              <a:rPr lang="ru-RU" smtClean="0"/>
              <a:pPr>
                <a:defRPr/>
              </a:pPr>
              <a:t>17.04.2015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418DA-37B5-4008-9A31-4AE047453E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662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CA386-A5C6-4244-8C31-959922E159B7}" type="datetime1">
              <a:rPr lang="ru-RU" smtClean="0"/>
              <a:pPr>
                <a:defRPr/>
              </a:pPr>
              <a:t>17.04.2015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A225C-FF01-4F42-99BA-6AE426C3168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687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74CB1-9166-471A-9D5B-F3C40A231186}" type="datetime1">
              <a:rPr lang="ru-RU" smtClean="0"/>
              <a:pPr>
                <a:defRPr/>
              </a:pPr>
              <a:t>17.04.2015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B835-26DF-400F-88C1-D476FF19AA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43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E1596-A06A-4B66-92E3-173AA02B30F4}" type="datetime1">
              <a:rPr lang="ru-RU" smtClean="0"/>
              <a:pPr>
                <a:defRPr/>
              </a:pPr>
              <a:t>17.04.2015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79C94-4D54-4E2F-A4D4-1BD2046B34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577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E74D2-2448-4938-ACC0-995462E3D8F1}" type="datetime1">
              <a:rPr lang="ru-RU" smtClean="0"/>
              <a:pPr>
                <a:defRPr/>
              </a:pPr>
              <a:t>17.04.2015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109E5-CB64-4C21-93DA-6E92279BDD2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441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1D88E-DB7D-464A-B60D-B2ED54F7F561}" type="datetime1">
              <a:rPr lang="ru-RU" smtClean="0"/>
              <a:pPr>
                <a:defRPr/>
              </a:pPr>
              <a:t>17.04.2015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787C0-3C6E-466F-9BCF-BBDA527E54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323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B881B-67BE-4488-835E-68DFF1882ECD}" type="datetime1">
              <a:rPr lang="ru-RU" smtClean="0"/>
              <a:pPr>
                <a:defRPr/>
              </a:pPr>
              <a:t>17.04.2015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64900-4C0D-4CCC-8010-6983CFC0D8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39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1AE51-9BA6-46BC-93C1-D6C1E19C6E08}" type="datetime1">
              <a:rPr lang="ru-RU" smtClean="0"/>
              <a:pPr>
                <a:defRPr/>
              </a:pPr>
              <a:t>17.04.2015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2A5D5-91F0-4290-9D24-0A487D0023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8285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2A26D9-BF99-4883-B7D8-25A4767D5381}" type="datetime1">
              <a:rPr lang="ru-RU" smtClean="0"/>
              <a:pPr>
                <a:defRPr/>
              </a:pPr>
              <a:t>17.04.2015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672DE6-8114-4416-9E7E-C99BB4A6D2F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garantf1://12025268.7000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garantf1://12025268.12000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7544" y="4005064"/>
            <a:ext cx="8178800" cy="2520280"/>
          </a:xfrm>
        </p:spPr>
        <p:txBody>
          <a:bodyPr/>
          <a:lstStyle/>
          <a:p>
            <a:pPr eaLnBrk="1" hangingPunct="1"/>
            <a:r>
              <a:rPr lang="ru-RU" altLang="ru-RU" sz="4800" b="1" dirty="0" smtClean="0">
                <a:solidFill>
                  <a:srgbClr val="23538D"/>
                </a:solidFill>
              </a:rPr>
              <a:t/>
            </a:r>
            <a:br>
              <a:rPr lang="ru-RU" altLang="ru-RU" sz="4800" b="1" dirty="0" smtClean="0">
                <a:solidFill>
                  <a:srgbClr val="23538D"/>
                </a:solidFill>
              </a:rPr>
            </a:br>
            <a:r>
              <a:rPr lang="ru-RU" altLang="ru-RU" sz="4800" b="1" dirty="0" smtClean="0">
                <a:solidFill>
                  <a:srgbClr val="23538D"/>
                </a:solidFill>
              </a:rPr>
              <a:t/>
            </a:r>
            <a:br>
              <a:rPr lang="ru-RU" altLang="ru-RU" sz="4800" b="1" dirty="0" smtClean="0">
                <a:solidFill>
                  <a:srgbClr val="23538D"/>
                </a:solidFill>
              </a:rPr>
            </a:br>
            <a:r>
              <a:rPr lang="ru-RU" altLang="ru-RU" sz="3600" b="1" dirty="0" smtClean="0"/>
              <a:t>Тема:</a:t>
            </a:r>
            <a:r>
              <a:rPr lang="ru-RU" altLang="ru-RU" b="1" dirty="0" smtClean="0">
                <a:solidFill>
                  <a:srgbClr val="23538D"/>
                </a:solidFill>
              </a:rPr>
              <a:t> </a:t>
            </a:r>
            <a:r>
              <a:rPr lang="ru-RU" altLang="ru-RU" b="1" dirty="0" smtClean="0">
                <a:solidFill>
                  <a:srgbClr val="2353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Специальная оценка </a:t>
            </a:r>
            <a:br>
              <a:rPr lang="ru-RU" altLang="ru-RU" b="1" dirty="0" smtClean="0">
                <a:solidFill>
                  <a:srgbClr val="2353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b="1" dirty="0" smtClean="0">
                <a:solidFill>
                  <a:srgbClr val="23538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условий тру</a:t>
            </a:r>
            <a:r>
              <a:rPr lang="ru-RU" altLang="ru-RU" b="1" dirty="0" smtClean="0">
                <a:solidFill>
                  <a:srgbClr val="23538D"/>
                </a:solidFill>
              </a:rPr>
              <a:t>да</a:t>
            </a:r>
            <a:r>
              <a:rPr lang="ru-RU" altLang="ru-RU" sz="4800" b="1" dirty="0" smtClean="0">
                <a:solidFill>
                  <a:srgbClr val="23538D"/>
                </a:solidFill>
              </a:rPr>
              <a:t/>
            </a:r>
            <a:br>
              <a:rPr lang="ru-RU" altLang="ru-RU" sz="4800" b="1" dirty="0" smtClean="0">
                <a:solidFill>
                  <a:srgbClr val="23538D"/>
                </a:solidFill>
              </a:rPr>
            </a:br>
            <a:r>
              <a:rPr lang="ru-RU" altLang="ru-RU" sz="4800" b="1" dirty="0" smtClean="0">
                <a:solidFill>
                  <a:srgbClr val="23538D"/>
                </a:solidFill>
              </a:rPr>
              <a:t/>
            </a:r>
            <a:br>
              <a:rPr lang="ru-RU" altLang="ru-RU" sz="4800" b="1" dirty="0" smtClean="0">
                <a:solidFill>
                  <a:srgbClr val="23538D"/>
                </a:solidFill>
              </a:rPr>
            </a:br>
            <a:r>
              <a:rPr lang="ru-RU" altLang="ru-RU" sz="2000" b="1" dirty="0" smtClean="0">
                <a:solidFill>
                  <a:srgbClr val="23538D"/>
                </a:solidFill>
              </a:rPr>
              <a:t/>
            </a:r>
            <a:br>
              <a:rPr lang="ru-RU" altLang="ru-RU" sz="2000" b="1" dirty="0" smtClean="0">
                <a:solidFill>
                  <a:srgbClr val="23538D"/>
                </a:solidFill>
              </a:rPr>
            </a:br>
            <a:endParaRPr lang="ru-RU" altLang="ru-RU" sz="2000" dirty="0" smtClean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5BED4-9672-4ADE-A01E-5C590F5B5425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681102" y="4683"/>
            <a:ext cx="1442826" cy="191214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7089" y="4683"/>
            <a:ext cx="1592583" cy="181528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59632" y="1461552"/>
            <a:ext cx="669674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ПРОФСОЮЗ РАБОТНИКОВ НАРОДНОГО </a:t>
            </a:r>
          </a:p>
          <a:p>
            <a:pPr algn="ctr">
              <a:defRPr/>
            </a:pPr>
            <a:r>
              <a:rPr lang="ru-RU" sz="24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ОБРАЗОВАНИЯ И НАУКИ </a:t>
            </a:r>
          </a:p>
          <a:p>
            <a:pPr algn="ctr">
              <a:defRPr/>
            </a:pPr>
            <a:r>
              <a:rPr lang="ru-RU" sz="24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РОССИЙСКОЙ ФЕДЕРАЦИИ</a:t>
            </a:r>
          </a:p>
          <a:p>
            <a:pPr algn="ctr">
              <a:defRPr/>
            </a:pPr>
            <a:endParaRPr lang="ru-RU" dirty="0" smtClean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ИРКУТСКАЯ ОБЛАСТНАЯ </a:t>
            </a:r>
          </a:p>
          <a:p>
            <a:pPr algn="ctr">
              <a:defRPr/>
            </a:pPr>
            <a:r>
              <a:rPr lang="ru-RU" sz="2400" dirty="0" smtClean="0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ОРГАНИЗАЦИЯ ПРОФСОЮЗА</a:t>
            </a:r>
            <a:endParaRPr lang="ru-RU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sz="2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ctr">
              <a:defRPr/>
            </a:pP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ТЕХНИЧЕСКАЯ ИНСПЕКЦИЯ ТРУДА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569325" cy="5256212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b="1" u="sng" smtClean="0"/>
              <a:t>Сведения, документы и информация</a:t>
            </a:r>
          </a:p>
          <a:p>
            <a:pPr algn="ctr">
              <a:buFontTx/>
              <a:buNone/>
            </a:pPr>
            <a:endParaRPr lang="ru-RU" sz="2800" smtClean="0"/>
          </a:p>
          <a:p>
            <a:pPr algn="ctr">
              <a:buFontTx/>
              <a:buNone/>
            </a:pPr>
            <a:endParaRPr lang="ru-RU" sz="400" smtClean="0"/>
          </a:p>
          <a:p>
            <a:pPr algn="ctr">
              <a:buFontTx/>
              <a:buNone/>
            </a:pPr>
            <a:endParaRPr lang="ru-RU" sz="2800" smtClean="0"/>
          </a:p>
          <a:p>
            <a:pPr>
              <a:buFontTx/>
              <a:buNone/>
            </a:pPr>
            <a:endParaRPr lang="ru-RU" sz="2800" smtClean="0"/>
          </a:p>
          <a:p>
            <a:pPr>
              <a:buFontTx/>
              <a:buNone/>
            </a:pPr>
            <a:endParaRPr lang="ru-RU" sz="2000" smtClean="0"/>
          </a:p>
        </p:txBody>
      </p:sp>
      <p:sp>
        <p:nvSpPr>
          <p:cNvPr id="167940" name="AutoShape 4"/>
          <p:cNvSpPr>
            <a:spLocks noChangeArrowheads="1"/>
          </p:cNvSpPr>
          <p:nvPr/>
        </p:nvSpPr>
        <p:spPr bwMode="auto">
          <a:xfrm>
            <a:off x="3132138" y="4005263"/>
            <a:ext cx="2808287" cy="2303462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7941" name="AutoShape 5"/>
          <p:cNvSpPr>
            <a:spLocks noChangeArrowheads="1"/>
          </p:cNvSpPr>
          <p:nvPr/>
        </p:nvSpPr>
        <p:spPr bwMode="auto">
          <a:xfrm>
            <a:off x="2843213" y="1989138"/>
            <a:ext cx="3455987" cy="1584325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i="1" u="sng"/>
              <a:t>1 сторона: </a:t>
            </a:r>
          </a:p>
          <a:p>
            <a:r>
              <a:rPr lang="ru-RU"/>
              <a:t>предоставление </a:t>
            </a:r>
          </a:p>
          <a:p>
            <a:r>
              <a:rPr lang="ru-RU" b="1"/>
              <a:t>(обязанность)</a:t>
            </a:r>
          </a:p>
        </p:txBody>
      </p:sp>
      <p:sp>
        <p:nvSpPr>
          <p:cNvPr id="167942" name="AutoShape 6"/>
          <p:cNvSpPr>
            <a:spLocks noChangeArrowheads="1"/>
          </p:cNvSpPr>
          <p:nvPr/>
        </p:nvSpPr>
        <p:spPr bwMode="auto">
          <a:xfrm>
            <a:off x="107950" y="4292600"/>
            <a:ext cx="2881313" cy="216058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i="1" u="sng"/>
              <a:t>2 сторона:</a:t>
            </a:r>
          </a:p>
          <a:p>
            <a:r>
              <a:rPr lang="ru-RU"/>
              <a:t>присутствие на Р.М. </a:t>
            </a:r>
          </a:p>
          <a:p>
            <a:r>
              <a:rPr lang="ru-RU"/>
              <a:t>работника</a:t>
            </a:r>
          </a:p>
          <a:p>
            <a:r>
              <a:rPr lang="ru-RU" b="1"/>
              <a:t>(право)</a:t>
            </a:r>
          </a:p>
        </p:txBody>
      </p:sp>
      <p:sp>
        <p:nvSpPr>
          <p:cNvPr id="167943" name="AutoShape 7"/>
          <p:cNvSpPr>
            <a:spLocks noChangeArrowheads="1"/>
          </p:cNvSpPr>
          <p:nvPr/>
        </p:nvSpPr>
        <p:spPr bwMode="auto">
          <a:xfrm>
            <a:off x="6084888" y="4149725"/>
            <a:ext cx="2881312" cy="2232025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i="1" u="sng"/>
              <a:t>3 сторона:</a:t>
            </a:r>
          </a:p>
          <a:p>
            <a:r>
              <a:rPr lang="ru-RU"/>
              <a:t>не приступать </a:t>
            </a:r>
          </a:p>
          <a:p>
            <a:r>
              <a:rPr lang="ru-RU"/>
              <a:t>к работе в случае </a:t>
            </a:r>
          </a:p>
          <a:p>
            <a:r>
              <a:rPr lang="ru-RU"/>
              <a:t>не предоставления </a:t>
            </a:r>
          </a:p>
          <a:p>
            <a:r>
              <a:rPr lang="ru-RU" b="1"/>
              <a:t>(обязанность)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chemeClr val="tx2"/>
                </a:solidFill>
                <a:latin typeface="Helios"/>
                <a:cs typeface="Arial" pitchFamily="34" charset="0"/>
              </a:rPr>
              <a:t>Федеральный закон от 28 декабря 2013 г. N 426-ФЗ"О специальной оценке условий труда"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69325" cy="5543550"/>
          </a:xfrm>
        </p:spPr>
        <p:txBody>
          <a:bodyPr/>
          <a:lstStyle/>
          <a:p>
            <a:pPr algn="ctr">
              <a:buFontTx/>
              <a:buNone/>
            </a:pPr>
            <a:endParaRPr lang="ru-RU" sz="2800" dirty="0" smtClean="0"/>
          </a:p>
          <a:p>
            <a:pPr algn="ctr">
              <a:buFontTx/>
              <a:buNone/>
            </a:pPr>
            <a:r>
              <a:rPr lang="ru-RU" sz="2800" b="1" u="sng" dirty="0" smtClean="0"/>
              <a:t>Объективность проведения измерений факторов рабочей среды и трудового процесса</a:t>
            </a:r>
            <a:endParaRPr lang="ru-RU" sz="2800" dirty="0" smtClean="0"/>
          </a:p>
          <a:p>
            <a:pPr>
              <a:buFontTx/>
              <a:buNone/>
            </a:pPr>
            <a:endParaRPr lang="ru-RU" sz="2000" dirty="0" smtClean="0"/>
          </a:p>
        </p:txBody>
      </p:sp>
      <p:sp>
        <p:nvSpPr>
          <p:cNvPr id="168964" name="AutoShape 4"/>
          <p:cNvSpPr>
            <a:spLocks noChangeArrowheads="1"/>
          </p:cNvSpPr>
          <p:nvPr/>
        </p:nvSpPr>
        <p:spPr bwMode="auto">
          <a:xfrm>
            <a:off x="3347864" y="4077866"/>
            <a:ext cx="2303462" cy="2303462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8965" name="AutoShape 5"/>
          <p:cNvSpPr>
            <a:spLocks noChangeArrowheads="1"/>
          </p:cNvSpPr>
          <p:nvPr/>
        </p:nvSpPr>
        <p:spPr bwMode="auto">
          <a:xfrm>
            <a:off x="1476375" y="2493764"/>
            <a:ext cx="6408738" cy="151130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i="1" u="sng" dirty="0"/>
              <a:t>1 сторона: </a:t>
            </a:r>
          </a:p>
          <a:p>
            <a:r>
              <a:rPr lang="ru-RU" dirty="0"/>
              <a:t>не предпринимать преднамеренных действий, </a:t>
            </a:r>
          </a:p>
          <a:p>
            <a:r>
              <a:rPr lang="ru-RU" dirty="0"/>
              <a:t>направленных на сужение круга вопросов, </a:t>
            </a:r>
          </a:p>
          <a:p>
            <a:r>
              <a:rPr lang="ru-RU" dirty="0"/>
              <a:t>подлежащих выяснению  </a:t>
            </a:r>
            <a:r>
              <a:rPr lang="ru-RU" b="1" dirty="0"/>
              <a:t>(обязанность)</a:t>
            </a:r>
          </a:p>
        </p:txBody>
      </p:sp>
      <p:sp>
        <p:nvSpPr>
          <p:cNvPr id="168966" name="AutoShape 6"/>
          <p:cNvSpPr>
            <a:spLocks noChangeArrowheads="1"/>
          </p:cNvSpPr>
          <p:nvPr/>
        </p:nvSpPr>
        <p:spPr bwMode="auto">
          <a:xfrm>
            <a:off x="107950" y="4076526"/>
            <a:ext cx="3168650" cy="273685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i="1" u="sng" dirty="0"/>
              <a:t>2 сторона:</a:t>
            </a:r>
          </a:p>
          <a:p>
            <a:r>
              <a:rPr lang="ru-RU" dirty="0"/>
              <a:t>предложения </a:t>
            </a:r>
          </a:p>
          <a:p>
            <a:r>
              <a:rPr lang="ru-RU" dirty="0"/>
              <a:t>работников в рамках </a:t>
            </a:r>
          </a:p>
          <a:p>
            <a:r>
              <a:rPr lang="ru-RU" dirty="0"/>
              <a:t>проведения </a:t>
            </a:r>
          </a:p>
          <a:p>
            <a:r>
              <a:rPr lang="ru-RU" dirty="0"/>
              <a:t>идентификации ВОПФ</a:t>
            </a:r>
          </a:p>
          <a:p>
            <a:r>
              <a:rPr lang="ru-RU" b="1" dirty="0"/>
              <a:t>(право)</a:t>
            </a:r>
          </a:p>
        </p:txBody>
      </p:sp>
      <p:sp>
        <p:nvSpPr>
          <p:cNvPr id="168967" name="AutoShape 7"/>
          <p:cNvSpPr>
            <a:spLocks noChangeArrowheads="1"/>
          </p:cNvSpPr>
          <p:nvPr/>
        </p:nvSpPr>
        <p:spPr bwMode="auto">
          <a:xfrm>
            <a:off x="5724525" y="4149551"/>
            <a:ext cx="3241675" cy="2663825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i="1" u="sng" dirty="0"/>
              <a:t>3 сторона:</a:t>
            </a:r>
          </a:p>
          <a:p>
            <a:r>
              <a:rPr lang="ru-RU" dirty="0"/>
              <a:t>не приступать </a:t>
            </a:r>
          </a:p>
          <a:p>
            <a:r>
              <a:rPr lang="ru-RU" dirty="0"/>
              <a:t>к работе в случае отказа </a:t>
            </a:r>
          </a:p>
          <a:p>
            <a:r>
              <a:rPr lang="ru-RU" dirty="0"/>
              <a:t>обеспечить условия, </a:t>
            </a:r>
          </a:p>
          <a:p>
            <a:r>
              <a:rPr lang="ru-RU" dirty="0"/>
              <a:t>необходимые для </a:t>
            </a:r>
          </a:p>
          <a:p>
            <a:r>
              <a:rPr lang="ru-RU" dirty="0"/>
              <a:t>проведения измерений </a:t>
            </a:r>
          </a:p>
          <a:p>
            <a:r>
              <a:rPr lang="ru-RU" b="1" dirty="0"/>
              <a:t>(обязанность)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chemeClr val="tx2"/>
                </a:solidFill>
                <a:latin typeface="Helios"/>
                <a:cs typeface="Arial" pitchFamily="34" charset="0"/>
              </a:rPr>
              <a:t>Федеральный закон от 28 декабря 2013 г. N 426-ФЗ"О </a:t>
            </a:r>
            <a:r>
              <a:rPr lang="ru-RU" sz="2000" b="1" dirty="0" smtClean="0">
                <a:solidFill>
                  <a:schemeClr val="tx2"/>
                </a:solidFill>
                <a:latin typeface="Helios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Helios"/>
                <a:cs typeface="Arial" pitchFamily="34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Helios"/>
                <a:cs typeface="Arial" pitchFamily="34" charset="0"/>
              </a:rPr>
              <a:t>специальной </a:t>
            </a:r>
            <a:r>
              <a:rPr lang="ru-RU" sz="2000" b="1" dirty="0">
                <a:solidFill>
                  <a:schemeClr val="tx2"/>
                </a:solidFill>
                <a:latin typeface="Helios"/>
                <a:cs typeface="Arial" pitchFamily="34" charset="0"/>
              </a:rPr>
              <a:t>оценке условий труда"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2816"/>
            <a:ext cx="8569325" cy="475180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400" b="1" u="sng" dirty="0" smtClean="0"/>
              <a:t>Разъяснения по вопросам проведения СОУТ</a:t>
            </a:r>
          </a:p>
          <a:p>
            <a:pPr algn="ctr">
              <a:buFontTx/>
              <a:buNone/>
            </a:pPr>
            <a:endParaRPr lang="ru-RU" sz="2800" dirty="0" smtClean="0"/>
          </a:p>
          <a:p>
            <a:pPr algn="ctr">
              <a:buFontTx/>
              <a:buNone/>
            </a:pPr>
            <a:endParaRPr lang="ru-RU" sz="400" dirty="0" smtClean="0"/>
          </a:p>
          <a:p>
            <a:pPr algn="ctr">
              <a:buFontTx/>
              <a:buNone/>
            </a:pPr>
            <a:endParaRPr lang="ru-RU" sz="2800" dirty="0" smtClean="0"/>
          </a:p>
          <a:p>
            <a:pPr>
              <a:buFontTx/>
              <a:buNone/>
            </a:pPr>
            <a:endParaRPr lang="ru-RU" sz="2800" dirty="0" smtClean="0"/>
          </a:p>
          <a:p>
            <a:pPr>
              <a:buFontTx/>
              <a:buNone/>
            </a:pPr>
            <a:endParaRPr lang="ru-RU" sz="2000" dirty="0" smtClean="0"/>
          </a:p>
        </p:txBody>
      </p:sp>
      <p:sp>
        <p:nvSpPr>
          <p:cNvPr id="169988" name="AutoShape 4"/>
          <p:cNvSpPr>
            <a:spLocks noChangeArrowheads="1"/>
          </p:cNvSpPr>
          <p:nvPr/>
        </p:nvSpPr>
        <p:spPr bwMode="auto">
          <a:xfrm>
            <a:off x="3348038" y="4005263"/>
            <a:ext cx="2303462" cy="2303462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9989" name="AutoShape 5"/>
          <p:cNvSpPr>
            <a:spLocks noChangeArrowheads="1"/>
          </p:cNvSpPr>
          <p:nvPr/>
        </p:nvSpPr>
        <p:spPr bwMode="auto">
          <a:xfrm>
            <a:off x="1476375" y="2349748"/>
            <a:ext cx="6408738" cy="151130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i="1" u="sng"/>
              <a:t>1 сторона: </a:t>
            </a:r>
          </a:p>
          <a:p>
            <a:r>
              <a:rPr lang="ru-RU"/>
              <a:t>давать </a:t>
            </a:r>
            <a:r>
              <a:rPr lang="ru-RU" i="1"/>
              <a:t>2 стороне</a:t>
            </a:r>
            <a:r>
              <a:rPr lang="ru-RU"/>
              <a:t> разъяснения  </a:t>
            </a:r>
            <a:r>
              <a:rPr lang="ru-RU" b="1"/>
              <a:t>(обязанность)</a:t>
            </a:r>
          </a:p>
        </p:txBody>
      </p:sp>
      <p:sp>
        <p:nvSpPr>
          <p:cNvPr id="169990" name="AutoShape 6"/>
          <p:cNvSpPr>
            <a:spLocks noChangeArrowheads="1"/>
          </p:cNvSpPr>
          <p:nvPr/>
        </p:nvSpPr>
        <p:spPr bwMode="auto">
          <a:xfrm>
            <a:off x="107950" y="4004518"/>
            <a:ext cx="3168650" cy="273685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i="1" u="sng"/>
              <a:t>2 сторона:</a:t>
            </a:r>
          </a:p>
          <a:p>
            <a:r>
              <a:rPr lang="ru-RU"/>
              <a:t>обращаться </a:t>
            </a:r>
          </a:p>
          <a:p>
            <a:r>
              <a:rPr lang="ru-RU"/>
              <a:t>к </a:t>
            </a:r>
            <a:r>
              <a:rPr lang="ru-RU" i="1"/>
              <a:t>1 и 3 сторонам</a:t>
            </a:r>
            <a:r>
              <a:rPr lang="ru-RU"/>
              <a:t> </a:t>
            </a:r>
          </a:p>
          <a:p>
            <a:r>
              <a:rPr lang="ru-RU"/>
              <a:t>за разъяснениями</a:t>
            </a:r>
          </a:p>
          <a:p>
            <a:r>
              <a:rPr lang="ru-RU" b="1"/>
              <a:t>(право)</a:t>
            </a:r>
          </a:p>
        </p:txBody>
      </p:sp>
      <p:sp>
        <p:nvSpPr>
          <p:cNvPr id="169991" name="AutoShape 7"/>
          <p:cNvSpPr>
            <a:spLocks noChangeArrowheads="1"/>
          </p:cNvSpPr>
          <p:nvPr/>
        </p:nvSpPr>
        <p:spPr bwMode="auto">
          <a:xfrm>
            <a:off x="5724525" y="4077543"/>
            <a:ext cx="3241675" cy="2663825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i="1" u="sng" dirty="0"/>
              <a:t>3 сторона:</a:t>
            </a:r>
          </a:p>
          <a:p>
            <a:r>
              <a:rPr lang="ru-RU" dirty="0"/>
              <a:t>предоставлять </a:t>
            </a:r>
          </a:p>
          <a:p>
            <a:r>
              <a:rPr lang="ru-RU" i="1" dirty="0"/>
              <a:t>1 стороне</a:t>
            </a:r>
            <a:r>
              <a:rPr lang="ru-RU" dirty="0"/>
              <a:t> обоснования </a:t>
            </a:r>
          </a:p>
          <a:p>
            <a:r>
              <a:rPr lang="ru-RU" dirty="0"/>
              <a:t>результатов и давать </a:t>
            </a:r>
          </a:p>
          <a:p>
            <a:r>
              <a:rPr lang="ru-RU" i="1" dirty="0"/>
              <a:t>2 стороне</a:t>
            </a:r>
            <a:r>
              <a:rPr lang="ru-RU" dirty="0"/>
              <a:t> разъяснения </a:t>
            </a:r>
          </a:p>
          <a:p>
            <a:r>
              <a:rPr lang="ru-RU" b="1" dirty="0"/>
              <a:t>(обязанность)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sz="2000" b="1" dirty="0">
                <a:solidFill>
                  <a:schemeClr val="tx2"/>
                </a:solidFill>
                <a:latin typeface="Helios"/>
                <a:cs typeface="Arial" pitchFamily="34" charset="0"/>
              </a:rPr>
              <a:t>Федеральный закон от 28 декабря 2013 г. N 426-ФЗ"О специальной оценке условий труда"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44823"/>
            <a:ext cx="8569325" cy="4679801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2800" b="1" u="sng" dirty="0" smtClean="0"/>
              <a:t>Разрешение споров</a:t>
            </a:r>
          </a:p>
          <a:p>
            <a:pPr algn="ctr">
              <a:buFontTx/>
              <a:buNone/>
            </a:pPr>
            <a:endParaRPr lang="ru-RU" sz="2800" dirty="0" smtClean="0"/>
          </a:p>
          <a:p>
            <a:pPr algn="ctr">
              <a:buFontTx/>
              <a:buNone/>
            </a:pPr>
            <a:endParaRPr lang="ru-RU" sz="400" dirty="0" smtClean="0"/>
          </a:p>
          <a:p>
            <a:pPr algn="ctr">
              <a:buFontTx/>
              <a:buNone/>
            </a:pPr>
            <a:endParaRPr lang="ru-RU" sz="2800" dirty="0" smtClean="0"/>
          </a:p>
          <a:p>
            <a:pPr>
              <a:buFontTx/>
              <a:buNone/>
            </a:pPr>
            <a:endParaRPr lang="ru-RU" sz="2800" dirty="0" smtClean="0"/>
          </a:p>
          <a:p>
            <a:pPr>
              <a:buFontTx/>
              <a:buNone/>
            </a:pPr>
            <a:endParaRPr lang="ru-RU" sz="2000" dirty="0" smtClean="0"/>
          </a:p>
        </p:txBody>
      </p:sp>
      <p:sp>
        <p:nvSpPr>
          <p:cNvPr id="171012" name="AutoShape 4"/>
          <p:cNvSpPr>
            <a:spLocks noChangeArrowheads="1"/>
          </p:cNvSpPr>
          <p:nvPr/>
        </p:nvSpPr>
        <p:spPr bwMode="auto">
          <a:xfrm>
            <a:off x="3348038" y="4005263"/>
            <a:ext cx="2016125" cy="2303462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1013" name="AutoShape 5"/>
          <p:cNvSpPr>
            <a:spLocks noChangeArrowheads="1"/>
          </p:cNvSpPr>
          <p:nvPr/>
        </p:nvSpPr>
        <p:spPr bwMode="auto">
          <a:xfrm>
            <a:off x="1476375" y="2493764"/>
            <a:ext cx="6408738" cy="151130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i="1" u="sng"/>
              <a:t>1 сторона: </a:t>
            </a:r>
          </a:p>
          <a:p>
            <a:r>
              <a:rPr lang="ru-RU"/>
              <a:t>Обжаловать действие (бездействие) </a:t>
            </a:r>
            <a:r>
              <a:rPr lang="ru-RU" i="1"/>
              <a:t>3 стороны</a:t>
            </a:r>
            <a:r>
              <a:rPr lang="ru-RU"/>
              <a:t>  </a:t>
            </a:r>
          </a:p>
          <a:p>
            <a:r>
              <a:rPr lang="ru-RU" b="1"/>
              <a:t>(право)</a:t>
            </a:r>
          </a:p>
        </p:txBody>
      </p:sp>
      <p:sp>
        <p:nvSpPr>
          <p:cNvPr id="171014" name="AutoShape 6"/>
          <p:cNvSpPr>
            <a:spLocks noChangeArrowheads="1"/>
          </p:cNvSpPr>
          <p:nvPr/>
        </p:nvSpPr>
        <p:spPr bwMode="auto">
          <a:xfrm>
            <a:off x="107950" y="4076526"/>
            <a:ext cx="3168650" cy="2736850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i="1" u="sng"/>
              <a:t>2 сторона:</a:t>
            </a:r>
          </a:p>
          <a:p>
            <a:r>
              <a:rPr lang="ru-RU"/>
              <a:t>Обжаловать </a:t>
            </a:r>
          </a:p>
          <a:p>
            <a:r>
              <a:rPr lang="ru-RU"/>
              <a:t>результаты СОУТ</a:t>
            </a:r>
          </a:p>
          <a:p>
            <a:r>
              <a:rPr lang="ru-RU" b="1"/>
              <a:t>(право)</a:t>
            </a:r>
          </a:p>
        </p:txBody>
      </p:sp>
      <p:sp>
        <p:nvSpPr>
          <p:cNvPr id="171015" name="AutoShape 7"/>
          <p:cNvSpPr>
            <a:spLocks noChangeArrowheads="1"/>
          </p:cNvSpPr>
          <p:nvPr/>
        </p:nvSpPr>
        <p:spPr bwMode="auto">
          <a:xfrm>
            <a:off x="5435600" y="4149551"/>
            <a:ext cx="3530600" cy="2663825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i="1" u="sng" dirty="0"/>
              <a:t>3 сторона:</a:t>
            </a:r>
          </a:p>
          <a:p>
            <a:r>
              <a:rPr lang="ru-RU" dirty="0"/>
              <a:t>Обжаловать предписания </a:t>
            </a:r>
          </a:p>
          <a:p>
            <a:r>
              <a:rPr lang="ru-RU" dirty="0"/>
              <a:t>должностных лиц органов </a:t>
            </a:r>
          </a:p>
          <a:p>
            <a:r>
              <a:rPr lang="ru-RU" dirty="0"/>
              <a:t>исполнительной власти</a:t>
            </a:r>
          </a:p>
          <a:p>
            <a:r>
              <a:rPr lang="ru-RU" b="1" dirty="0"/>
              <a:t>(право)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chemeClr val="tx2"/>
                </a:solidFill>
                <a:latin typeface="Helios"/>
                <a:cs typeface="Arial" pitchFamily="34" charset="0"/>
              </a:rPr>
              <a:t>Федеральный закон от 28 декабря 2013 г. N 426-ФЗ"О специальной оценке условий труда"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 typeface="Arial" pitchFamily="34" charset="0"/>
              <a:buNone/>
            </a:pPr>
            <a:fld id="{A3A2C232-D7C8-425C-BC22-96D932B44386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 typeface="Arial" pitchFamily="34" charset="0"/>
                <a:buNone/>
              </a:pPr>
              <a:t>14</a:t>
            </a:fld>
            <a:endParaRPr lang="ru-RU" alt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243" name="Заголовок 1"/>
          <p:cNvSpPr>
            <a:spLocks/>
          </p:cNvSpPr>
          <p:nvPr/>
        </p:nvSpPr>
        <p:spPr bwMode="auto">
          <a:xfrm>
            <a:off x="287338" y="0"/>
            <a:ext cx="8856662" cy="6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Helios"/>
              </a:rPr>
              <a:t>ПОРЯДОК ПРОВЕДЕНИЯ СПЕЦИАЛЬНОЙ ОЦЕНКИ </a:t>
            </a:r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УСЛОВИЙ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 </a:t>
            </a:r>
            <a:r>
              <a:rPr lang="ru-RU" altLang="ru-RU" sz="2000" b="1" dirty="0">
                <a:solidFill>
                  <a:schemeClr val="bg1"/>
                </a:solidFill>
                <a:latin typeface="Helios"/>
              </a:rPr>
              <a:t>ТРУДА </a:t>
            </a:r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(426-ФЗ гл.2,статьи </a:t>
            </a:r>
            <a:r>
              <a:rPr lang="ru-RU" altLang="ru-RU" sz="2000" b="1" dirty="0">
                <a:solidFill>
                  <a:schemeClr val="bg1"/>
                </a:solidFill>
                <a:latin typeface="Helios"/>
              </a:rPr>
              <a:t>8-10)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xmlns="" val="2320963382"/>
              </p:ext>
            </p:extLst>
          </p:nvPr>
        </p:nvGraphicFramePr>
        <p:xfrm>
          <a:off x="251520" y="908720"/>
          <a:ext cx="871296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36494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 typeface="Arial" pitchFamily="34" charset="0"/>
              <a:buNone/>
            </a:pPr>
            <a:fld id="{A3A2C232-D7C8-425C-BC22-96D932B44386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 typeface="Arial" pitchFamily="34" charset="0"/>
                <a:buNone/>
              </a:pPr>
              <a:t>15</a:t>
            </a:fld>
            <a:endParaRPr lang="ru-RU" alt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243" name="Заголовок 1"/>
          <p:cNvSpPr>
            <a:spLocks/>
          </p:cNvSpPr>
          <p:nvPr/>
        </p:nvSpPr>
        <p:spPr bwMode="auto">
          <a:xfrm>
            <a:off x="287338" y="0"/>
            <a:ext cx="8856662" cy="6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Helios"/>
              </a:rPr>
              <a:t>ПОРЯДОК ПРОВЕДЕНИЯ СПЕЦИАЛЬНОЙ ОЦЕНКИ </a:t>
            </a:r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УСЛОВИЙ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 ТРУДА</a:t>
            </a:r>
            <a:endParaRPr lang="ru-RU" altLang="ru-RU" sz="2000" b="1" dirty="0">
              <a:solidFill>
                <a:schemeClr val="bg1"/>
              </a:solidFill>
              <a:latin typeface="Helio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620688"/>
            <a:ext cx="89289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Условно порядок проведения специальной оценки условий труда можно разделить на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подготовительный, непосредственный и заключительный этапы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indent="457200" algn="just"/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Подготовительный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этап включает:</a:t>
            </a:r>
          </a:p>
          <a:p>
            <a:pPr indent="45720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внесение в план мероприятий по улучшению условий и охране труда проведение специальной оценки условий труда;</a:t>
            </a:r>
          </a:p>
          <a:p>
            <a:pPr lvl="0" indent="45720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выбор организации, проводящей специальную оценку условий труда (далее организации) из реестра аккредитованных организаций;</a:t>
            </a:r>
          </a:p>
          <a:p>
            <a:pPr lvl="0" indent="45720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согласование цены на выполняемые работы и исполнителей от организации, заключение гражданско-правового договора (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гарантиями качества!!!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</a:p>
          <a:p>
            <a:pPr lvl="0" indent="45720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оформление заявки на потребные финансовые средства в финансовые органы;</a:t>
            </a:r>
          </a:p>
          <a:p>
            <a:pPr lvl="0" indent="45720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издание приказа о проведении специальной оценки и создании комиссии;</a:t>
            </a:r>
          </a:p>
          <a:p>
            <a:pPr lvl="0" indent="45720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утверждение графика проведения специальной оценки.</a:t>
            </a:r>
          </a:p>
          <a:p>
            <a:pPr indent="457200" algn="just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Комиссия до начала выполнения работ по проведению специальной оценки условий труда утверждает </a:t>
            </a: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 рабочих мест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 которых будет проводиться специальная оценку условий труда, с указанием аналогичных рабочих мест.</a:t>
            </a:r>
          </a:p>
          <a:p>
            <a:pPr indent="457200" algn="just"/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Непосредственный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этап имеет целью идентификацию, проведение измерений и оценку вредных (опасных) производственных факторов, классификацию условий труда, оценку обеспеченности, защищенности и эффективности СИЗ, установление гарантий и компенсаций.</a:t>
            </a:r>
          </a:p>
          <a:p>
            <a:pPr indent="457200" algn="just"/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Заключительный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этап включает оформление результатов специальной оценки условий труда и ознакомление с ними работников, представление результатов специальной оценки условий труда в Государственную инспекцию труда.</a:t>
            </a:r>
          </a:p>
        </p:txBody>
      </p:sp>
    </p:spTree>
    <p:extLst>
      <p:ext uri="{BB962C8B-B14F-4D97-AF65-F5344CB8AC3E}">
        <p14:creationId xmlns:p14="http://schemas.microsoft.com/office/powerpoint/2010/main" xmlns="" val="336494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 typeface="Arial" pitchFamily="34" charset="0"/>
              <a:buNone/>
            </a:pPr>
            <a:fld id="{987FD79B-21A5-4717-ADD2-928FBE23C2BD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 typeface="Arial" pitchFamily="34" charset="0"/>
                <a:buNone/>
              </a:pPr>
              <a:t>16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219" name="Заголовок 1"/>
          <p:cNvSpPr>
            <a:spLocks/>
          </p:cNvSpPr>
          <p:nvPr/>
        </p:nvSpPr>
        <p:spPr bwMode="auto">
          <a:xfrm>
            <a:off x="143669" y="0"/>
            <a:ext cx="8856662" cy="6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Helios"/>
                <a:ea typeface="+mj-ea"/>
                <a:cs typeface="+mj-cs"/>
              </a:rPr>
              <a:t>ЭТАПЫ СПЕЦИАЛЬНОЙ ОЦЕНКИ УСЛОВИЙ ТРУДА</a:t>
            </a:r>
            <a:endParaRPr lang="ru-RU" sz="2400" b="1" dirty="0">
              <a:solidFill>
                <a:schemeClr val="bg1"/>
              </a:solidFill>
              <a:latin typeface="Helios"/>
            </a:endParaRPr>
          </a:p>
        </p:txBody>
      </p:sp>
      <p:sp>
        <p:nvSpPr>
          <p:cNvPr id="8199" name="Прямоугольник 13"/>
          <p:cNvSpPr>
            <a:spLocks noChangeArrowheads="1"/>
          </p:cNvSpPr>
          <p:nvPr/>
        </p:nvSpPr>
        <p:spPr bwMode="auto">
          <a:xfrm>
            <a:off x="9861550" y="-119063"/>
            <a:ext cx="2286000" cy="400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>
              <a:latin typeface="Arial" pitchFamily="34" charset="0"/>
            </a:endParaRPr>
          </a:p>
        </p:txBody>
      </p:sp>
      <p:graphicFrame>
        <p:nvGraphicFramePr>
          <p:cNvPr id="18" name="Схема 17"/>
          <p:cNvGraphicFramePr/>
          <p:nvPr/>
        </p:nvGraphicFramePr>
        <p:xfrm>
          <a:off x="395536" y="836712"/>
          <a:ext cx="842493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270442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 typeface="Arial" pitchFamily="34" charset="0"/>
              <a:buNone/>
            </a:pPr>
            <a:fld id="{10D8538C-D3DC-4A20-87FC-6F539C343004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 typeface="Arial" pitchFamily="34" charset="0"/>
                <a:buNone/>
              </a:pPr>
              <a:t>17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9219" name="Заголовок 1"/>
          <p:cNvSpPr>
            <a:spLocks/>
          </p:cNvSpPr>
          <p:nvPr/>
        </p:nvSpPr>
        <p:spPr bwMode="auto">
          <a:xfrm>
            <a:off x="0" y="188913"/>
            <a:ext cx="8856663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764704"/>
            <a:ext cx="4321175" cy="1619250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24075" y="2493169"/>
            <a:ext cx="2447925" cy="35877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bg1">
                    <a:lumMod val="95000"/>
                  </a:schemeClr>
                </a:solidFill>
              </a:rPr>
              <a:t>Выявлены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72225" y="3069432"/>
            <a:ext cx="2447925" cy="4318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Не выявлены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0825" y="3140869"/>
            <a:ext cx="5834063" cy="5048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Исследования и измерения идентифицированных факторов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32363" y="1989932"/>
            <a:ext cx="3887787" cy="5746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</a:rPr>
              <a:t>Идентификация вредных и опасных факторов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323850" y="782000"/>
            <a:ext cx="424815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Рабочие места, сотрудников, чьи профессии предусмотрены Списками № 1 и № 2, 1974 года,  или предоставляются гарантии и компенсации за работу с вредными и (или) опасными условиями труда, или на </a:t>
            </a:r>
            <a:r>
              <a:rPr lang="ru-RU" sz="14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которых по результатам ранее проведенных аттестации 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были </a:t>
            </a:r>
            <a:r>
              <a:rPr lang="ru-RU" sz="14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установлены вредные и (или) опасные условия труда</a:t>
            </a:r>
            <a:r>
              <a:rPr lang="ru-RU" sz="14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.</a:t>
            </a:r>
            <a:endParaRPr lang="ru-RU" sz="16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5288" y="4582319"/>
            <a:ext cx="2303462" cy="86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Вредные и опасные условия труда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372225" y="3933032"/>
            <a:ext cx="2520950" cy="86518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Декларирование соответствия условий труда 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716463" y="837407"/>
            <a:ext cx="4319587" cy="93662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</a:rPr>
              <a:t>Все остальные рабочие места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23850" y="3861594"/>
            <a:ext cx="5400675" cy="431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Определение класса условий труда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563938" y="4582319"/>
            <a:ext cx="2447925" cy="86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Оптимальные и допустимые условия труда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50825" y="5661819"/>
            <a:ext cx="2592388" cy="7921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Дополнительные тарифы страховых взносов в ПРФ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203575" y="5806282"/>
            <a:ext cx="2879725" cy="8620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2"/>
                </a:solidFill>
              </a:rPr>
              <a:t>Иные гарантии и компенсации</a:t>
            </a: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1619250" y="2366407"/>
            <a:ext cx="0" cy="774462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6804025" y="1774032"/>
            <a:ext cx="0" cy="21590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15" idx="1"/>
          </p:cNvCxnSpPr>
          <p:nvPr/>
        </p:nvCxnSpPr>
        <p:spPr>
          <a:xfrm flipH="1">
            <a:off x="3923928" y="2277270"/>
            <a:ext cx="1008435" cy="215899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stCxn id="15" idx="2"/>
            <a:endCxn id="13" idx="0"/>
          </p:cNvCxnSpPr>
          <p:nvPr/>
        </p:nvCxnSpPr>
        <p:spPr>
          <a:xfrm>
            <a:off x="6875463" y="2564607"/>
            <a:ext cx="720725" cy="504825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3348038" y="2853532"/>
            <a:ext cx="0" cy="288925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>
            <a:stCxn id="13" idx="2"/>
            <a:endCxn id="26" idx="0"/>
          </p:cNvCxnSpPr>
          <p:nvPr/>
        </p:nvCxnSpPr>
        <p:spPr>
          <a:xfrm>
            <a:off x="7596188" y="3501232"/>
            <a:ext cx="36512" cy="43180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1619250" y="3645694"/>
            <a:ext cx="0" cy="21590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>
            <a:off x="4572000" y="3645694"/>
            <a:ext cx="0" cy="215900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1619250" y="4293394"/>
            <a:ext cx="0" cy="28733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1908175" y="5445919"/>
            <a:ext cx="1727200" cy="360363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2339975" y="4293394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5364163" y="4293394"/>
            <a:ext cx="0" cy="287338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4500563" y="4293394"/>
            <a:ext cx="0" cy="287338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1116013" y="5445919"/>
            <a:ext cx="0" cy="215900"/>
          </a:xfrm>
          <a:prstGeom prst="straightConnector1">
            <a:avLst/>
          </a:prstGeom>
          <a:ln w="25400">
            <a:solidFill>
              <a:schemeClr val="tx1"/>
            </a:solidFill>
            <a:prstDash val="sysDash"/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25" idx="3"/>
          </p:cNvCxnSpPr>
          <p:nvPr/>
        </p:nvCxnSpPr>
        <p:spPr>
          <a:xfrm>
            <a:off x="2698750" y="5014119"/>
            <a:ext cx="1512888" cy="792163"/>
          </a:xfrm>
          <a:prstGeom prst="straightConnector1">
            <a:avLst/>
          </a:prstGeom>
          <a:ln w="19050">
            <a:solidFill>
              <a:schemeClr val="tx2">
                <a:lumMod val="50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1" name="Заголовок 1"/>
          <p:cNvSpPr>
            <a:spLocks/>
          </p:cNvSpPr>
          <p:nvPr/>
        </p:nvSpPr>
        <p:spPr bwMode="auto">
          <a:xfrm>
            <a:off x="143669" y="4744"/>
            <a:ext cx="8856662" cy="6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Helios"/>
              </a:rPr>
              <a:t>ПРОЦЕДУРА СПЕЦИАЛЬНОЙ ОЦЕНКИ УСЛОВИЙ ТРУДА</a:t>
            </a:r>
          </a:p>
        </p:txBody>
      </p:sp>
      <p:cxnSp>
        <p:nvCxnSpPr>
          <p:cNvPr id="50" name="Shape 49"/>
          <p:cNvCxnSpPr>
            <a:stCxn id="40" idx="3"/>
            <a:endCxn id="26" idx="2"/>
          </p:cNvCxnSpPr>
          <p:nvPr/>
        </p:nvCxnSpPr>
        <p:spPr>
          <a:xfrm flipV="1">
            <a:off x="6011863" y="4798219"/>
            <a:ext cx="1620837" cy="215900"/>
          </a:xfrm>
          <a:prstGeom prst="bentConnector2">
            <a:avLst/>
          </a:prstGeom>
          <a:ln w="22225">
            <a:solidFill>
              <a:schemeClr val="tx1"/>
            </a:solidFill>
            <a:tailEnd type="arrow"/>
          </a:ln>
          <a:effectLst>
            <a:outerShdw blurRad="50800" dist="50800" dir="5400000" algn="ctr" rotWithShape="0">
              <a:schemeClr val="accent1">
                <a:lumMod val="75000"/>
                <a:alpha val="96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0136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pPr lvl="0"/>
            <a:r>
              <a:rPr lang="ru-RU" sz="2800" b="1" dirty="0"/>
              <a:t>Идентификация (выявление) потенциально вредных и (или) опасных производственных факторов </a:t>
            </a:r>
            <a:br>
              <a:rPr lang="ru-RU" sz="2800" b="1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276872"/>
            <a:ext cx="7056784" cy="3384376"/>
          </a:xfrm>
        </p:spPr>
        <p:txBody>
          <a:bodyPr/>
          <a:lstStyle/>
          <a:p>
            <a:pPr algn="l"/>
            <a:r>
              <a:rPr lang="ru-RU" sz="2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Идентификация </a:t>
            </a:r>
            <a:r>
              <a:rPr lang="ru-RU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потенциально вредных и опасных производственных факторов — это </a:t>
            </a:r>
            <a:r>
              <a:rPr lang="ru-RU" sz="2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первый этап специальной оценки условий труда на рабочих </a:t>
            </a:r>
            <a:r>
              <a:rPr lang="ru-RU" sz="2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местах</a:t>
            </a:r>
            <a:endParaRPr lang="ru-RU" sz="2400" b="1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ru-RU" sz="2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Идентификация </a:t>
            </a:r>
            <a:r>
              <a:rPr lang="ru-RU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проводится в отношении </a:t>
            </a:r>
            <a:r>
              <a:rPr lang="ru-RU" sz="2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всех</a:t>
            </a:r>
            <a:r>
              <a:rPr lang="ru-RU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рабочих мест, в том числе так называемых офисных рабочих </a:t>
            </a:r>
            <a:r>
              <a:rPr lang="ru-RU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мест </a:t>
            </a:r>
            <a:endParaRPr lang="ru-RU" sz="24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5BED4-9672-4ADE-A01E-5C590F5B5425}" type="slidenum">
              <a:rPr lang="ru-RU" smtClean="0"/>
              <a:pPr>
                <a:defRPr/>
              </a:pPr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80044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66A0D215-4860-404A-A4D9-35E3F7819AAF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19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Helios"/>
                <a:ea typeface="+mn-ea"/>
                <a:cs typeface="Arial" pitchFamily="34" charset="0"/>
              </a:rPr>
              <a:t>ИДЕНТИФИКАЦИЯ ПОТЕНЦИАЛЬНО ВРЕДНЫХ </a:t>
            </a:r>
            <a:br>
              <a:rPr lang="ru-RU" sz="2000" b="1" dirty="0" smtClean="0">
                <a:solidFill>
                  <a:schemeClr val="tx2"/>
                </a:solidFill>
                <a:latin typeface="Helios"/>
                <a:ea typeface="+mn-ea"/>
                <a:cs typeface="Arial" pitchFamily="34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Helios"/>
                <a:ea typeface="+mn-ea"/>
                <a:cs typeface="Arial" pitchFamily="34" charset="0"/>
              </a:rPr>
              <a:t>(ОПАСНЫХ) ФАКТОРОВ</a:t>
            </a:r>
            <a:endParaRPr lang="ru-RU" sz="2000" b="1" dirty="0">
              <a:solidFill>
                <a:schemeClr val="tx2"/>
              </a:solidFill>
              <a:latin typeface="Helios"/>
              <a:ea typeface="+mn-ea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3056" y="908720"/>
            <a:ext cx="8497887" cy="230505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FFCC"/>
                </a:solidFill>
              </a:rPr>
              <a:t>Идентификация</a:t>
            </a:r>
            <a:r>
              <a:rPr lang="ru-RU" sz="2000" b="1" dirty="0">
                <a:solidFill>
                  <a:schemeClr val="bg1"/>
                </a:solidFill>
              </a:rPr>
              <a:t> потенциально вредных и (или) опасных факторов </a:t>
            </a:r>
            <a:r>
              <a:rPr lang="ru-RU" dirty="0">
                <a:solidFill>
                  <a:schemeClr val="bg1"/>
                </a:solidFill>
              </a:rPr>
              <a:t>– </a:t>
            </a:r>
            <a:r>
              <a:rPr lang="ru-RU" b="1" dirty="0">
                <a:solidFill>
                  <a:schemeClr val="bg1"/>
                </a:solidFill>
              </a:rPr>
              <a:t>сопоставление выявленных на рабочем месте факторов производственной </a:t>
            </a:r>
            <a:r>
              <a:rPr lang="ru-RU" dirty="0">
                <a:solidFill>
                  <a:schemeClr val="bg1"/>
                </a:solidFill>
              </a:rPr>
              <a:t>среды и трудового процесса с факторами производственной среды и трудового процесса, предусмотренными Классификатором вредных и опасных факторов производственной среды и трудового процесса, утверждаемым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труда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0800" y="3717032"/>
            <a:ext cx="8497886" cy="259228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dirty="0" smtClean="0">
                <a:solidFill>
                  <a:schemeClr val="bg1"/>
                </a:solidFill>
              </a:rPr>
              <a:t>Учитывает все возможные факторы производственной среды и трудового процесса…, результатов ранее проводившихся измерений и исследований факторов производственной среды и трудового процесса, </a:t>
            </a:r>
            <a:r>
              <a:rPr lang="ru-RU" b="0" i="0" u="none" strike="noStrike" baseline="0" dirty="0" smtClean="0">
                <a:solidFill>
                  <a:schemeClr val="bg1"/>
                </a:solidFill>
              </a:rPr>
              <a:t>случаи производственного травматизма или установления профессионального заболевания,</a:t>
            </a:r>
            <a:r>
              <a:rPr lang="ru-RU" b="0" i="0" u="none" strike="noStrike" dirty="0" smtClean="0">
                <a:solidFill>
                  <a:schemeClr val="bg1"/>
                </a:solidFill>
              </a:rPr>
              <a:t> </a:t>
            </a:r>
            <a:r>
              <a:rPr lang="ru-RU" b="0" i="0" u="none" strike="noStrike" baseline="0" dirty="0" smtClean="0">
                <a:solidFill>
                  <a:schemeClr val="bg1"/>
                </a:solidFill>
              </a:rPr>
              <a:t> предложения работников по идентификации потенциально вредных (опасных) производственных факторов.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738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Стрелка вправо 40"/>
          <p:cNvSpPr/>
          <p:nvPr/>
        </p:nvSpPr>
        <p:spPr>
          <a:xfrm>
            <a:off x="2028388" y="773149"/>
            <a:ext cx="3311525" cy="1223963"/>
          </a:xfrm>
          <a:prstGeom prst="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/>
          </a:p>
        </p:txBody>
      </p:sp>
      <p:sp>
        <p:nvSpPr>
          <p:cNvPr id="3075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81750"/>
            <a:ext cx="5143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 typeface="Arial" pitchFamily="34" charset="0"/>
              <a:buNone/>
            </a:pPr>
            <a:fld id="{6861668A-2BA7-4D0E-A845-059D132A41EA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 typeface="Arial" pitchFamily="34" charset="0"/>
                <a:buNone/>
              </a:pPr>
              <a:t>2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076" name="Заголовок 1"/>
          <p:cNvSpPr>
            <a:spLocks/>
          </p:cNvSpPr>
          <p:nvPr/>
        </p:nvSpPr>
        <p:spPr bwMode="auto">
          <a:xfrm>
            <a:off x="143669" y="0"/>
            <a:ext cx="8856662" cy="6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Helios"/>
              </a:rPr>
              <a:t>ХАРАКТЕРИСТИКА ТЕКУЩЕЙ СИТУАЦИИ</a:t>
            </a:r>
          </a:p>
        </p:txBody>
      </p:sp>
      <p:sp>
        <p:nvSpPr>
          <p:cNvPr id="29" name="Нашивка 28"/>
          <p:cNvSpPr/>
          <p:nvPr/>
        </p:nvSpPr>
        <p:spPr>
          <a:xfrm rot="16200000">
            <a:off x="1223963" y="477044"/>
            <a:ext cx="360363" cy="576262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3081" name="Прямоугольник 29"/>
          <p:cNvSpPr>
            <a:spLocks noChangeArrowheads="1"/>
          </p:cNvSpPr>
          <p:nvPr/>
        </p:nvSpPr>
        <p:spPr bwMode="auto">
          <a:xfrm>
            <a:off x="900113" y="908050"/>
            <a:ext cx="115093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  <a:latin typeface="Helios"/>
              </a:rPr>
              <a:t>2012 г.</a:t>
            </a:r>
          </a:p>
        </p:txBody>
      </p:sp>
      <p:sp>
        <p:nvSpPr>
          <p:cNvPr id="3082" name="Прямоугольник 31"/>
          <p:cNvSpPr>
            <a:spLocks noChangeArrowheads="1"/>
          </p:cNvSpPr>
          <p:nvPr/>
        </p:nvSpPr>
        <p:spPr bwMode="auto">
          <a:xfrm>
            <a:off x="900113" y="2205038"/>
            <a:ext cx="12239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  <a:latin typeface="Helios"/>
              </a:rPr>
              <a:t>2011 г.</a:t>
            </a:r>
          </a:p>
        </p:txBody>
      </p:sp>
      <p:sp>
        <p:nvSpPr>
          <p:cNvPr id="3083" name="Прямоугольник 35"/>
          <p:cNvSpPr>
            <a:spLocks noChangeArrowheads="1"/>
          </p:cNvSpPr>
          <p:nvPr/>
        </p:nvSpPr>
        <p:spPr bwMode="auto">
          <a:xfrm>
            <a:off x="971550" y="3644900"/>
            <a:ext cx="10080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chemeClr val="tx2"/>
                </a:solidFill>
                <a:latin typeface="Helios"/>
              </a:rPr>
              <a:t>2010 г.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395288" y="4005263"/>
            <a:ext cx="1566862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29 %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539750" y="2565400"/>
            <a:ext cx="156527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30,5 %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468313" y="1341438"/>
            <a:ext cx="15652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31,8 %</a:t>
            </a:r>
          </a:p>
        </p:txBody>
      </p:sp>
      <p:sp>
        <p:nvSpPr>
          <p:cNvPr id="3087" name="Заголовок 1"/>
          <p:cNvSpPr>
            <a:spLocks/>
          </p:cNvSpPr>
          <p:nvPr/>
        </p:nvSpPr>
        <p:spPr bwMode="auto">
          <a:xfrm rot="-5400000">
            <a:off x="-2304256" y="3248819"/>
            <a:ext cx="54721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b="1">
                <a:solidFill>
                  <a:schemeClr val="tx2"/>
                </a:solidFill>
                <a:latin typeface="Helios"/>
              </a:rPr>
              <a:t>ЧИСЛЕННОСТЬ РАБОТНИКОВ, ЗАНЯТЫХ ВО ВРЕДНЫХ (ОПАСНЫХ) УСЛОВИЯХ ТРУДА В БАЗОВЫХ ОТРАСЛЯХ ЭКОНОМИКИ</a:t>
            </a:r>
          </a:p>
        </p:txBody>
      </p:sp>
      <p:sp>
        <p:nvSpPr>
          <p:cNvPr id="42" name="Rectangle 20"/>
          <p:cNvSpPr>
            <a:spLocks noChangeArrowheads="1"/>
          </p:cNvSpPr>
          <p:nvPr/>
        </p:nvSpPr>
        <p:spPr bwMode="auto">
          <a:xfrm>
            <a:off x="4859337" y="887328"/>
            <a:ext cx="3602037" cy="1954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Aft>
                <a:spcPts val="600"/>
              </a:spcAft>
              <a:defRPr/>
            </a:pPr>
            <a:r>
              <a:rPr lang="ru-RU" sz="1200" dirty="0">
                <a:solidFill>
                  <a:schemeClr val="tx2"/>
                </a:solidFill>
                <a:latin typeface="+mn-lt"/>
              </a:rPr>
              <a:t>ОБРАБАТЫВАЮЩИЕ ПРОИЗВОДСТВА –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33,4 %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ru-RU" sz="1200" dirty="0">
                <a:solidFill>
                  <a:schemeClr val="tx2"/>
                </a:solidFill>
                <a:latin typeface="+mn-lt"/>
              </a:rPr>
              <a:t>НА ТРАНСПОРТЕ –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35,1 %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ru-RU" sz="1200" dirty="0">
                <a:solidFill>
                  <a:schemeClr val="tx2"/>
                </a:solidFill>
                <a:latin typeface="+mn-lt"/>
              </a:rPr>
              <a:t>ДОБЫЧА ПОЛЕЗНЫХ ИСКОПАЕМЫХ – </a:t>
            </a:r>
            <a:r>
              <a:rPr lang="ru-RU" sz="1600" b="1" dirty="0">
                <a:solidFill>
                  <a:schemeClr val="tx2"/>
                </a:solidFill>
                <a:latin typeface="+mn-lt"/>
              </a:rPr>
              <a:t>46,2 </a:t>
            </a:r>
            <a:r>
              <a:rPr lang="ru-RU" sz="1600" b="1" dirty="0" smtClean="0">
                <a:solidFill>
                  <a:schemeClr val="tx2"/>
                </a:solidFill>
                <a:latin typeface="+mn-lt"/>
              </a:rPr>
              <a:t>%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ru-RU" sz="1200" dirty="0" smtClean="0">
                <a:solidFill>
                  <a:schemeClr val="tx2"/>
                </a:solidFill>
                <a:latin typeface="+mn-lt"/>
              </a:rPr>
              <a:t> </a:t>
            </a:r>
            <a:endParaRPr lang="ru-RU" sz="1200" dirty="0">
              <a:solidFill>
                <a:schemeClr val="tx2"/>
              </a:solidFill>
              <a:latin typeface="+mn-lt"/>
            </a:endParaRPr>
          </a:p>
          <a:p>
            <a:pPr eaLnBrk="0" hangingPunct="0">
              <a:spcAft>
                <a:spcPts val="600"/>
              </a:spcAft>
              <a:defRPr/>
            </a:pPr>
            <a:r>
              <a:rPr lang="ru-RU" b="1" dirty="0" smtClean="0">
                <a:solidFill>
                  <a:schemeClr val="tx2"/>
                </a:solidFill>
                <a:latin typeface="+mn-lt"/>
              </a:rPr>
              <a:t>СФЕРА ОБРАЗОВАНИЯ –  15,0 %   </a:t>
            </a:r>
          </a:p>
          <a:p>
            <a:pPr eaLnBrk="0" hangingPunct="0">
              <a:spcAft>
                <a:spcPts val="600"/>
              </a:spcAft>
              <a:defRPr/>
            </a:pPr>
            <a:r>
              <a:rPr lang="ru-RU" b="1" dirty="0" smtClean="0">
                <a:solidFill>
                  <a:schemeClr val="tx2"/>
                </a:solidFill>
                <a:latin typeface="+mn-lt"/>
              </a:rPr>
              <a:t>(780 тыс. чел.)</a:t>
            </a:r>
            <a:endParaRPr lang="ru-RU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2" name="Заголовок 1"/>
          <p:cNvSpPr>
            <a:spLocks/>
          </p:cNvSpPr>
          <p:nvPr/>
        </p:nvSpPr>
        <p:spPr bwMode="auto">
          <a:xfrm>
            <a:off x="3995738" y="3027363"/>
            <a:ext cx="4608710" cy="265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altLang="ru-RU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r>
              <a:rPr lang="ru-RU" altLang="ru-RU" sz="2000" dirty="0" smtClean="0">
                <a:solidFill>
                  <a:srgbClr val="002060"/>
                </a:solidFill>
                <a:latin typeface="Calibri" pitchFamily="34" charset="0"/>
              </a:rPr>
              <a:t>Дополнительные взносы в ПФ РФ </a:t>
            </a:r>
            <a:r>
              <a:rPr lang="ru-RU" altLang="ru-RU" sz="2000" dirty="0">
                <a:solidFill>
                  <a:srgbClr val="002060"/>
                </a:solidFill>
                <a:latin typeface="Calibri" pitchFamily="34" charset="0"/>
              </a:rPr>
              <a:t>уплачиваются за </a:t>
            </a:r>
            <a:r>
              <a:rPr lang="ru-RU" altLang="ru-RU" sz="2000" b="1" dirty="0">
                <a:solidFill>
                  <a:srgbClr val="002060"/>
                </a:solidFill>
                <a:latin typeface="Calibri" pitchFamily="34" charset="0"/>
              </a:rPr>
              <a:t>5,3 млн человек</a:t>
            </a:r>
            <a:r>
              <a:rPr lang="ru-RU" altLang="ru-RU" sz="2000" dirty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r>
              <a:rPr lang="ru-RU" altLang="ru-RU" sz="2000" b="1" dirty="0" smtClean="0">
                <a:solidFill>
                  <a:srgbClr val="002060"/>
                </a:solidFill>
                <a:latin typeface="Calibri" pitchFamily="34" charset="0"/>
              </a:rPr>
              <a:t>1,9 </a:t>
            </a:r>
            <a:r>
              <a:rPr lang="ru-RU" altLang="ru-RU" sz="2000" b="1" dirty="0">
                <a:solidFill>
                  <a:srgbClr val="002060"/>
                </a:solidFill>
                <a:latin typeface="Calibri" pitchFamily="34" charset="0"/>
              </a:rPr>
              <a:t>миллиона человек</a:t>
            </a:r>
            <a:r>
              <a:rPr lang="ru-RU" altLang="ru-RU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altLang="ru-RU" sz="2000" b="1" dirty="0">
                <a:solidFill>
                  <a:srgbClr val="002060"/>
                </a:solidFill>
                <a:latin typeface="Calibri" pitchFamily="34" charset="0"/>
              </a:rPr>
              <a:t>трудятся</a:t>
            </a:r>
            <a:r>
              <a:rPr lang="ru-RU" altLang="ru-RU" sz="20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altLang="ru-RU" sz="2000" b="1" dirty="0">
                <a:solidFill>
                  <a:srgbClr val="002060"/>
                </a:solidFill>
                <a:latin typeface="Calibri" pitchFamily="34" charset="0"/>
              </a:rPr>
              <a:t>на опасных производствах </a:t>
            </a:r>
            <a:r>
              <a:rPr lang="ru-RU" altLang="ru-RU" sz="2000" dirty="0">
                <a:solidFill>
                  <a:srgbClr val="002060"/>
                </a:solidFill>
                <a:latin typeface="Calibri" pitchFamily="34" charset="0"/>
              </a:rPr>
              <a:t>(</a:t>
            </a:r>
            <a:r>
              <a:rPr lang="ru-RU" altLang="ru-RU" sz="2000" b="1" dirty="0">
                <a:solidFill>
                  <a:srgbClr val="002060"/>
                </a:solidFill>
                <a:latin typeface="Calibri" pitchFamily="34" charset="0"/>
              </a:rPr>
              <a:t>список № 1</a:t>
            </a:r>
            <a:r>
              <a:rPr lang="ru-RU" altLang="ru-RU" sz="2000" dirty="0" smtClean="0">
                <a:solidFill>
                  <a:srgbClr val="002060"/>
                </a:solidFill>
                <a:latin typeface="Calibri" pitchFamily="34" charset="0"/>
              </a:rPr>
              <a:t>); </a:t>
            </a:r>
            <a:r>
              <a:rPr lang="ru-RU" altLang="ru-RU" sz="2000" b="1" dirty="0" smtClean="0">
                <a:solidFill>
                  <a:srgbClr val="002060"/>
                </a:solidFill>
                <a:latin typeface="Calibri" pitchFamily="34" charset="0"/>
              </a:rPr>
              <a:t> 2,8 </a:t>
            </a:r>
            <a:r>
              <a:rPr lang="ru-RU" altLang="ru-RU" sz="2000" b="1" dirty="0">
                <a:solidFill>
                  <a:srgbClr val="002060"/>
                </a:solidFill>
                <a:latin typeface="Calibri" pitchFamily="34" charset="0"/>
              </a:rPr>
              <a:t>миллиона человек </a:t>
            </a:r>
            <a:r>
              <a:rPr lang="ru-RU" altLang="ru-RU" sz="2000" dirty="0">
                <a:solidFill>
                  <a:srgbClr val="002060"/>
                </a:solidFill>
                <a:latin typeface="Calibri" pitchFamily="34" charset="0"/>
              </a:rPr>
              <a:t>- </a:t>
            </a:r>
            <a:r>
              <a:rPr lang="ru-RU" altLang="ru-RU" sz="2000" b="1" dirty="0">
                <a:solidFill>
                  <a:srgbClr val="002060"/>
                </a:solidFill>
                <a:latin typeface="Calibri" pitchFamily="34" charset="0"/>
              </a:rPr>
              <a:t>на вредных производствах</a:t>
            </a:r>
            <a:r>
              <a:rPr lang="ru-RU" altLang="ru-RU" sz="2000" dirty="0">
                <a:solidFill>
                  <a:srgbClr val="002060"/>
                </a:solidFill>
                <a:latin typeface="Calibri" pitchFamily="34" charset="0"/>
              </a:rPr>
              <a:t> (</a:t>
            </a:r>
            <a:r>
              <a:rPr lang="ru-RU" altLang="ru-RU" sz="2000" b="1" dirty="0">
                <a:solidFill>
                  <a:srgbClr val="002060"/>
                </a:solidFill>
                <a:latin typeface="Calibri" pitchFamily="34" charset="0"/>
              </a:rPr>
              <a:t>список № 2</a:t>
            </a:r>
            <a:r>
              <a:rPr lang="ru-RU" altLang="ru-RU" sz="2000" dirty="0" smtClean="0">
                <a:solidFill>
                  <a:srgbClr val="002060"/>
                </a:solidFill>
                <a:latin typeface="Calibri" pitchFamily="34" charset="0"/>
              </a:rPr>
              <a:t>).</a:t>
            </a:r>
          </a:p>
        </p:txBody>
      </p:sp>
      <p:sp>
        <p:nvSpPr>
          <p:cNvPr id="3090" name="Прямоугольник 35"/>
          <p:cNvSpPr>
            <a:spLocks noChangeArrowheads="1"/>
          </p:cNvSpPr>
          <p:nvPr/>
        </p:nvSpPr>
        <p:spPr bwMode="auto">
          <a:xfrm>
            <a:off x="755650" y="4652963"/>
            <a:ext cx="13509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  <a:latin typeface="Helios"/>
              </a:rPr>
              <a:t>2009 г.</a:t>
            </a:r>
          </a:p>
        </p:txBody>
      </p:sp>
      <p:sp>
        <p:nvSpPr>
          <p:cNvPr id="3091" name="Прямоугольник 35"/>
          <p:cNvSpPr>
            <a:spLocks noChangeArrowheads="1"/>
          </p:cNvSpPr>
          <p:nvPr/>
        </p:nvSpPr>
        <p:spPr bwMode="auto">
          <a:xfrm>
            <a:off x="900113" y="5516563"/>
            <a:ext cx="11509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  <a:latin typeface="Helios"/>
              </a:rPr>
              <a:t>2008 г.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39750" y="5013325"/>
            <a:ext cx="156686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27,5 %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8313" y="5876925"/>
            <a:ext cx="156686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Helios"/>
              </a:rPr>
              <a:t>26,2 %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23856769"/>
              </p:ext>
            </p:extLst>
          </p:nvPr>
        </p:nvGraphicFramePr>
        <p:xfrm>
          <a:off x="457200" y="980728"/>
          <a:ext cx="8229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8B418DA-37B5-4008-9A31-4AE047453EE8}" type="slidenum">
              <a:rPr lang="ru-RU" sz="180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20</a:t>
            </a:fld>
            <a:endParaRPr lang="ru-RU" sz="18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Helios"/>
                <a:ea typeface="+mn-ea"/>
                <a:cs typeface="Arial" pitchFamily="34" charset="0"/>
              </a:rPr>
              <a:t>ИДЕНТИФИКАЦИЯ ПОТЕНЦИАЛЬНО ВРЕДНЫХ </a:t>
            </a:r>
            <a:br>
              <a:rPr lang="ru-RU" sz="2000" b="1" dirty="0" smtClean="0">
                <a:solidFill>
                  <a:schemeClr val="tx2"/>
                </a:solidFill>
                <a:latin typeface="Helios"/>
                <a:ea typeface="+mn-ea"/>
                <a:cs typeface="Arial" pitchFamily="34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Helios"/>
                <a:ea typeface="+mn-ea"/>
                <a:cs typeface="Arial" pitchFamily="34" charset="0"/>
              </a:rPr>
              <a:t>(ОПАСНЫХ) ФАКТОРОВ</a:t>
            </a:r>
            <a:endParaRPr lang="ru-RU" sz="2000" b="1" dirty="0">
              <a:solidFill>
                <a:schemeClr val="tx2"/>
              </a:solidFill>
              <a:latin typeface="Helios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200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7885113" y="6492875"/>
            <a:ext cx="1125537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01F41631-EE5F-4C1C-A455-6918D7E8A76C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21</a:t>
            </a:fld>
            <a:endParaRPr lang="ru-RU" alt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691200"/>
          </a:xfrm>
        </p:spPr>
        <p:txBody>
          <a:bodyPr/>
          <a:lstStyle/>
          <a:p>
            <a:pPr>
              <a:defRPr/>
            </a:pPr>
            <a:r>
              <a:rPr lang="ru-RU" sz="1600" b="1" dirty="0" smtClean="0">
                <a:solidFill>
                  <a:schemeClr val="bg1"/>
                </a:solidFill>
                <a:latin typeface="Helios"/>
                <a:ea typeface="+mn-ea"/>
                <a:cs typeface="Arial" pitchFamily="34" charset="0"/>
              </a:rPr>
              <a:t>ДЕКЛАРИРОВАНИЕ соответствия условий труда государственным нормативным требованиям охраны труда (426-ФЗ, ст. 11)</a:t>
            </a:r>
          </a:p>
        </p:txBody>
      </p:sp>
      <p:graphicFrame>
        <p:nvGraphicFramePr>
          <p:cNvPr id="13" name="Схема 12"/>
          <p:cNvGraphicFramePr/>
          <p:nvPr>
            <p:extLst>
              <p:ext uri="{D42A27DB-BD31-4B8C-83A1-F6EECF244321}">
                <p14:modId xmlns:p14="http://schemas.microsoft.com/office/powerpoint/2010/main" xmlns="" val="225934161"/>
              </p:ext>
            </p:extLst>
          </p:nvPr>
        </p:nvGraphicFramePr>
        <p:xfrm>
          <a:off x="251520" y="836712"/>
          <a:ext cx="8640960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1258888" y="5013325"/>
            <a:ext cx="1943100" cy="7191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Срок действия декларации 5 лет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4663" y="4797425"/>
            <a:ext cx="4679950" cy="165576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Срок действия считается продленным на следующие     5 лет в случае отсутствия за период действия декларации несчастных случаев на производстве и профессиональных заболеваний работников, занятых на рабочих местах, в отношении которых принята указанная декларация</a:t>
            </a: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843213" y="4797425"/>
            <a:ext cx="0" cy="14446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3"/>
          </p:cNvCxnSpPr>
          <p:nvPr/>
        </p:nvCxnSpPr>
        <p:spPr>
          <a:xfrm>
            <a:off x="3201988" y="5372100"/>
            <a:ext cx="1082675" cy="2174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731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900113" y="6334125"/>
            <a:ext cx="6767512" cy="5175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dirty="0">
                <a:solidFill>
                  <a:srgbClr val="FFFFFF"/>
                </a:solidFill>
              </a:rPr>
              <a:t>Порядок проведения СОУТ</a:t>
            </a:r>
            <a:endParaRPr lang="en-US" altLang="ru-RU" sz="2000" dirty="0">
              <a:solidFill>
                <a:srgbClr val="FFFFFF"/>
              </a:solidFill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7416824" cy="1008112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200" dirty="0" smtClean="0">
                <a:solidFill>
                  <a:schemeClr val="tx2">
                    <a:lumMod val="75000"/>
                  </a:schemeClr>
                </a:solidFill>
              </a:rPr>
              <a:t>КЛАССИФИКАТОР ВРЕДНЫХ И (ИЛИ) ОПАСНЫХ ПРОИЗВОДСТВЕННЫХ ФАКТОРОВ</a:t>
            </a:r>
            <a:endParaRPr lang="ru-RU" alt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1686" name="TextBox 1"/>
          <p:cNvSpPr txBox="1">
            <a:spLocks noChangeArrowheads="1"/>
          </p:cNvSpPr>
          <p:nvPr/>
        </p:nvSpPr>
        <p:spPr bwMode="auto">
          <a:xfrm>
            <a:off x="558165" y="1225174"/>
            <a:ext cx="8046284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Calibri" pitchFamily="34" charset="0"/>
              </a:rPr>
              <a:t>1. </a:t>
            </a:r>
            <a:r>
              <a:rPr lang="ru-RU" altLang="ru-RU" sz="2400" dirty="0">
                <a:solidFill>
                  <a:srgbClr val="002060"/>
                </a:solidFill>
                <a:latin typeface="Calibri" pitchFamily="34" charset="0"/>
              </a:rPr>
              <a:t>Физические факторы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Calibri" pitchFamily="34" charset="0"/>
              </a:rPr>
              <a:t>2. </a:t>
            </a:r>
            <a:r>
              <a:rPr lang="ru-RU" altLang="ru-RU" sz="2400" dirty="0">
                <a:solidFill>
                  <a:srgbClr val="002060"/>
                </a:solidFill>
                <a:latin typeface="Calibri" pitchFamily="34" charset="0"/>
              </a:rPr>
              <a:t>Химический фактор 	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Calibri" pitchFamily="34" charset="0"/>
              </a:rPr>
              <a:t>3. </a:t>
            </a:r>
            <a:r>
              <a:rPr lang="ru-RU" altLang="ru-RU" sz="2400" dirty="0">
                <a:solidFill>
                  <a:srgbClr val="002060"/>
                </a:solidFill>
                <a:latin typeface="Calibri" pitchFamily="34" charset="0"/>
              </a:rPr>
              <a:t>Биологический </a:t>
            </a:r>
            <a:r>
              <a:rPr lang="ru-RU" altLang="ru-RU" sz="2400" dirty="0" smtClean="0">
                <a:solidFill>
                  <a:srgbClr val="002060"/>
                </a:solidFill>
                <a:latin typeface="Calibri" pitchFamily="34" charset="0"/>
              </a:rPr>
              <a:t>фактор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ru-RU" altLang="ru-RU" sz="2400" dirty="0">
                <a:solidFill>
                  <a:srgbClr val="FF0000"/>
                </a:solidFill>
                <a:latin typeface="Calibri" pitchFamily="34" charset="0"/>
              </a:rPr>
              <a:t>4. Тяжесть трудового </a:t>
            </a:r>
            <a:r>
              <a:rPr lang="ru-RU" altLang="ru-RU" sz="2400" dirty="0" smtClean="0">
                <a:solidFill>
                  <a:srgbClr val="FF0000"/>
                </a:solidFill>
                <a:latin typeface="Calibri" pitchFamily="34" charset="0"/>
              </a:rPr>
              <a:t>процесса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ru-RU" altLang="ru-RU" sz="2400" dirty="0" smtClean="0">
                <a:solidFill>
                  <a:srgbClr val="FF0000"/>
                </a:solidFill>
                <a:latin typeface="Calibri" pitchFamily="34" charset="0"/>
              </a:rPr>
              <a:t>5</a:t>
            </a:r>
            <a:r>
              <a:rPr lang="ru-RU" altLang="ru-RU" sz="2400" dirty="0">
                <a:solidFill>
                  <a:srgbClr val="FF0000"/>
                </a:solidFill>
                <a:latin typeface="Calibri" pitchFamily="34" charset="0"/>
              </a:rPr>
              <a:t>. Напряженность трудового процесса  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5.1 Длительность сосредоточенного наблюдения 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5.2 Плотность сигналов (световых, звуковых) и сообщений в единицу времени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5.3 Число производственных объектов одновременного наблюдения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5.4 Нагрузка на слуховой анализатор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5.5 Активное наблюдение за ходом производственного процесса 	</a:t>
            </a:r>
            <a:endParaRPr lang="ru-RU" altLang="ru-RU" sz="1800" i="1" dirty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5.6 Работа с оптическими приборами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ru-RU" altLang="ru-RU" sz="1800" dirty="0">
                <a:solidFill>
                  <a:srgbClr val="FF0000"/>
                </a:solidFill>
                <a:latin typeface="Calibri" pitchFamily="34" charset="0"/>
              </a:rPr>
              <a:t>5.7 Нагрузка на голосовой аппарат</a:t>
            </a:r>
          </a:p>
          <a:p>
            <a:pPr eaLnBrk="1" hangingPunct="1">
              <a:spcBef>
                <a:spcPct val="0"/>
              </a:spcBef>
              <a:buClrTx/>
              <a:buNone/>
            </a:pPr>
            <a:endParaRPr lang="ru-RU" altLang="ru-RU" sz="2400" dirty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endParaRPr lang="ru-RU" altLang="ru-RU" sz="2400" dirty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endParaRPr lang="ru-RU" altLang="ru-RU" sz="1800" dirty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None/>
            </a:pPr>
            <a:r>
              <a:rPr lang="ru-RU" altLang="ru-RU" sz="2000" dirty="0">
                <a:solidFill>
                  <a:srgbClr val="002060"/>
                </a:solidFill>
                <a:latin typeface="Calibri" pitchFamily="34" charset="0"/>
              </a:rPr>
              <a:t>	</a:t>
            </a:r>
          </a:p>
          <a:p>
            <a:pPr algn="just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endParaRPr lang="ru-RU" altLang="ru-RU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r>
              <a:rPr lang="ru-RU" altLang="ru-RU" sz="2000" dirty="0">
                <a:solidFill>
                  <a:srgbClr val="002060"/>
                </a:solidFill>
                <a:latin typeface="Calibri" pitchFamily="34" charset="0"/>
              </a:rPr>
              <a:t>	</a:t>
            </a:r>
            <a:endParaRPr lang="ru-RU" altLang="ru-RU" sz="1600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 bwMode="auto">
          <a:xfrm>
            <a:off x="7885113" y="6492875"/>
            <a:ext cx="1125537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F41631-EE5F-4C1C-A455-6918D7E8A76C}" type="slidenum">
              <a: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ru-RU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527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2E7D6B9B-B053-4613-A631-A4C15504AF29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23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4339" name="Заголовок 1"/>
          <p:cNvSpPr>
            <a:spLocks noGrp="1"/>
          </p:cNvSpPr>
          <p:nvPr>
            <p:ph type="title"/>
          </p:nvPr>
        </p:nvSpPr>
        <p:spPr>
          <a:xfrm>
            <a:off x="467519" y="0"/>
            <a:ext cx="8280400" cy="691200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КЛАССЫ УСЛОВИЙ ТРУДА </a:t>
            </a:r>
            <a:r>
              <a:rPr lang="ru-RU" sz="2000" b="1" dirty="0" smtClean="0">
                <a:solidFill>
                  <a:schemeClr val="bg1"/>
                </a:solidFill>
                <a:latin typeface="Helios"/>
                <a:cs typeface="Arial" pitchFamily="34" charset="0"/>
              </a:rPr>
              <a:t>(426-ФЗ, ст</a:t>
            </a:r>
            <a:r>
              <a:rPr lang="ru-RU" sz="2000" b="1" dirty="0">
                <a:solidFill>
                  <a:schemeClr val="bg1"/>
                </a:solidFill>
                <a:latin typeface="Helios"/>
                <a:cs typeface="Arial" pitchFamily="34" charset="0"/>
              </a:rPr>
              <a:t>. </a:t>
            </a:r>
            <a:r>
              <a:rPr lang="ru-RU" sz="2000" b="1" dirty="0" smtClean="0">
                <a:solidFill>
                  <a:schemeClr val="bg1"/>
                </a:solidFill>
                <a:latin typeface="Helios"/>
                <a:cs typeface="Arial" pitchFamily="34" charset="0"/>
              </a:rPr>
              <a:t>14)</a:t>
            </a:r>
            <a:endParaRPr lang="ru-RU" altLang="ru-RU" sz="2000" b="1" dirty="0" smtClean="0">
              <a:solidFill>
                <a:schemeClr val="bg1"/>
              </a:solidFill>
              <a:latin typeface="Helios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61277" y="692571"/>
            <a:ext cx="8713788" cy="1439863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1"/>
                </a:solidFill>
              </a:rPr>
              <a:t>Оптимальные условия труда (1 класс)</a:t>
            </a:r>
            <a:endParaRPr lang="ru-RU" sz="1500" dirty="0">
              <a:solidFill>
                <a:schemeClr val="tx1"/>
              </a:solidFill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/>
                </a:solidFill>
              </a:rPr>
              <a:t>условия труда, при которых воздействие на организм работника идентифицированных потенциально вредных и опасных факторов, способных оказать неблагоприятное воздействие на организм работника, отсутствует, либо уровни их воздействия минимальны в сравнении со значениями, установленными нормативами, и создаются предпосылки для поддержания высокого уровня работоспособности 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1277" y="2348334"/>
            <a:ext cx="8713788" cy="1295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ru-RU" sz="1500" b="1" dirty="0">
                <a:solidFill>
                  <a:schemeClr val="tx1"/>
                </a:solidFill>
              </a:rPr>
              <a:t>Допустимые условия труда (2 класс)</a:t>
            </a:r>
          </a:p>
          <a:p>
            <a:pPr>
              <a:defRPr/>
            </a:pPr>
            <a:r>
              <a:rPr lang="ru-RU" sz="1500" dirty="0">
                <a:solidFill>
                  <a:schemeClr val="tx1"/>
                </a:solidFill>
              </a:rPr>
              <a:t>условия труда, при которых на организм работника воздействуют идентифицированные потенциально вредные и опасные факторы, уровни воздействия которых не превышают значений, установленных нормативами, или функциональные изменения в организме работника восстанавливаются во время регламентированного отдыха или к началу следующей смены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61277" y="3859634"/>
            <a:ext cx="8642350" cy="10080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1"/>
                </a:solidFill>
              </a:rPr>
              <a:t>Вредные условия труда (3 класс)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/>
                </a:solidFill>
              </a:rPr>
              <a:t>условия труда, характеризующиеся наличием идентифицированных потенциально вредных и опасных факторов, уровни которых превышают значения, установленные нормативами, включая подклассы 3.1, 3.2, 3.3, 3.4</a:t>
            </a:r>
            <a:endParaRPr lang="ru-RU" sz="15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61277" y="5085184"/>
            <a:ext cx="8642350" cy="1295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>
                <a:solidFill>
                  <a:schemeClr val="tx1"/>
                </a:solidFill>
              </a:rPr>
              <a:t>Опасные условия труда (4 класс)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dirty="0">
                <a:solidFill>
                  <a:schemeClr val="tx1"/>
                </a:solidFill>
              </a:rPr>
              <a:t>условия труда, характеризующиеся наличием идентифицированных потенциально вредных и опасных факторов, уровни воздействия которых способны в течение рабочего дня (рабочей смены) (или их частей) создать угрозу для жизни работника, а последствия их воздействия обеспечивают высокий риск развития острого профессионального заболевания в периоде трудовой деятельности</a:t>
            </a:r>
            <a:endParaRPr lang="ru-RU" sz="1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5C504E3-854A-42DD-ACB1-61EEBDB7A730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24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44103"/>
            <a:ext cx="7560840" cy="936625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Использование результатов специальной оценки условий труда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1127641"/>
            <a:ext cx="849694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азработка и реализация мероприятий, направленных на улучшение условий труда работников;</a:t>
            </a:r>
            <a:endParaRPr kumimoji="0" lang="ru-RU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информирование работников об условиях труда на рабочих местах, о существующем риске повреждения их здоровья, о мерах по защите от воздействия вредных и (или) опасных производственных факторов и о полагающихся работникам, занятым на работах с вредными и (или) опасными условиями труда, гарантиях и компенсациях;</a:t>
            </a:r>
            <a:endParaRPr kumimoji="0" lang="ru-RU" sz="24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4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обеспечение работников средствами индивидуальной защиты, а также оснащения рабочих мест средствами коллективной защиты;</a:t>
            </a:r>
          </a:p>
          <a:p>
            <a:pPr lvl="0" indent="450850" algn="just" eaLnBrk="0" hangingPunct="0">
              <a:buFontTx/>
              <a:buChar char="•"/>
              <a:tabLst>
                <a:tab pos="630238" algn="l"/>
              </a:tabLst>
            </a:pPr>
            <a:r>
              <a:rPr lang="ru-RU" sz="2400" dirty="0" smtClean="0" bmk="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осуществление контроля за состоянием условий труда на рабочих местах;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5C504E3-854A-42DD-ACB1-61EEBDB7A730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25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44103"/>
            <a:ext cx="7560840" cy="936625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Использование результатов специальной оценки условий труда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708367"/>
            <a:ext cx="849694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>
              <a:buFontTx/>
              <a:buChar char="•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в случаях, установленных законодательством Российской Федерации, обязательных предварительных (при поступлении на работу) и периодических (в течение трудовой деятельности) медицинских осмотров работников;</a:t>
            </a:r>
          </a:p>
          <a:p>
            <a:pPr indent="450850" algn="just">
              <a:buFontTx/>
              <a:buChar char="•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установление работникам предусмотренных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Трудовым кодексом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Российской Федерации гарантий и компенсаций (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том числе сохранения  работникам достигнутого по состоянию на декабрь 2013 г. объема предоставляемых гарантий и компенсаций, при условии сохранения соответствующих условий труда на рабочем месте)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(ст.15 421-фз);</a:t>
            </a:r>
          </a:p>
          <a:p>
            <a:pPr indent="450850" algn="just">
              <a:buFontTx/>
              <a:buChar char="•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установления дополнительного тарифа страховых взносов в Пенсионный фонд Российской Федерации с учетом класса (подкласса) условий труда на рабочем месте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(! чем безопасней труд, тем ниже отчисления в Пенсионный фонд Российской Федерации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5C504E3-854A-42DD-ACB1-61EEBDB7A730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26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44103"/>
            <a:ext cx="7560840" cy="936625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Использование результатов специальной оценки условий труда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861675"/>
            <a:ext cx="849694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>
              <a:buFontTx/>
              <a:buChar char="•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расчета скидок (надбавок) к страховому тарифу на обязательное социальное страхование от несчастных случаев на производстве и профессиональных заболеваний;</a:t>
            </a:r>
          </a:p>
          <a:p>
            <a:pPr indent="450850" algn="just">
              <a:buFontTx/>
              <a:buChar char="•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обоснования финансирования мероприятий по улучшению условий и охраны труда,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том числе за счет средств на осуществление обязательного социального страхования от несчастных случаев на производстве и профессиональных заболеваний (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Пр. Мин. труда и соц. защиты РФ от 10.12. 2012 г. N 580н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indent="450850" algn="just">
              <a:buFontTx/>
              <a:buChar char="•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подготовки статистической отчетности об условиях труда;</a:t>
            </a:r>
          </a:p>
          <a:p>
            <a:pPr lvl="0" indent="450850" algn="just">
              <a:buFontTx/>
              <a:buChar char="•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решения вопроса о связи возникших у работников заболеваний с воздействием на работников на их рабочих местах вредных и (или) опасных производственных факторов, а также расследования несчастных случаев на производстве и профессиональных заболеваний;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fld id="{55C504E3-854A-42DD-ACB1-61EEBDB7A730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27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44103"/>
            <a:ext cx="7560840" cy="936625"/>
          </a:xfrm>
          <a:prstGeom prst="round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Использование результатов специальной оценки условий труда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883741"/>
            <a:ext cx="849694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>
              <a:buFontTx/>
              <a:buChar char="•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рассмотрения и урегулирования разногласий, связанных с обеспечением безопасных условий труда, между работниками и работодателем и (или) их представителями;</a:t>
            </a:r>
          </a:p>
          <a:p>
            <a:pPr lvl="0" indent="450850" algn="just">
              <a:buFontTx/>
              <a:buChar char="•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определения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случаях, установленных федеральными законами и иными нормативными правовыми актами Российской Федерации, и с учетом государственных нормативных требований охраны труда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видов санитарно-бытового обслуживания и медицинского обеспечения работников, их объема и условий их предоставления;</a:t>
            </a:r>
          </a:p>
          <a:p>
            <a:pPr indent="450850" algn="just">
              <a:buFontTx/>
              <a:buChar char="•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принятия решения об установлении предусмотренных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трудовым законодательством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ограничений для отдельных категорий работников;</a:t>
            </a:r>
          </a:p>
          <a:p>
            <a:pPr indent="450850" algn="just">
              <a:buFontTx/>
              <a:buChar char="•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оценки уровней профессиональных рисков;</a:t>
            </a:r>
          </a:p>
          <a:p>
            <a:pPr indent="450850" algn="just">
              <a:buFontTx/>
              <a:buChar char="•"/>
              <a:tabLst>
                <a:tab pos="630238" algn="l"/>
              </a:tabLst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иных целей, предусмотренных федеральными законами и иными нормативными правовыми актами Российской Федерации.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Прямая соединительная линия 34"/>
          <p:cNvCxnSpPr/>
          <p:nvPr/>
        </p:nvCxnSpPr>
        <p:spPr>
          <a:xfrm flipV="1">
            <a:off x="392113" y="1017588"/>
            <a:ext cx="8001000" cy="7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7884369" y="6279803"/>
            <a:ext cx="936104" cy="533574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>
              <a:spcBef>
                <a:spcPct val="20000"/>
              </a:spcBef>
              <a:buFont typeface="Arial" pitchFamily="34" charset="0"/>
              <a:buNone/>
            </a:pPr>
            <a:r>
              <a:rPr lang="ru-RU" dirty="0">
                <a:solidFill>
                  <a:srgbClr val="626262"/>
                </a:solidFill>
                <a:latin typeface="Arial Black" pitchFamily="34" charset="0"/>
              </a:rPr>
              <a:t>31</a:t>
            </a:r>
          </a:p>
        </p:txBody>
      </p:sp>
      <p:sp>
        <p:nvSpPr>
          <p:cNvPr id="1639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356350"/>
            <a:ext cx="2895600" cy="36512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76472C47-AE6E-49CD-AA82-B5CD94BC193E}" type="slidenum">
              <a:rPr lang="ru-RU" altLang="ru-RU" smtClean="0">
                <a:solidFill>
                  <a:srgbClr val="FFFFFF"/>
                </a:solidFill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36" name="Пятиугольник 35"/>
          <p:cNvSpPr/>
          <p:nvPr/>
        </p:nvSpPr>
        <p:spPr bwMode="auto">
          <a:xfrm>
            <a:off x="760895" y="836712"/>
            <a:ext cx="7818095" cy="1754326"/>
          </a:xfrm>
          <a:prstGeom prst="homePlate">
            <a:avLst/>
          </a:prstGeom>
          <a:solidFill>
            <a:srgbClr val="92D050">
              <a:alpha val="56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421-ФЗ , ст.9, п. 2.1 </a:t>
            </a:r>
          </a:p>
          <a:p>
            <a:pPr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зависимости от установленного по результатам специальной оценки условий труда класса условий труда применяются следующие дополнительные тарифы страховых взносов:</a:t>
            </a: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39958367"/>
              </p:ext>
            </p:extLst>
          </p:nvPr>
        </p:nvGraphicFramePr>
        <p:xfrm>
          <a:off x="827584" y="3203287"/>
          <a:ext cx="7056785" cy="3343303"/>
        </p:xfrm>
        <a:graphic>
          <a:graphicData uri="http://schemas.openxmlformats.org/drawingml/2006/table">
            <a:tbl>
              <a:tblPr/>
              <a:tblGrid>
                <a:gridCol w="2376265"/>
                <a:gridCol w="2232248"/>
                <a:gridCol w="2448272"/>
              </a:tblGrid>
              <a:tr h="1135027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Класс условий труда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Подкласс условий труда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Дополнительный тариф страхового взноса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6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Опасный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4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8%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64">
                <a:tc rowSpan="4"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Вредный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3.4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7%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3.3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6%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3.2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4%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3.1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2%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6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Допустимый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2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0%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64"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Оптимальный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1</a:t>
                      </a:r>
                      <a:endParaRPr kumimoji="0" lang="ru-RU" alt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600"/>
                        </a:spcBef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defRPr sz="19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rgbClr val="E0752F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rgbClr val="FEC3AE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CAE9"/>
                        </a:buClr>
                        <a:buSzPct val="68000"/>
                        <a:buFont typeface="Wingdings 2" pitchFamily="18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Book Antiqua" pitchFamily="18" charset="0"/>
                        </a:rPr>
                        <a:t>0%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Book Antiqua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 typeface="Arial" pitchFamily="34" charset="0"/>
              <a:buNone/>
            </a:pPr>
            <a:fld id="{04779BD6-D36D-42AD-A17D-9295D1675CA3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 typeface="Arial" pitchFamily="34" charset="0"/>
                <a:buNone/>
              </a:pPr>
              <a:t>29</a:t>
            </a:fld>
            <a:endParaRPr lang="ru-RU" alt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8435" name="Заголовок 1"/>
          <p:cNvSpPr>
            <a:spLocks/>
          </p:cNvSpPr>
          <p:nvPr/>
        </p:nvSpPr>
        <p:spPr bwMode="auto">
          <a:xfrm>
            <a:off x="179388" y="187325"/>
            <a:ext cx="8856662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83335" y="2349500"/>
            <a:ext cx="2952750" cy="6477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31485" y="2349500"/>
            <a:ext cx="2736850" cy="6477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54773" y="3573462"/>
            <a:ext cx="2881312" cy="5762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31485" y="3573462"/>
            <a:ext cx="2808288" cy="5048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2135513" y="819955"/>
            <a:ext cx="4752527" cy="1015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ОРГАНИЗАЦИИ, ПРОВОДЯЩИЕ СПЕЦИАЛЬНУЮ ОЦЕНКУ УСЛОВИЙ ТРУДА</a:t>
            </a:r>
            <a:r>
              <a:rPr lang="en-US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(</a:t>
            </a:r>
            <a:r>
              <a:rPr lang="ru-RU" sz="20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426-ФЗ гл</a:t>
            </a:r>
            <a:r>
              <a:rPr lang="ru-RU" sz="2000" b="1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. 3, ст.19) 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944148" y="4797425"/>
            <a:ext cx="3313112" cy="7921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1199235" y="2349500"/>
            <a:ext cx="25923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ИСПЫТАТЕЛЬНЫЕ ЛАБОРАТОРИИ</a:t>
            </a: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5364163" y="2349500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ЭКСПЕРТЫ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199235" y="3644900"/>
            <a:ext cx="25923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Аккредитация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5435600" y="3500438"/>
            <a:ext cx="2305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Сертификация</a:t>
            </a:r>
          </a:p>
        </p:txBody>
      </p:sp>
      <p:cxnSp>
        <p:nvCxnSpPr>
          <p:cNvPr id="29" name="Прямая со стрелкой 28"/>
          <p:cNvCxnSpPr>
            <a:stCxn id="16" idx="2"/>
            <a:endCxn id="11" idx="3"/>
          </p:cNvCxnSpPr>
          <p:nvPr/>
        </p:nvCxnSpPr>
        <p:spPr>
          <a:xfrm flipH="1">
            <a:off x="3936085" y="1835618"/>
            <a:ext cx="575692" cy="837732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6" idx="2"/>
            <a:endCxn id="13" idx="1"/>
          </p:cNvCxnSpPr>
          <p:nvPr/>
        </p:nvCxnSpPr>
        <p:spPr>
          <a:xfrm>
            <a:off x="4511777" y="1835618"/>
            <a:ext cx="719708" cy="837732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9" idx="2"/>
            <a:endCxn id="14" idx="0"/>
          </p:cNvCxnSpPr>
          <p:nvPr/>
        </p:nvCxnSpPr>
        <p:spPr>
          <a:xfrm>
            <a:off x="2496223" y="2995612"/>
            <a:ext cx="0" cy="57785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3" idx="2"/>
            <a:endCxn id="15" idx="0"/>
          </p:cNvCxnSpPr>
          <p:nvPr/>
        </p:nvCxnSpPr>
        <p:spPr>
          <a:xfrm>
            <a:off x="6599910" y="2997200"/>
            <a:ext cx="36513" cy="576262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5" idx="2"/>
            <a:endCxn id="17" idx="0"/>
          </p:cNvCxnSpPr>
          <p:nvPr/>
        </p:nvCxnSpPr>
        <p:spPr>
          <a:xfrm flipH="1">
            <a:off x="6601498" y="4078287"/>
            <a:ext cx="34925" cy="719138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455" name="Picture 13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952085" y="4914900"/>
            <a:ext cx="25923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Скругленный прямоугольник 37"/>
          <p:cNvSpPr/>
          <p:nvPr/>
        </p:nvSpPr>
        <p:spPr>
          <a:xfrm>
            <a:off x="971550" y="4652963"/>
            <a:ext cx="3095625" cy="647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8457" name="Прямоугольник 38"/>
          <p:cNvSpPr>
            <a:spLocks noChangeArrowheads="1"/>
          </p:cNvSpPr>
          <p:nvPr/>
        </p:nvSpPr>
        <p:spPr bwMode="auto">
          <a:xfrm>
            <a:off x="1270673" y="4797425"/>
            <a:ext cx="2428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Федеральная служба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по аккредитации </a:t>
            </a:r>
          </a:p>
        </p:txBody>
      </p:sp>
      <p:cxnSp>
        <p:nvCxnSpPr>
          <p:cNvPr id="42" name="Прямая со стрелкой 41"/>
          <p:cNvCxnSpPr>
            <a:stCxn id="14" idx="2"/>
          </p:cNvCxnSpPr>
          <p:nvPr/>
        </p:nvCxnSpPr>
        <p:spPr>
          <a:xfrm>
            <a:off x="2496223" y="4149725"/>
            <a:ext cx="34925" cy="647700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Скругленный прямоугольник 36"/>
          <p:cNvSpPr/>
          <p:nvPr/>
        </p:nvSpPr>
        <p:spPr>
          <a:xfrm>
            <a:off x="3359823" y="5949950"/>
            <a:ext cx="4537075" cy="7921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8460" name="TextBox 39"/>
          <p:cNvSpPr txBox="1">
            <a:spLocks noChangeArrowheads="1"/>
          </p:cNvSpPr>
          <p:nvPr/>
        </p:nvSpPr>
        <p:spPr bwMode="auto">
          <a:xfrm>
            <a:off x="3635375" y="5949950"/>
            <a:ext cx="40703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РЕЕСТР ОРГАНИЗАЦИЙ, ПРОВОДЯЩИХ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СПЕЦИАЛЬНУЮ ОЦЕНКУ УСЛОВИЙ ТРУДА </a:t>
            </a:r>
          </a:p>
        </p:txBody>
      </p:sp>
      <p:cxnSp>
        <p:nvCxnSpPr>
          <p:cNvPr id="41" name="Прямая со стрелкой 40"/>
          <p:cNvCxnSpPr>
            <a:endCxn id="17" idx="1"/>
          </p:cNvCxnSpPr>
          <p:nvPr/>
        </p:nvCxnSpPr>
        <p:spPr>
          <a:xfrm>
            <a:off x="4078960" y="5121275"/>
            <a:ext cx="865188" cy="72231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17" idx="2"/>
            <a:endCxn id="37" idx="0"/>
          </p:cNvCxnSpPr>
          <p:nvPr/>
        </p:nvCxnSpPr>
        <p:spPr>
          <a:xfrm flipH="1">
            <a:off x="5628360" y="5589587"/>
            <a:ext cx="973138" cy="360363"/>
          </a:xfrm>
          <a:prstGeom prst="straightConnector1">
            <a:avLst/>
          </a:prstGeom>
          <a:ln w="15875" cmpd="sng">
            <a:solidFill>
              <a:schemeClr val="tx2"/>
            </a:solidFill>
            <a:prstDash val="soli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172450" y="6356350"/>
            <a:ext cx="5143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 typeface="Arial" pitchFamily="34" charset="0"/>
              <a:buNone/>
            </a:pPr>
            <a:fld id="{59D34CDF-B25D-445B-BC65-76A8A1037087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 typeface="Arial" pitchFamily="34" charset="0"/>
                <a:buNone/>
              </a:pPr>
              <a:t>3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123" name="Заголовок 1"/>
          <p:cNvSpPr>
            <a:spLocks/>
          </p:cNvSpPr>
          <p:nvPr/>
        </p:nvSpPr>
        <p:spPr bwMode="auto">
          <a:xfrm>
            <a:off x="143669" y="-2555"/>
            <a:ext cx="8856662" cy="6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Helios"/>
              </a:rPr>
              <a:t>ВВЕДЕНИЕ ДОПОЛНИТЕЛЬНЫХ ТАРИФОВ СТРАХОВЫХ ВЗНОСОВ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>
                <a:solidFill>
                  <a:schemeClr val="bg1"/>
                </a:solidFill>
                <a:latin typeface="Helios"/>
              </a:rPr>
              <a:t>В ПЕНСИОННЫЙ ФОНД РОССИЙСКОЙ ФЕДЕРАЦИИ</a:t>
            </a:r>
          </a:p>
        </p:txBody>
      </p:sp>
      <p:grpSp>
        <p:nvGrpSpPr>
          <p:cNvPr id="5127" name="Группа 10"/>
          <p:cNvGrpSpPr>
            <a:grpSpLocks/>
          </p:cNvGrpSpPr>
          <p:nvPr/>
        </p:nvGrpSpPr>
        <p:grpSpPr bwMode="auto">
          <a:xfrm>
            <a:off x="250825" y="620713"/>
            <a:ext cx="8785225" cy="1944687"/>
            <a:chOff x="874311" y="3141560"/>
            <a:chExt cx="7984203" cy="4463372"/>
          </a:xfrm>
        </p:grpSpPr>
        <p:sp>
          <p:nvSpPr>
            <p:cNvPr id="15" name="Полилиния 14"/>
            <p:cNvSpPr/>
            <p:nvPr/>
          </p:nvSpPr>
          <p:spPr>
            <a:xfrm>
              <a:off x="3818973" y="3141560"/>
              <a:ext cx="5039541" cy="4463372"/>
            </a:xfrm>
            <a:custGeom>
              <a:avLst/>
              <a:gdLst>
                <a:gd name="connsiteX0" fmla="*/ 0 w 4925347"/>
                <a:gd name="connsiteY0" fmla="*/ 194084 h 1552672"/>
                <a:gd name="connsiteX1" fmla="*/ 4149011 w 4925347"/>
                <a:gd name="connsiteY1" fmla="*/ 194084 h 1552672"/>
                <a:gd name="connsiteX2" fmla="*/ 4149011 w 4925347"/>
                <a:gd name="connsiteY2" fmla="*/ 0 h 1552672"/>
                <a:gd name="connsiteX3" fmla="*/ 4925347 w 4925347"/>
                <a:gd name="connsiteY3" fmla="*/ 776336 h 1552672"/>
                <a:gd name="connsiteX4" fmla="*/ 4149011 w 4925347"/>
                <a:gd name="connsiteY4" fmla="*/ 1552672 h 1552672"/>
                <a:gd name="connsiteX5" fmla="*/ 4149011 w 4925347"/>
                <a:gd name="connsiteY5" fmla="*/ 1358588 h 1552672"/>
                <a:gd name="connsiteX6" fmla="*/ 0 w 4925347"/>
                <a:gd name="connsiteY6" fmla="*/ 1358588 h 1552672"/>
                <a:gd name="connsiteX7" fmla="*/ 0 w 4925347"/>
                <a:gd name="connsiteY7" fmla="*/ 194084 h 1552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925347" h="1552672">
                  <a:moveTo>
                    <a:pt x="0" y="194084"/>
                  </a:moveTo>
                  <a:lnTo>
                    <a:pt x="4149011" y="194084"/>
                  </a:lnTo>
                  <a:lnTo>
                    <a:pt x="4149011" y="0"/>
                  </a:lnTo>
                  <a:lnTo>
                    <a:pt x="4925347" y="776336"/>
                  </a:lnTo>
                  <a:lnTo>
                    <a:pt x="4149011" y="1552672"/>
                  </a:lnTo>
                  <a:lnTo>
                    <a:pt x="4149011" y="1358588"/>
                  </a:lnTo>
                  <a:lnTo>
                    <a:pt x="0" y="1358588"/>
                  </a:lnTo>
                  <a:lnTo>
                    <a:pt x="0" y="194084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8890" tIns="202974" rIns="591142" bIns="202974" spcCol="1270" anchor="ctr"/>
            <a:lstStyle/>
            <a:p>
              <a:pPr marL="114300" lvl="1" indent="-114300" defTabSz="622300">
                <a:lnSpc>
                  <a:spcPct val="90000"/>
                </a:lnSpc>
                <a:spcAft>
                  <a:spcPct val="15000"/>
                </a:spcAft>
                <a:defRPr/>
              </a:pPr>
              <a:r>
                <a:rPr lang="ru-RU" sz="1300" i="1" dirty="0"/>
                <a:t>    </a:t>
              </a:r>
              <a:r>
                <a:rPr lang="ru-RU" sz="1400" i="1" dirty="0"/>
                <a:t>…установлен дополнительный тариф страховых взносов в ПФР для плательщиков, использующих труд наемных рабочих, чьи профессии предусмотрены  </a:t>
              </a:r>
              <a:r>
                <a:rPr lang="ru-RU" sz="1400" b="1" i="1" dirty="0"/>
                <a:t>Списками № 1 и № 2 производств, работ, профессий, должностей и показателей, дающих право на льготное пенсионное обеспечение, утвержденными постановлением Кабинета Министров СССР от 26 января 1991 г. № 10.</a:t>
              </a:r>
            </a:p>
          </p:txBody>
        </p:sp>
        <p:sp>
          <p:nvSpPr>
            <p:cNvPr id="16" name="Полилиния 15"/>
            <p:cNvSpPr/>
            <p:nvPr/>
          </p:nvSpPr>
          <p:spPr>
            <a:xfrm>
              <a:off x="874311" y="3473124"/>
              <a:ext cx="2879738" cy="3636283"/>
            </a:xfrm>
            <a:custGeom>
              <a:avLst/>
              <a:gdLst>
                <a:gd name="connsiteX0" fmla="*/ 0 w 2333071"/>
                <a:gd name="connsiteY0" fmla="*/ 258784 h 1552672"/>
                <a:gd name="connsiteX1" fmla="*/ 75796 w 2333071"/>
                <a:gd name="connsiteY1" fmla="*/ 75796 h 1552672"/>
                <a:gd name="connsiteX2" fmla="*/ 258784 w 2333071"/>
                <a:gd name="connsiteY2" fmla="*/ 0 h 1552672"/>
                <a:gd name="connsiteX3" fmla="*/ 2074287 w 2333071"/>
                <a:gd name="connsiteY3" fmla="*/ 0 h 1552672"/>
                <a:gd name="connsiteX4" fmla="*/ 2257275 w 2333071"/>
                <a:gd name="connsiteY4" fmla="*/ 75796 h 1552672"/>
                <a:gd name="connsiteX5" fmla="*/ 2333071 w 2333071"/>
                <a:gd name="connsiteY5" fmla="*/ 258784 h 1552672"/>
                <a:gd name="connsiteX6" fmla="*/ 2333071 w 2333071"/>
                <a:gd name="connsiteY6" fmla="*/ 1293888 h 1552672"/>
                <a:gd name="connsiteX7" fmla="*/ 2257275 w 2333071"/>
                <a:gd name="connsiteY7" fmla="*/ 1476876 h 1552672"/>
                <a:gd name="connsiteX8" fmla="*/ 2074287 w 2333071"/>
                <a:gd name="connsiteY8" fmla="*/ 1552672 h 1552672"/>
                <a:gd name="connsiteX9" fmla="*/ 258784 w 2333071"/>
                <a:gd name="connsiteY9" fmla="*/ 1552672 h 1552672"/>
                <a:gd name="connsiteX10" fmla="*/ 75796 w 2333071"/>
                <a:gd name="connsiteY10" fmla="*/ 1476876 h 1552672"/>
                <a:gd name="connsiteX11" fmla="*/ 0 w 2333071"/>
                <a:gd name="connsiteY11" fmla="*/ 1293888 h 1552672"/>
                <a:gd name="connsiteX12" fmla="*/ 0 w 2333071"/>
                <a:gd name="connsiteY12" fmla="*/ 258784 h 1552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333071" h="1552672">
                  <a:moveTo>
                    <a:pt x="0" y="258784"/>
                  </a:moveTo>
                  <a:cubicBezTo>
                    <a:pt x="0" y="190150"/>
                    <a:pt x="27265" y="124327"/>
                    <a:pt x="75796" y="75796"/>
                  </a:cubicBezTo>
                  <a:cubicBezTo>
                    <a:pt x="124328" y="27265"/>
                    <a:pt x="190150" y="0"/>
                    <a:pt x="258784" y="0"/>
                  </a:cubicBezTo>
                  <a:lnTo>
                    <a:pt x="2074287" y="0"/>
                  </a:lnTo>
                  <a:cubicBezTo>
                    <a:pt x="2142921" y="0"/>
                    <a:pt x="2208744" y="27265"/>
                    <a:pt x="2257275" y="75796"/>
                  </a:cubicBezTo>
                  <a:cubicBezTo>
                    <a:pt x="2305806" y="124328"/>
                    <a:pt x="2333071" y="190150"/>
                    <a:pt x="2333071" y="258784"/>
                  </a:cubicBezTo>
                  <a:lnTo>
                    <a:pt x="2333071" y="1293888"/>
                  </a:lnTo>
                  <a:cubicBezTo>
                    <a:pt x="2333071" y="1362522"/>
                    <a:pt x="2305806" y="1428345"/>
                    <a:pt x="2257275" y="1476876"/>
                  </a:cubicBezTo>
                  <a:cubicBezTo>
                    <a:pt x="2208744" y="1525407"/>
                    <a:pt x="2142921" y="1552672"/>
                    <a:pt x="2074287" y="1552672"/>
                  </a:cubicBezTo>
                  <a:lnTo>
                    <a:pt x="258784" y="1552672"/>
                  </a:lnTo>
                  <a:cubicBezTo>
                    <a:pt x="190150" y="1552672"/>
                    <a:pt x="124327" y="1525407"/>
                    <a:pt x="75796" y="1476876"/>
                  </a:cubicBezTo>
                  <a:cubicBezTo>
                    <a:pt x="27265" y="1428345"/>
                    <a:pt x="0" y="1362522"/>
                    <a:pt x="0" y="1293888"/>
                  </a:cubicBezTo>
                  <a:lnTo>
                    <a:pt x="0" y="25878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136755" tIns="106275" rIns="136755" bIns="106275" spcCol="1270" anchor="ctr"/>
            <a:lstStyle/>
            <a:p>
              <a:pPr algn="ctr" defTabSz="7112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b="1" dirty="0" smtClean="0"/>
                <a:t>Статья </a:t>
              </a:r>
              <a:r>
                <a:rPr lang="ru-RU" b="1" dirty="0"/>
                <a:t>58.3 Федерального закона от 24 июля 2009 г. </a:t>
              </a:r>
            </a:p>
            <a:p>
              <a:pPr algn="ctr" defTabSz="7112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ru-RU" b="1" dirty="0"/>
                <a:t>№ </a:t>
              </a:r>
              <a:r>
                <a:rPr lang="ru-RU" b="1" dirty="0" smtClean="0"/>
                <a:t>212-ФЗ «О страховых взносах в Пенсионный фонд РФ»</a:t>
              </a:r>
              <a:endParaRPr lang="ru-RU" b="1" dirty="0"/>
            </a:p>
          </p:txBody>
        </p:sp>
      </p:grpSp>
      <p:sp>
        <p:nvSpPr>
          <p:cNvPr id="5128" name="Прямоугольник 16"/>
          <p:cNvSpPr>
            <a:spLocks noChangeArrowheads="1"/>
          </p:cNvSpPr>
          <p:nvPr/>
        </p:nvSpPr>
        <p:spPr bwMode="auto">
          <a:xfrm>
            <a:off x="395288" y="2636838"/>
            <a:ext cx="849788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latin typeface="Arial" pitchFamily="34" charset="0"/>
              </a:rPr>
              <a:t>С 2013 ГОДА ВВЕДЕНЫ ДОПОЛНИТЕЛЬНЫЕ ТАРИФЫ СТРАХОВЫХ ВЗНОСОВ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310052"/>
              </p:ext>
            </p:extLst>
          </p:nvPr>
        </p:nvGraphicFramePr>
        <p:xfrm>
          <a:off x="323850" y="3213100"/>
          <a:ext cx="8640764" cy="2143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29"/>
                <a:gridCol w="1728153"/>
                <a:gridCol w="2160191"/>
                <a:gridCol w="2160191"/>
              </a:tblGrid>
              <a:tr h="115831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Списки производств, работ, профессий  должностей и показателей, дающих право на льготное пенсионное обеспечение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ru-RU" sz="1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2015 и</a:t>
                      </a:r>
                      <a:r>
                        <a:rPr lang="ru-RU" sz="1400" baseline="0" dirty="0" smtClean="0">
                          <a:solidFill>
                            <a:schemeClr val="bg1"/>
                          </a:solidFill>
                        </a:rPr>
                        <a:t> далее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 marL="91438" marR="91438" marT="45723" marB="45723"/>
                </a:tc>
              </a:tr>
              <a:tr h="4126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Список № 1</a:t>
                      </a:r>
                      <a:endParaRPr lang="ru-RU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4 %</a:t>
                      </a:r>
                      <a:endParaRPr lang="ru-RU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6 %</a:t>
                      </a:r>
                      <a:endParaRPr lang="ru-RU" sz="1400" b="1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9 %</a:t>
                      </a:r>
                      <a:endParaRPr lang="ru-RU" sz="1400" b="1" dirty="0"/>
                    </a:p>
                  </a:txBody>
                  <a:tcPr marL="91438" marR="91438" marT="45723" marB="45723"/>
                </a:tc>
              </a:tr>
              <a:tr h="572195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Список №2</a:t>
                      </a:r>
                      <a:endParaRPr lang="ru-RU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2 %</a:t>
                      </a:r>
                      <a:endParaRPr lang="ru-RU" sz="1400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4 %</a:t>
                      </a:r>
                      <a:endParaRPr lang="ru-RU" sz="1400" b="1" dirty="0"/>
                    </a:p>
                  </a:txBody>
                  <a:tcPr marL="91438" marR="91438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6 %</a:t>
                      </a:r>
                      <a:endParaRPr lang="ru-RU" sz="1400" b="1" dirty="0"/>
                    </a:p>
                  </a:txBody>
                  <a:tcPr marL="91438" marR="91438" marT="45723" marB="45723"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23850" y="5445125"/>
            <a:ext cx="8640763" cy="8318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600" b="1" i="1" dirty="0">
                <a:latin typeface="+mj-lt"/>
              </a:rPr>
              <a:t>От уплаты страховых взносов может быть освобождено рабочее место, условия труда на котором </a:t>
            </a:r>
            <a:r>
              <a:rPr lang="ru-RU" sz="1600" b="1" i="1" dirty="0"/>
              <a:t>по итогам специальной оценки условий труда </a:t>
            </a:r>
            <a:r>
              <a:rPr lang="ru-RU" sz="1600" b="1" i="1" dirty="0" smtClean="0">
                <a:latin typeface="+mj-lt"/>
              </a:rPr>
              <a:t>признаны</a:t>
            </a:r>
          </a:p>
          <a:p>
            <a:pPr algn="ctr">
              <a:defRPr/>
            </a:pPr>
            <a:r>
              <a:rPr lang="ru-RU" sz="1600" b="1" i="1" dirty="0" smtClean="0">
                <a:latin typeface="+mj-lt"/>
              </a:rPr>
              <a:t> </a:t>
            </a:r>
            <a:r>
              <a:rPr lang="ru-RU" sz="1600" b="1" i="1" dirty="0">
                <a:latin typeface="+mj-lt"/>
              </a:rPr>
              <a:t>оптимальными или допустимыми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50825" y="0"/>
            <a:ext cx="8642350" cy="691200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ТРЕБОВАНИЯ К ОРГАНИЗАЦИЯМ, </a:t>
            </a:r>
            <a:br>
              <a:rPr lang="ru-RU" altLang="ru-RU" sz="2000" b="1" dirty="0" smtClean="0">
                <a:solidFill>
                  <a:schemeClr val="bg1"/>
                </a:solidFill>
                <a:latin typeface="Helios"/>
              </a:rPr>
            </a:br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ПРОВОДЯЩИМ СПЕЦИАЛЬНУЮ ОЦЕНКУ УСЛОВИЙ ТРУДА 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79512" y="1268760"/>
          <a:ext cx="8784976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fld id="{D4F13596-D285-4D2F-92B1-B82FEB4E2C89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Tx/>
                <a:buNone/>
              </a:pPr>
              <a:t>30</a:t>
            </a:fld>
            <a:endParaRPr lang="ru-RU" alt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471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fld id="{F66AF7F0-DC5B-4FD6-A16D-A7A90889AFBE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Tx/>
                <a:buNone/>
              </a:pPr>
              <a:t>31</a:t>
            </a:fld>
            <a:endParaRPr lang="ru-RU" alt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2531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1200"/>
          </a:xfrm>
        </p:spPr>
        <p:txBody>
          <a:bodyPr/>
          <a:lstStyle/>
          <a:p>
            <a:r>
              <a:rPr lang="ru-RU" altLang="ru-RU" sz="2000" b="1" dirty="0" smtClean="0">
                <a:solidFill>
                  <a:schemeClr val="bg1"/>
                </a:solidFill>
                <a:latin typeface="Helios"/>
              </a:rPr>
              <a:t>ЭКСПЕРТИЗА КАЧЕСТВА СПЕЦИАЛЬНОЙ ОЦЕНКИ УСЛОВИЙ ТРУДА (426-ФЗ, ст. 24)</a:t>
            </a:r>
          </a:p>
        </p:txBody>
      </p:sp>
      <p:graphicFrame>
        <p:nvGraphicFramePr>
          <p:cNvPr id="29" name="Схема 28"/>
          <p:cNvGraphicFramePr/>
          <p:nvPr/>
        </p:nvGraphicFramePr>
        <p:xfrm>
          <a:off x="251520" y="980728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2536" name="Группа 32"/>
          <p:cNvGrpSpPr>
            <a:grpSpLocks/>
          </p:cNvGrpSpPr>
          <p:nvPr/>
        </p:nvGrpSpPr>
        <p:grpSpPr bwMode="auto">
          <a:xfrm>
            <a:off x="395288" y="5229225"/>
            <a:ext cx="8569325" cy="990600"/>
            <a:chOff x="677679" y="2814400"/>
            <a:chExt cx="2851948" cy="1134126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677679" y="2814400"/>
              <a:ext cx="2851948" cy="1134126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</p:sp>
        <p:sp>
          <p:nvSpPr>
            <p:cNvPr id="35" name="Скругленный прямоугольник 4"/>
            <p:cNvSpPr/>
            <p:nvPr/>
          </p:nvSpPr>
          <p:spPr>
            <a:xfrm>
              <a:off x="710964" y="2847115"/>
              <a:ext cx="2785378" cy="10686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5720" tIns="30480" rIns="45720" bIns="3048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000" dirty="0"/>
                <a:t>Экспертиза качества специальной оценки условий труда заменит существующую процедуру государственной экспертизы условий труда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89943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900113" y="6334125"/>
            <a:ext cx="6767512" cy="5175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dirty="0">
                <a:solidFill>
                  <a:srgbClr val="FFFFFF"/>
                </a:solidFill>
              </a:rPr>
              <a:t>Порядок проведения СОУТ</a:t>
            </a:r>
            <a:endParaRPr lang="en-US" altLang="ru-RU" sz="2000" dirty="0">
              <a:solidFill>
                <a:srgbClr val="FFFFFF"/>
              </a:solidFill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874713" y="620688"/>
            <a:ext cx="7657727" cy="627379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200" b="1" dirty="0" smtClean="0">
                <a:solidFill>
                  <a:schemeClr val="tx2">
                    <a:lumMod val="75000"/>
                  </a:schemeClr>
                </a:solidFill>
              </a:rPr>
              <a:t>ГАРАНТИИ И КОМПЕНСАЦИИ ЗА РАБОТУ </a:t>
            </a:r>
            <a:br>
              <a:rPr lang="ru-RU" altLang="ru-RU" sz="2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2200" b="1" dirty="0" smtClean="0">
                <a:solidFill>
                  <a:schemeClr val="tx2">
                    <a:lumMod val="75000"/>
                  </a:schemeClr>
                </a:solidFill>
              </a:rPr>
              <a:t>ВО ВРЕДНЫХ И (ИЛИ) ОПАСНЫХ УСЛОВИЯХ ТРУДА</a:t>
            </a:r>
            <a:endParaRPr lang="ru-RU" altLang="ru-RU" sz="2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3254" name="TextBox 1"/>
          <p:cNvSpPr txBox="1">
            <a:spLocks noChangeArrowheads="1"/>
          </p:cNvSpPr>
          <p:nvPr/>
        </p:nvSpPr>
        <p:spPr bwMode="auto">
          <a:xfrm>
            <a:off x="898525" y="1248067"/>
            <a:ext cx="8245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dirty="0">
                <a:solidFill>
                  <a:srgbClr val="002060"/>
                </a:solidFill>
                <a:latin typeface="Calibri" pitchFamily="34" charset="0"/>
              </a:rPr>
              <a:t>С 1 января 2014 года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8905985"/>
              </p:ext>
            </p:extLst>
          </p:nvPr>
        </p:nvGraphicFramePr>
        <p:xfrm>
          <a:off x="1023938" y="1989138"/>
          <a:ext cx="7651750" cy="4206875"/>
        </p:xfrm>
        <a:graphic>
          <a:graphicData uri="http://schemas.openxmlformats.org/drawingml/2006/table">
            <a:tbl>
              <a:tblPr firstRow="1" firstCol="1" bandRow="1"/>
              <a:tblGrid>
                <a:gridCol w="2362902"/>
                <a:gridCol w="855359"/>
                <a:gridCol w="937561"/>
                <a:gridCol w="937561"/>
                <a:gridCol w="919725"/>
                <a:gridCol w="846568"/>
                <a:gridCol w="792074"/>
              </a:tblGrid>
              <a:tr h="81641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Гарантии и компенсации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Класс условий труда </a:t>
                      </a:r>
                      <a:r>
                        <a:rPr lang="ru-RU" sz="2000" b="1" u="sng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результатам СОУТ</a:t>
                      </a:r>
                      <a:endParaRPr lang="ru-RU" sz="2000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5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Сокращенная продолжительность рабочей недели </a:t>
                      </a: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(ст. 92 ТК РФ)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более 36 час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более 36 час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более 36 час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Дополнительный оплачиваемый отпуск </a:t>
                      </a: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(ст. 117 ТК РФ)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менее 7 дней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менее 7 дней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менее 7 дней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менее 7 дней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Повышенный размер оплаты труда </a:t>
                      </a:r>
                      <a:r>
                        <a:rPr lang="ru-RU" sz="14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(ст. 147 ТК РФ)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менее 4%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менее 4%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менее 4%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менее 4%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 менее 4%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9" marR="685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Номер слайда 3"/>
          <p:cNvSpPr txBox="1">
            <a:spLocks/>
          </p:cNvSpPr>
          <p:nvPr/>
        </p:nvSpPr>
        <p:spPr bwMode="auto">
          <a:xfrm>
            <a:off x="6588125" y="63817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6AF7F0-DC5B-4FD6-A16D-A7A90889AFBE}" type="slidenum">
              <a: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ru-RU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322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900113" y="6334125"/>
            <a:ext cx="6767512" cy="5175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dirty="0">
                <a:solidFill>
                  <a:srgbClr val="FFFFFF"/>
                </a:solidFill>
              </a:rPr>
              <a:t>Порядок проведения СОУТ</a:t>
            </a:r>
            <a:endParaRPr lang="en-US" altLang="ru-RU" sz="2000" dirty="0">
              <a:solidFill>
                <a:srgbClr val="FFFFFF"/>
              </a:solidFill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824912" cy="5635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200" dirty="0" smtClean="0">
                <a:solidFill>
                  <a:schemeClr val="tx2">
                    <a:lumMod val="75000"/>
                  </a:schemeClr>
                </a:solidFill>
              </a:rPr>
              <a:t>ГАРАНТИИ И КОМПЕНСАЦИИ ЗА РАБОТУ ВО ВРЕДНЫХ И (ИЛИ) ОПАСНЫХ УСЛОВИЯХ ТРУДА</a:t>
            </a:r>
            <a:endParaRPr lang="ru-RU" alt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0113" y="947738"/>
            <a:ext cx="8094662" cy="584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Calibri" pitchFamily="34" charset="0"/>
              </a:rPr>
              <a:t>Гарантии и компенсации за работу с вредными условиями труда могут устанавливаться: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соглашениями в рамках социального партнерства (генеральное, территориальное, отраслевое);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коллективным договором;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трудовым договором;</a:t>
            </a:r>
          </a:p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Calibri" pitchFamily="34" charset="0"/>
              </a:rPr>
              <a:t>ТК РФ, ст. 219: 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Повышенные или дополнительные гарантии и компенсации за работу на работах с вредными и (или) опасными условиями труда могут устанавливаться коллективным договором, локальным нормативным актом с учетом финансово-экономического положения работодателя.</a:t>
            </a:r>
          </a:p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В случае обеспечения на рабочих местах безопасных условий труда, подтвержденных результатами СОУТ или заключением </a:t>
            </a:r>
            <a:r>
              <a:rPr lang="ru-RU" b="1" dirty="0" err="1">
                <a:solidFill>
                  <a:srgbClr val="002060"/>
                </a:solidFill>
                <a:latin typeface="Calibri" pitchFamily="34" charset="0"/>
              </a:rPr>
              <a:t>госэкспертизы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 условий труда, гарантии и компенсации работникам не устанавливаются.</a:t>
            </a:r>
          </a:p>
          <a:p>
            <a:pPr>
              <a:defRPr/>
            </a:pPr>
            <a:endParaRPr lang="ru-RU" sz="2000" b="1" dirty="0">
              <a:solidFill>
                <a:srgbClr val="00206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  <a:latin typeface="Calibri" pitchFamily="34" charset="0"/>
              </a:rPr>
              <a:t>Правильность предоставления работникам гарантий и компенсаций за работу с вредными и (или) опасными условиями труда устанавливается в рамках </a:t>
            </a:r>
            <a:r>
              <a:rPr lang="ru-RU" sz="2000" b="1" dirty="0" err="1">
                <a:solidFill>
                  <a:srgbClr val="002060"/>
                </a:solidFill>
                <a:latin typeface="Calibri" pitchFamily="34" charset="0"/>
              </a:rPr>
              <a:t>госэкспертизы</a:t>
            </a:r>
            <a:r>
              <a:rPr lang="ru-RU" sz="2000" b="1" dirty="0">
                <a:solidFill>
                  <a:srgbClr val="002060"/>
                </a:solidFill>
                <a:latin typeface="Calibri" pitchFamily="34" charset="0"/>
              </a:rPr>
              <a:t> условий труда.</a:t>
            </a:r>
          </a:p>
          <a:p>
            <a:pPr>
              <a:defRPr/>
            </a:pPr>
            <a:endParaRPr lang="ru-RU" sz="24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 bwMode="auto">
          <a:xfrm>
            <a:off x="6588125" y="63817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6AF7F0-DC5B-4FD6-A16D-A7A90889AFBE}" type="slidenum">
              <a: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ru-RU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450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824912" cy="5635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200" dirty="0" smtClean="0">
                <a:solidFill>
                  <a:schemeClr val="tx2">
                    <a:lumMod val="75000"/>
                  </a:schemeClr>
                </a:solidFill>
              </a:rPr>
              <a:t>ГАРАНТИИ И КОМПЕНСАЦИИ ЗА РАБОТУ ВО ВРЕДНЫХ И (ИЛИ) ОПАСНЫХ УСЛОВИЯХ ТРУДА</a:t>
            </a:r>
            <a:endParaRPr lang="ru-RU" alt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4713" y="981075"/>
            <a:ext cx="8245475" cy="4894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Calibri" pitchFamily="34" charset="0"/>
              </a:rPr>
              <a:t>ТК РФ, ст. 92: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Сокращенная продолжительность рабочего времени устанавливается: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для работников, УТ на РМ которых по результатам СОУТ отнесены к вредным условиям труда </a:t>
            </a: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3 или 4 степени или опасным условиям труда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, – не более 36 часов в неделю.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Продолжительность рабочего времени конкретного работника устанавливается трудовым договором </a:t>
            </a: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на основании отраслевого (межотраслевого) соглашения и коллективного договора 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с учетом результатов СОУТ.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На основании </a:t>
            </a: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отраслевого (межотраслевого) соглашения 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и </a:t>
            </a: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коллективного договора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, а также </a:t>
            </a: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письменного согласия работника</a:t>
            </a: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, продолжительность рабочего времени может быть увеличена, но не более чем до 40 часов в неделю с выплатой работнику отдельно устанавливаемой денежной компенсации в порядке, размерах и на условиях, которые установлены отраслевыми (межотраслевыми) соглашениями, коллективными договорами.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fld id="{F66AF7F0-DC5B-4FD6-A16D-A7A90889AFBE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Tx/>
                <a:buNone/>
              </a:pPr>
              <a:t>34</a:t>
            </a:fld>
            <a:endParaRPr lang="ru-RU" altLang="ru-RU" sz="1800" dirty="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406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900113" y="6334125"/>
            <a:ext cx="6767512" cy="5175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dirty="0">
                <a:solidFill>
                  <a:srgbClr val="FFFFFF"/>
                </a:solidFill>
              </a:rPr>
              <a:t>Порядок проведения СОУТ</a:t>
            </a:r>
            <a:endParaRPr lang="en-US" altLang="ru-RU" sz="2000" dirty="0">
              <a:solidFill>
                <a:srgbClr val="FFFFFF"/>
              </a:solidFill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824912" cy="5635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200" dirty="0" smtClean="0">
                <a:solidFill>
                  <a:schemeClr val="tx2">
                    <a:lumMod val="75000"/>
                  </a:schemeClr>
                </a:solidFill>
              </a:rPr>
              <a:t>ГАРАНТИИ И КОМПЕНСАЦИИ ЗА РАБОТУ ВО ВРЕДНЫХ И (ИЛИ) ОПАСНЫХ УСЛОВИЯХ ТРУДА</a:t>
            </a:r>
            <a:endParaRPr lang="ru-RU" alt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74713" y="981075"/>
            <a:ext cx="8245475" cy="4062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  <a:latin typeface="Calibri" pitchFamily="34" charset="0"/>
              </a:rPr>
              <a:t>ТК РФ, ст. 94 </a:t>
            </a:r>
            <a:r>
              <a:rPr lang="ru-RU" sz="2000" b="1" dirty="0">
                <a:solidFill>
                  <a:srgbClr val="002060"/>
                </a:solidFill>
                <a:latin typeface="Calibri" pitchFamily="34" charset="0"/>
              </a:rPr>
              <a:t>Продолжительность ежедневной работы (смены)</a:t>
            </a:r>
          </a:p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Для работников, занятых на работах с вредными и (или) опасными условиями труда, где установлена сокращенная продолжительность рабочего времени, максимально допустимая продолжительность ежедневной работы (смены) не может превышать: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при 36-часовой рабочей неделе - 8 часов;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при 30-часовой рабочей неделе и менее - 6 часов.</a:t>
            </a:r>
          </a:p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Отраслевым (межотраслевым) соглашением и коллективным договором, а также при наличии письменного согласия работника может быть предусмотрено увеличение максимально допустимой продолжительности ежедневной работы (смены)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при 36-часовой рабочей неделе – до 12 часов;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02060"/>
                </a:solidFill>
                <a:latin typeface="Calibri" pitchFamily="34" charset="0"/>
              </a:rPr>
              <a:t>при 30-часовой рабочей неделе и менее – до 8 часов.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 bwMode="auto">
          <a:xfrm>
            <a:off x="6588125" y="63817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6AF7F0-DC5B-4FD6-A16D-A7A90889AFBE}" type="slidenum">
              <a: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ru-RU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562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900113" y="6334125"/>
            <a:ext cx="6767512" cy="5175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dirty="0">
                <a:solidFill>
                  <a:srgbClr val="FFFFFF"/>
                </a:solidFill>
              </a:rPr>
              <a:t>Порядок проведения СОУТ</a:t>
            </a:r>
            <a:endParaRPr lang="en-US" altLang="ru-RU" sz="2000" dirty="0">
              <a:solidFill>
                <a:srgbClr val="FFFFFF"/>
              </a:solidFill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824912" cy="5635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200" dirty="0" smtClean="0">
                <a:solidFill>
                  <a:schemeClr val="tx2">
                    <a:lumMod val="75000"/>
                  </a:schemeClr>
                </a:solidFill>
              </a:rPr>
              <a:t>ГАРАНТИИ И КОМПЕНСАЦИИ ЗА РАБОТУ ВО ВРЕДНЫХ И (ИЛИ) ОПАСНЫХ УСЛОВИЯХ ТРУДА</a:t>
            </a:r>
            <a:endParaRPr lang="ru-RU" alt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3974" name="TextBox 1"/>
          <p:cNvSpPr txBox="1">
            <a:spLocks noChangeArrowheads="1"/>
          </p:cNvSpPr>
          <p:nvPr/>
        </p:nvSpPr>
        <p:spPr bwMode="auto">
          <a:xfrm>
            <a:off x="874713" y="981075"/>
            <a:ext cx="8245475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400" dirty="0">
                <a:solidFill>
                  <a:srgbClr val="002060"/>
                </a:solidFill>
                <a:latin typeface="Calibri" pitchFamily="34" charset="0"/>
              </a:rPr>
              <a:t>ТК РФ, ст. 117 </a:t>
            </a:r>
            <a:r>
              <a:rPr lang="ru-RU" altLang="ru-RU" sz="2000" dirty="0">
                <a:solidFill>
                  <a:srgbClr val="002060"/>
                </a:solidFill>
                <a:latin typeface="Calibri" pitchFamily="34" charset="0"/>
              </a:rPr>
              <a:t>Ежегодный дополнительный оплачиваемый отпуск работникам, занятым на работах с вредными и (или) опасными условиями труда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Ежегодный дополнительный оплачиваемый отпуск предоставляется работникам, УТ на РМ которых по результатам СОУТ отнесены к вредным условиям труда </a:t>
            </a:r>
            <a:r>
              <a:rPr lang="ru-RU" altLang="ru-RU" sz="1800" dirty="0">
                <a:solidFill>
                  <a:srgbClr val="FF0000"/>
                </a:solidFill>
                <a:latin typeface="Calibri" pitchFamily="34" charset="0"/>
              </a:rPr>
              <a:t>2, 3 или 4 степени либо опасным условиям труда</a:t>
            </a: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Минимальная продолжительность ежегодного дополнительного оплачиваемого отпуска работникам составляет 7 календарных дней.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Продолжительность ежегодного дополнительного оплачиваемого отпуска конкретного работника устанавливается </a:t>
            </a:r>
            <a:r>
              <a:rPr lang="ru-RU" altLang="ru-RU" sz="1800" dirty="0">
                <a:solidFill>
                  <a:srgbClr val="FF0000"/>
                </a:solidFill>
                <a:latin typeface="Calibri" pitchFamily="34" charset="0"/>
              </a:rPr>
              <a:t>трудовым договором </a:t>
            </a: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на основании </a:t>
            </a:r>
            <a:r>
              <a:rPr lang="ru-RU" altLang="ru-RU" sz="1800" dirty="0">
                <a:solidFill>
                  <a:srgbClr val="FF0000"/>
                </a:solidFill>
                <a:latin typeface="Calibri" pitchFamily="34" charset="0"/>
              </a:rPr>
              <a:t>отраслевого соглашения </a:t>
            </a: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и </a:t>
            </a:r>
            <a:r>
              <a:rPr lang="ru-RU" altLang="ru-RU" sz="1800" dirty="0">
                <a:solidFill>
                  <a:srgbClr val="FF0000"/>
                </a:solidFill>
                <a:latin typeface="Calibri" pitchFamily="34" charset="0"/>
              </a:rPr>
              <a:t>коллективного договора </a:t>
            </a: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с учетом результатов СОУТ.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На основании </a:t>
            </a:r>
            <a:r>
              <a:rPr lang="ru-RU" altLang="ru-RU" sz="1800" dirty="0">
                <a:solidFill>
                  <a:srgbClr val="FF0000"/>
                </a:solidFill>
                <a:latin typeface="Calibri" pitchFamily="34" charset="0"/>
              </a:rPr>
              <a:t>отраслевого соглашения </a:t>
            </a: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и </a:t>
            </a:r>
            <a:r>
              <a:rPr lang="ru-RU" altLang="ru-RU" sz="1800" dirty="0">
                <a:solidFill>
                  <a:srgbClr val="FF0000"/>
                </a:solidFill>
                <a:latin typeface="Calibri" pitchFamily="34" charset="0"/>
              </a:rPr>
              <a:t>коллективных договоров</a:t>
            </a: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, а также </a:t>
            </a:r>
            <a:r>
              <a:rPr lang="ru-RU" altLang="ru-RU" sz="1800" dirty="0">
                <a:solidFill>
                  <a:srgbClr val="FF0000"/>
                </a:solidFill>
                <a:latin typeface="Calibri" pitchFamily="34" charset="0"/>
              </a:rPr>
              <a:t>письменного согласия работника </a:t>
            </a: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часть ежегодного дополнительного оплачиваемого отпуска, которая превышает минимальную продолжительность данного отпуска может быть заменена отдельно устанавливаемой денежной компенсацией в порядке, в размерах и на условиях, которые установлены отраслевым (межотраслевым) соглашением и коллективными договорами.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 bwMode="auto">
          <a:xfrm>
            <a:off x="6588125" y="63817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6AF7F0-DC5B-4FD6-A16D-A7A90889AFBE}" type="slidenum">
              <a: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ru-RU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532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900113" y="6334125"/>
            <a:ext cx="6767512" cy="5175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dirty="0">
                <a:solidFill>
                  <a:srgbClr val="FFFFFF"/>
                </a:solidFill>
              </a:rPr>
              <a:t>Порядок проведения СОУТ</a:t>
            </a:r>
            <a:endParaRPr lang="en-US" altLang="ru-RU" sz="2000" dirty="0">
              <a:solidFill>
                <a:srgbClr val="FFFFFF"/>
              </a:solidFill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874713" y="260350"/>
            <a:ext cx="7657728" cy="5635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200" dirty="0" smtClean="0">
                <a:solidFill>
                  <a:schemeClr val="tx2">
                    <a:lumMod val="75000"/>
                  </a:schemeClr>
                </a:solidFill>
              </a:rPr>
              <a:t>ГАРАНТИИ И КОМПЕНСАЦИИ ЗА РАБОТУ ВО ВРЕДНЫХ И (ИЛИ) ОПАСНЫХ УСЛОВИЯХ ТРУДА</a:t>
            </a:r>
            <a:endParaRPr lang="ru-RU" alt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4998" name="TextBox 1"/>
          <p:cNvSpPr txBox="1">
            <a:spLocks noChangeArrowheads="1"/>
          </p:cNvSpPr>
          <p:nvPr/>
        </p:nvSpPr>
        <p:spPr bwMode="auto">
          <a:xfrm>
            <a:off x="874713" y="981075"/>
            <a:ext cx="8245475" cy="409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400" dirty="0">
                <a:solidFill>
                  <a:srgbClr val="002060"/>
                </a:solidFill>
                <a:latin typeface="Calibri" pitchFamily="34" charset="0"/>
              </a:rPr>
              <a:t>ТК РФ, ст. 147 </a:t>
            </a:r>
            <a:r>
              <a:rPr lang="ru-RU" altLang="ru-RU" sz="2000" dirty="0">
                <a:solidFill>
                  <a:srgbClr val="002060"/>
                </a:solidFill>
                <a:latin typeface="Calibri" pitchFamily="34" charset="0"/>
              </a:rPr>
              <a:t>Оплата труда работников, занятых на работах с вредными и (или) опасными условиями труда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Оплата труда работников, занятых на работах с вредными и (или) опасными условиями труда, устанавливается в повышенном размере.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Минимальный размер повышения оплаты труда работникам, занятым на работах с вредными и (или) опасными условиями труда, составляет 4 процента тарифной ставки (оклада), установленной для различных видов работ с нормальными условиями труда.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>
                <a:solidFill>
                  <a:srgbClr val="002060"/>
                </a:solidFill>
                <a:latin typeface="Calibri" pitchFamily="34" charset="0"/>
              </a:rPr>
              <a:t>Конкретные размеры повышения оплаты труда устанавливаются работодателем с учетом мнения представительного органа работников в порядке, установленном статьей 372 ТК РФ для принятия локальных нормативных актов, либо коллективным договором, трудовым договором.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dirty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 bwMode="auto">
          <a:xfrm>
            <a:off x="6588125" y="63817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6AF7F0-DC5B-4FD6-A16D-A7A90889AFBE}" type="slidenum">
              <a: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ru-RU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146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320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latin typeface="Helios"/>
              </a:rPr>
              <a:t>Важно!</a:t>
            </a:r>
            <a:endParaRPr lang="ru-RU" sz="2400" b="1" dirty="0">
              <a:solidFill>
                <a:schemeClr val="bg1"/>
              </a:solidFill>
              <a:latin typeface="Helio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418DA-37B5-4008-9A31-4AE047453EE8}" type="slidenum">
              <a:rPr lang="ru-RU" smtClean="0"/>
              <a:pPr>
                <a:defRPr/>
              </a:pPr>
              <a:t>38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71329" y="548680"/>
            <a:ext cx="7645849" cy="302433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1</a:t>
            </a:r>
            <a:r>
              <a:rPr lang="ru-RU" sz="2400" b="1" i="1" dirty="0"/>
              <a:t>. Результаты аттестации рабочих мест, проведенной до вступления в силу Закона о </a:t>
            </a:r>
            <a:r>
              <a:rPr lang="ru-RU" sz="2400" b="1" i="1" dirty="0" err="1"/>
              <a:t>спецоценке</a:t>
            </a:r>
            <a:r>
              <a:rPr lang="ru-RU" sz="2400" b="1" i="1" dirty="0"/>
              <a:t>, </a:t>
            </a:r>
            <a:r>
              <a:rPr lang="ru-RU" sz="2400" b="1" i="1" u="sng" dirty="0"/>
              <a:t>действительны до окончания их срока действия</a:t>
            </a:r>
            <a:r>
              <a:rPr lang="ru-RU" sz="2400" b="1" i="1" dirty="0"/>
              <a:t>, но не более чем до 31 декабря2018 </a:t>
            </a:r>
            <a:r>
              <a:rPr lang="ru-RU" sz="2400" b="1" i="1" dirty="0" smtClean="0"/>
              <a:t>года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-252535" y="116632"/>
            <a:ext cx="1800199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1300" b="1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!</a:t>
            </a:r>
            <a:endParaRPr lang="ru-RU" sz="41300" b="1" dirty="0">
              <a:solidFill>
                <a:srgbClr val="FF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5394" y="3783339"/>
            <a:ext cx="7646400" cy="288032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i="1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(они применяются при определении размера дополнительных тарифов страховых взносов в ПФ РФ, а также для установления гарантий и компенсаций работникам, занятым во вредных условиях труда)  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Пункт 3, статья 15 Федерального закона №421-ФЗ</a:t>
            </a:r>
            <a:r>
              <a:rPr lang="ru-RU" sz="2000" dirty="0">
                <a:solidFill>
                  <a:schemeClr val="tx1"/>
                </a:solidFill>
              </a:rPr>
              <a:t>  «О внесении изменений в отдельные законодательные акты РФ в связи с принятием закона «О специальной оценке условий труда» </a:t>
            </a:r>
          </a:p>
        </p:txBody>
      </p:sp>
      <p:sp>
        <p:nvSpPr>
          <p:cNvPr id="8" name="Номер слайда 3"/>
          <p:cNvSpPr txBox="1">
            <a:spLocks/>
          </p:cNvSpPr>
          <p:nvPr/>
        </p:nvSpPr>
        <p:spPr bwMode="auto">
          <a:xfrm>
            <a:off x="6588125" y="63817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6AF7F0-DC5B-4FD6-A16D-A7A90889AFBE}" type="slidenum">
              <a: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ru-RU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149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80"/>
            <a:ext cx="8229600" cy="4320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latin typeface="Helios"/>
              </a:rPr>
              <a:t>Важно!</a:t>
            </a:r>
            <a:endParaRPr lang="ru-RU" sz="2400" b="1" dirty="0">
              <a:solidFill>
                <a:schemeClr val="bg1"/>
              </a:solidFill>
              <a:latin typeface="Helio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418DA-37B5-4008-9A31-4AE047453EE8}" type="slidenum">
              <a:rPr lang="ru-RU" smtClean="0"/>
              <a:pPr>
                <a:defRPr/>
              </a:pPr>
              <a:t>39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67996" y="548680"/>
            <a:ext cx="7645849" cy="279191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2. Результаты аттестации рабочих мест действительны в течение 5 лет после ее проведения. </a:t>
            </a:r>
            <a:endParaRPr lang="ru-RU" sz="2400" b="1" dirty="0" smtClean="0"/>
          </a:p>
          <a:p>
            <a:r>
              <a:rPr lang="ru-RU" sz="2400" dirty="0" smtClean="0"/>
              <a:t>Например</a:t>
            </a:r>
            <a:r>
              <a:rPr lang="ru-RU" sz="2400" dirty="0"/>
              <a:t>, если аттестация была проведена в марте 2013 г., действие ее результатов истекает в марте 2018 </a:t>
            </a:r>
            <a:r>
              <a:rPr lang="ru-RU" sz="2400" dirty="0" smtClean="0"/>
              <a:t>года 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-324544" y="116632"/>
            <a:ext cx="1331640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1300" b="1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!</a:t>
            </a:r>
            <a:endParaRPr lang="ru-RU" sz="41300" b="1" dirty="0">
              <a:solidFill>
                <a:srgbClr val="FF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5394" y="3573016"/>
            <a:ext cx="7646400" cy="306321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3</a:t>
            </a:r>
            <a:r>
              <a:rPr lang="ru-RU" sz="2400" dirty="0" smtClean="0">
                <a:solidFill>
                  <a:schemeClr val="tx1"/>
                </a:solidFill>
              </a:rPr>
              <a:t>. </a:t>
            </a:r>
            <a:r>
              <a:rPr lang="ru-RU" sz="2400" b="1" i="1" dirty="0" smtClean="0">
                <a:solidFill>
                  <a:schemeClr val="tx1"/>
                </a:solidFill>
              </a:rPr>
              <a:t>Компенсационные </a:t>
            </a:r>
            <a:r>
              <a:rPr lang="ru-RU" sz="2400" b="1" i="1" dirty="0">
                <a:solidFill>
                  <a:schemeClr val="tx1"/>
                </a:solidFill>
              </a:rPr>
              <a:t>меры работникам за вредные условия труда </a:t>
            </a:r>
            <a:r>
              <a:rPr lang="ru-RU" sz="2400" b="1" i="1" u="sng" dirty="0">
                <a:solidFill>
                  <a:schemeClr val="tx1"/>
                </a:solidFill>
              </a:rPr>
              <a:t>не могут быть ухудшены</a:t>
            </a:r>
            <a:r>
              <a:rPr lang="ru-RU" sz="2400" b="1" i="1" dirty="0">
                <a:solidFill>
                  <a:schemeClr val="tx1"/>
                </a:solidFill>
              </a:rPr>
              <a:t> (!), а их размер не может быть снижен по сравнению с размером тех мер, которые предоставлялись работникам до вступления в силу Закона о </a:t>
            </a:r>
            <a:r>
              <a:rPr lang="ru-RU" sz="2400" b="1" i="1" dirty="0" err="1">
                <a:solidFill>
                  <a:schemeClr val="tx1"/>
                </a:solidFill>
              </a:rPr>
              <a:t>спецоценке</a:t>
            </a:r>
            <a:r>
              <a:rPr lang="ru-RU" sz="2400" b="1" i="1" dirty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lang="ru-RU" dirty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Пункт 3, статья 15 Федерального закона №421-ФЗ</a:t>
            </a:r>
            <a:r>
              <a:rPr lang="ru-RU" dirty="0">
                <a:solidFill>
                  <a:schemeClr val="tx1"/>
                </a:solidFill>
              </a:rPr>
              <a:t>  «О внесении изменений в отдельные законодательные акты РФ в связи с принятием закона «О специальной оценке условий труда») </a:t>
            </a:r>
          </a:p>
        </p:txBody>
      </p:sp>
      <p:sp>
        <p:nvSpPr>
          <p:cNvPr id="8" name="Номер слайда 3"/>
          <p:cNvSpPr txBox="1">
            <a:spLocks/>
          </p:cNvSpPr>
          <p:nvPr/>
        </p:nvSpPr>
        <p:spPr bwMode="auto">
          <a:xfrm>
            <a:off x="6588125" y="63817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6AF7F0-DC5B-4FD6-A16D-A7A90889AFBE}" type="slidenum">
              <a: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ru-RU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768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Заголовок 1"/>
          <p:cNvSpPr>
            <a:spLocks/>
          </p:cNvSpPr>
          <p:nvPr/>
        </p:nvSpPr>
        <p:spPr bwMode="auto">
          <a:xfrm>
            <a:off x="179388" y="44450"/>
            <a:ext cx="885666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600" b="1">
              <a:solidFill>
                <a:schemeClr val="tx2"/>
              </a:solidFill>
              <a:latin typeface="Helios"/>
            </a:endParaRPr>
          </a:p>
        </p:txBody>
      </p:sp>
      <p:sp>
        <p:nvSpPr>
          <p:cNvPr id="11" name="Полилиния 10"/>
          <p:cNvSpPr/>
          <p:nvPr/>
        </p:nvSpPr>
        <p:spPr>
          <a:xfrm rot="5400000">
            <a:off x="1579922" y="1012987"/>
            <a:ext cx="2304255" cy="3247851"/>
          </a:xfrm>
          <a:custGeom>
            <a:avLst/>
            <a:gdLst>
              <a:gd name="connsiteX0" fmla="*/ 0 w 2966497"/>
              <a:gd name="connsiteY0" fmla="*/ 1929825 h 2968099"/>
              <a:gd name="connsiteX1" fmla="*/ 741624 w 2966497"/>
              <a:gd name="connsiteY1" fmla="*/ 1929825 h 2968099"/>
              <a:gd name="connsiteX2" fmla="*/ 741624 w 2966497"/>
              <a:gd name="connsiteY2" fmla="*/ 0 h 2968099"/>
              <a:gd name="connsiteX3" fmla="*/ 2224873 w 2966497"/>
              <a:gd name="connsiteY3" fmla="*/ 0 h 2968099"/>
              <a:gd name="connsiteX4" fmla="*/ 2224873 w 2966497"/>
              <a:gd name="connsiteY4" fmla="*/ 1929825 h 2968099"/>
              <a:gd name="connsiteX5" fmla="*/ 2966497 w 2966497"/>
              <a:gd name="connsiteY5" fmla="*/ 1929825 h 2968099"/>
              <a:gd name="connsiteX6" fmla="*/ 1483249 w 2966497"/>
              <a:gd name="connsiteY6" fmla="*/ 2968099 h 2968099"/>
              <a:gd name="connsiteX7" fmla="*/ 0 w 2966497"/>
              <a:gd name="connsiteY7" fmla="*/ 1929825 h 296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6497" h="2968099">
                <a:moveTo>
                  <a:pt x="1928783" y="2968099"/>
                </a:moveTo>
                <a:lnTo>
                  <a:pt x="1928783" y="2226075"/>
                </a:lnTo>
                <a:lnTo>
                  <a:pt x="0" y="2226075"/>
                </a:lnTo>
                <a:lnTo>
                  <a:pt x="0" y="742024"/>
                </a:lnTo>
                <a:lnTo>
                  <a:pt x="1928783" y="742024"/>
                </a:lnTo>
                <a:lnTo>
                  <a:pt x="1928783" y="0"/>
                </a:lnTo>
                <a:lnTo>
                  <a:pt x="2966497" y="1484049"/>
                </a:lnTo>
                <a:lnTo>
                  <a:pt x="1928783" y="29680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71121" tIns="812742" rIns="590256" bIns="812745" spcCol="1270" anchor="ctr"/>
          <a:lstStyle/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 аттестация рабочих мест</a:t>
            </a:r>
          </a:p>
        </p:txBody>
      </p:sp>
      <p:sp>
        <p:nvSpPr>
          <p:cNvPr id="13" name="Полилиния 12"/>
          <p:cNvSpPr/>
          <p:nvPr/>
        </p:nvSpPr>
        <p:spPr>
          <a:xfrm rot="16200000">
            <a:off x="3347318" y="3789289"/>
            <a:ext cx="2305050" cy="3168650"/>
          </a:xfrm>
          <a:custGeom>
            <a:avLst/>
            <a:gdLst>
              <a:gd name="connsiteX0" fmla="*/ 0 w 2966497"/>
              <a:gd name="connsiteY0" fmla="*/ 1929825 h 2968099"/>
              <a:gd name="connsiteX1" fmla="*/ 741624 w 2966497"/>
              <a:gd name="connsiteY1" fmla="*/ 1929825 h 2968099"/>
              <a:gd name="connsiteX2" fmla="*/ 741624 w 2966497"/>
              <a:gd name="connsiteY2" fmla="*/ 0 h 2968099"/>
              <a:gd name="connsiteX3" fmla="*/ 2224873 w 2966497"/>
              <a:gd name="connsiteY3" fmla="*/ 0 h 2968099"/>
              <a:gd name="connsiteX4" fmla="*/ 2224873 w 2966497"/>
              <a:gd name="connsiteY4" fmla="*/ 1929825 h 2968099"/>
              <a:gd name="connsiteX5" fmla="*/ 2966497 w 2966497"/>
              <a:gd name="connsiteY5" fmla="*/ 1929825 h 2968099"/>
              <a:gd name="connsiteX6" fmla="*/ 1483249 w 2966497"/>
              <a:gd name="connsiteY6" fmla="*/ 2968099 h 2968099"/>
              <a:gd name="connsiteX7" fmla="*/ 0 w 2966497"/>
              <a:gd name="connsiteY7" fmla="*/ 1929825 h 296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6497" h="2968099">
                <a:moveTo>
                  <a:pt x="1037714" y="0"/>
                </a:moveTo>
                <a:lnTo>
                  <a:pt x="1037714" y="742024"/>
                </a:lnTo>
                <a:lnTo>
                  <a:pt x="2966497" y="742024"/>
                </a:lnTo>
                <a:lnTo>
                  <a:pt x="2966497" y="2226075"/>
                </a:lnTo>
                <a:lnTo>
                  <a:pt x="1037714" y="2226075"/>
                </a:lnTo>
                <a:lnTo>
                  <a:pt x="1037714" y="2968099"/>
                </a:lnTo>
                <a:lnTo>
                  <a:pt x="0" y="1484050"/>
                </a:lnTo>
                <a:lnTo>
                  <a:pt x="1037714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" lIns="590258" tIns="812744" rIns="71119" bIns="812744" spcCol="1270" anchor="ctr"/>
          <a:lstStyle/>
          <a:p>
            <a:pPr algn="ctr" defTabSz="4445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/>
              <a:t>специальная оценка условий </a:t>
            </a:r>
            <a:br>
              <a:rPr lang="ru-RU" b="1" dirty="0"/>
            </a:br>
            <a:r>
              <a:rPr lang="ru-RU" b="1" dirty="0"/>
              <a:t>труда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350960" y="648807"/>
            <a:ext cx="4103688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ДО 01.01.2014 г. БЫЛИ ПРЕДУСМОТРЕНЫ </a:t>
            </a:r>
            <a:r>
              <a:rPr lang="ru-RU" sz="1600" b="1" dirty="0" smtClean="0">
                <a:solidFill>
                  <a:schemeClr val="accent2">
                    <a:lumMod val="75000"/>
                  </a:schemeClr>
                </a:solidFill>
              </a:rPr>
              <a:t>ДВЕ 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ПРОЦЕДУРЫ ОЦЕНКИ УСЛОВИЙ ТРУДА</a:t>
            </a:r>
          </a:p>
        </p:txBody>
      </p:sp>
      <p:sp>
        <p:nvSpPr>
          <p:cNvPr id="17" name="Полилиния 16"/>
          <p:cNvSpPr/>
          <p:nvPr/>
        </p:nvSpPr>
        <p:spPr>
          <a:xfrm rot="5400000">
            <a:off x="5148064" y="836712"/>
            <a:ext cx="2304256" cy="3600400"/>
          </a:xfrm>
          <a:custGeom>
            <a:avLst/>
            <a:gdLst>
              <a:gd name="connsiteX0" fmla="*/ 0 w 2966497"/>
              <a:gd name="connsiteY0" fmla="*/ 1929825 h 2968099"/>
              <a:gd name="connsiteX1" fmla="*/ 741624 w 2966497"/>
              <a:gd name="connsiteY1" fmla="*/ 1929825 h 2968099"/>
              <a:gd name="connsiteX2" fmla="*/ 741624 w 2966497"/>
              <a:gd name="connsiteY2" fmla="*/ 0 h 2968099"/>
              <a:gd name="connsiteX3" fmla="*/ 2224873 w 2966497"/>
              <a:gd name="connsiteY3" fmla="*/ 0 h 2968099"/>
              <a:gd name="connsiteX4" fmla="*/ 2224873 w 2966497"/>
              <a:gd name="connsiteY4" fmla="*/ 1929825 h 2968099"/>
              <a:gd name="connsiteX5" fmla="*/ 2966497 w 2966497"/>
              <a:gd name="connsiteY5" fmla="*/ 1929825 h 2968099"/>
              <a:gd name="connsiteX6" fmla="*/ 1483249 w 2966497"/>
              <a:gd name="connsiteY6" fmla="*/ 2968099 h 2968099"/>
              <a:gd name="connsiteX7" fmla="*/ 0 w 2966497"/>
              <a:gd name="connsiteY7" fmla="*/ 1929825 h 296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6497" h="2968099">
                <a:moveTo>
                  <a:pt x="1928783" y="2968099"/>
                </a:moveTo>
                <a:lnTo>
                  <a:pt x="1928783" y="2226075"/>
                </a:lnTo>
                <a:lnTo>
                  <a:pt x="0" y="2226075"/>
                </a:lnTo>
                <a:lnTo>
                  <a:pt x="0" y="742024"/>
                </a:lnTo>
                <a:lnTo>
                  <a:pt x="1928783" y="742024"/>
                </a:lnTo>
                <a:lnTo>
                  <a:pt x="1928783" y="0"/>
                </a:lnTo>
                <a:lnTo>
                  <a:pt x="2966497" y="1484049"/>
                </a:lnTo>
                <a:lnTo>
                  <a:pt x="1928783" y="29680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vert="vert270" lIns="71121" tIns="812742" rIns="590256" bIns="812745" spcCol="1270" anchor="ctr"/>
          <a:lstStyle/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 государственная </a:t>
            </a:r>
          </a:p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экспертиза </a:t>
            </a:r>
          </a:p>
          <a:p>
            <a:pPr algn="ctr" defTabSz="444500">
              <a:lnSpc>
                <a:spcPct val="90000"/>
              </a:lnSpc>
              <a:spcAft>
                <a:spcPts val="0"/>
              </a:spcAft>
              <a:defRPr/>
            </a:pPr>
            <a:r>
              <a:rPr lang="ru-RU" b="1" dirty="0"/>
              <a:t>условий труда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95736" y="38517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 01.01.2014 г.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755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131" y="102118"/>
            <a:ext cx="8229600" cy="432000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bg1"/>
                </a:solidFill>
                <a:latin typeface="Helios"/>
              </a:rPr>
              <a:t>Важно!</a:t>
            </a:r>
            <a:endParaRPr lang="ru-RU" sz="2400" b="1" dirty="0">
              <a:solidFill>
                <a:schemeClr val="bg1"/>
              </a:solidFill>
              <a:latin typeface="Helio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418DA-37B5-4008-9A31-4AE047453EE8}" type="slidenum">
              <a:rPr lang="ru-RU" smtClean="0"/>
              <a:pPr>
                <a:defRPr/>
              </a:pPr>
              <a:t>40</a:t>
            </a:fld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60085" y="548680"/>
            <a:ext cx="7645849" cy="2791911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/>
              <a:t>4</a:t>
            </a:r>
            <a:r>
              <a:rPr lang="ru-RU" sz="2400" dirty="0"/>
              <a:t>. В случаях, когда организация </a:t>
            </a:r>
            <a:r>
              <a:rPr lang="ru-RU" sz="2400" b="1" i="1" dirty="0"/>
              <a:t>никогда не проводила аттестацию рабочих мест</a:t>
            </a:r>
            <a:r>
              <a:rPr lang="ru-RU" sz="2400" i="1" dirty="0"/>
              <a:t>,</a:t>
            </a:r>
            <a:r>
              <a:rPr lang="ru-RU" sz="2400" dirty="0"/>
              <a:t> то </a:t>
            </a:r>
            <a:r>
              <a:rPr lang="ru-RU" sz="2400" dirty="0" err="1"/>
              <a:t>спецоценку</a:t>
            </a:r>
            <a:r>
              <a:rPr lang="ru-RU" sz="2400" dirty="0"/>
              <a:t> можно проводить </a:t>
            </a:r>
            <a:r>
              <a:rPr lang="ru-RU" sz="2400" b="1" i="1" u="sng" dirty="0"/>
              <a:t>поэтапно</a:t>
            </a:r>
            <a:r>
              <a:rPr lang="ru-RU" sz="2400" b="1" i="1" dirty="0"/>
              <a:t>,</a:t>
            </a:r>
            <a:r>
              <a:rPr lang="ru-RU" sz="2400" dirty="0"/>
              <a:t> но завершить ее надо не позднее чем 31 декабря 2018 года. 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(</a:t>
            </a:r>
            <a:r>
              <a:rPr lang="ru-RU" sz="2000" b="1" dirty="0"/>
              <a:t>Пункт 6, статья 27</a:t>
            </a:r>
            <a:r>
              <a:rPr lang="ru-RU" sz="2000" dirty="0"/>
              <a:t> </a:t>
            </a:r>
            <a:r>
              <a:rPr lang="ru-RU" sz="2000" b="1" dirty="0"/>
              <a:t>Федерального закона №426-ФЗ </a:t>
            </a:r>
            <a:r>
              <a:rPr lang="ru-RU" sz="2000" dirty="0"/>
              <a:t>«О специальной оценке условий труда)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252536" y="260648"/>
            <a:ext cx="1512168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1300" b="1" dirty="0" smtClean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!</a:t>
            </a:r>
            <a:endParaRPr lang="ru-RU" sz="41300" b="1" dirty="0">
              <a:solidFill>
                <a:srgbClr val="FF0000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5394" y="3340591"/>
            <a:ext cx="7646400" cy="340077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/>
              <a:t>Административного штрафа </a:t>
            </a:r>
            <a:r>
              <a:rPr lang="ru-RU" sz="2000" dirty="0"/>
              <a:t>со стороны представителей </a:t>
            </a:r>
            <a:r>
              <a:rPr lang="ru-RU" sz="2000" dirty="0" err="1"/>
              <a:t>госинспекции</a:t>
            </a:r>
            <a:r>
              <a:rPr lang="ru-RU" sz="2000" dirty="0"/>
              <a:t> труда за </a:t>
            </a:r>
            <a:r>
              <a:rPr lang="ru-RU" sz="2000" dirty="0" err="1"/>
              <a:t>непроведение</a:t>
            </a:r>
            <a:r>
              <a:rPr lang="ru-RU" sz="2000" dirty="0"/>
              <a:t> </a:t>
            </a:r>
            <a:r>
              <a:rPr lang="ru-RU" sz="2000" dirty="0" err="1" smtClean="0"/>
              <a:t>спецоценки</a:t>
            </a:r>
            <a:r>
              <a:rPr lang="ru-RU" sz="2000" dirty="0" smtClean="0"/>
              <a:t> не последует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В случае наличия: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b="1" i="1" dirty="0" smtClean="0">
                <a:solidFill>
                  <a:schemeClr val="tx1"/>
                </a:solidFill>
              </a:rPr>
              <a:t>приказа о проведении </a:t>
            </a:r>
            <a:r>
              <a:rPr lang="ru-RU" sz="2000" b="1" i="1" dirty="0" err="1" smtClean="0">
                <a:solidFill>
                  <a:schemeClr val="tx1"/>
                </a:solidFill>
              </a:rPr>
              <a:t>спецоценки</a:t>
            </a:r>
            <a:r>
              <a:rPr lang="ru-RU" sz="2000" b="1" i="1" dirty="0" smtClean="0">
                <a:solidFill>
                  <a:schemeClr val="tx1"/>
                </a:solidFill>
              </a:rPr>
              <a:t> и создании комиссии</a:t>
            </a:r>
            <a:r>
              <a:rPr lang="ru-RU" sz="2000" dirty="0" smtClean="0">
                <a:solidFill>
                  <a:schemeClr val="tx1"/>
                </a:solidFill>
              </a:rPr>
              <a:t>, в состав которой в обязательном порядке должен войти представитель профсоюзной организации (уполномоченный по охране труда);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- </a:t>
            </a:r>
            <a:r>
              <a:rPr lang="ru-RU" sz="2000" b="1" i="1" dirty="0" smtClean="0">
                <a:solidFill>
                  <a:schemeClr val="tx1"/>
                </a:solidFill>
              </a:rPr>
              <a:t>утвержденного графика</a:t>
            </a:r>
            <a:r>
              <a:rPr lang="ru-RU" sz="2000" dirty="0" smtClean="0">
                <a:solidFill>
                  <a:schemeClr val="tx1"/>
                </a:solidFill>
              </a:rPr>
              <a:t> проведения данной процедуры;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- </a:t>
            </a:r>
            <a:r>
              <a:rPr lang="ru-RU" sz="2000" b="1" i="1" dirty="0" smtClean="0">
                <a:solidFill>
                  <a:schemeClr val="tx1"/>
                </a:solidFill>
              </a:rPr>
              <a:t>утвержденного комиссией перечня рабочих мест</a:t>
            </a:r>
            <a:r>
              <a:rPr lang="ru-RU" sz="2000" dirty="0" smtClean="0">
                <a:solidFill>
                  <a:schemeClr val="tx1"/>
                </a:solidFill>
              </a:rPr>
              <a:t>, на которых будет проводится </a:t>
            </a:r>
            <a:r>
              <a:rPr lang="ru-RU" sz="2000" dirty="0" err="1" smtClean="0">
                <a:solidFill>
                  <a:schemeClr val="tx1"/>
                </a:solidFill>
              </a:rPr>
              <a:t>спецоценка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Номер слайда 3"/>
          <p:cNvSpPr txBox="1">
            <a:spLocks/>
          </p:cNvSpPr>
          <p:nvPr/>
        </p:nvSpPr>
        <p:spPr bwMode="auto">
          <a:xfrm>
            <a:off x="6588125" y="63817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6AF7F0-DC5B-4FD6-A16D-A7A90889AFBE}" type="slidenum">
              <a: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ru-RU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168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900113" y="6334125"/>
            <a:ext cx="6767512" cy="5175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dirty="0">
                <a:solidFill>
                  <a:srgbClr val="FFFFFF"/>
                </a:solidFill>
              </a:rPr>
              <a:t>Специальная оценка условий труда. Общие положения</a:t>
            </a:r>
            <a:endParaRPr lang="en-US" altLang="ru-RU" sz="2000" dirty="0">
              <a:solidFill>
                <a:srgbClr val="FFFFFF"/>
              </a:solidFill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824912" cy="5635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200" dirty="0" smtClean="0">
                <a:solidFill>
                  <a:schemeClr val="tx2">
                    <a:lumMod val="75000"/>
                  </a:schemeClr>
                </a:solidFill>
              </a:rPr>
              <a:t>ОТВЕТСТВЕННОСТЬ РАБОТОДАТЕЛЯ</a:t>
            </a:r>
            <a:endParaRPr lang="ru-RU" alt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8374" name="TextBox 1"/>
          <p:cNvSpPr txBox="1">
            <a:spLocks noChangeArrowheads="1"/>
          </p:cNvSpPr>
          <p:nvPr/>
        </p:nvSpPr>
        <p:spPr bwMode="auto">
          <a:xfrm>
            <a:off x="971600" y="1340768"/>
            <a:ext cx="784887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Calibri" pitchFamily="34" charset="0"/>
              </a:rPr>
              <a:t>КоАП РФ,  статья 5.27.1   </a:t>
            </a:r>
            <a:r>
              <a:rPr lang="ru-RU" altLang="ru-RU" sz="2000" b="0" dirty="0" smtClean="0">
                <a:solidFill>
                  <a:srgbClr val="002060"/>
                </a:solidFill>
                <a:latin typeface="Calibri" pitchFamily="34" charset="0"/>
              </a:rPr>
              <a:t>(вступает в силу с 1 января 2014 года)</a:t>
            </a:r>
            <a:endParaRPr lang="ru-RU" altLang="ru-RU" sz="2000" b="0" dirty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Calibri" pitchFamily="34" charset="0"/>
              </a:rPr>
              <a:t>п</a:t>
            </a:r>
            <a:r>
              <a:rPr lang="ru-RU" altLang="ru-RU" sz="2400" dirty="0">
                <a:solidFill>
                  <a:srgbClr val="002060"/>
                </a:solidFill>
                <a:latin typeface="Calibri" pitchFamily="34" charset="0"/>
              </a:rPr>
              <a:t>. 2. Нарушение работодателем установленного порядка проведения СОУТ на рабочих местах либо ее </a:t>
            </a:r>
            <a:r>
              <a:rPr lang="ru-RU" altLang="ru-RU" sz="2400" u="sng" dirty="0" err="1">
                <a:solidFill>
                  <a:srgbClr val="002060"/>
                </a:solidFill>
                <a:latin typeface="Calibri" pitchFamily="34" charset="0"/>
              </a:rPr>
              <a:t>непроведение</a:t>
            </a:r>
            <a:r>
              <a:rPr lang="ru-RU" altLang="ru-RU" sz="24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altLang="ru-RU" sz="2400" dirty="0" smtClean="0">
                <a:solidFill>
                  <a:srgbClr val="002060"/>
                </a:solidFill>
                <a:latin typeface="Calibri" pitchFamily="34" charset="0"/>
              </a:rPr>
              <a:t>влечет </a:t>
            </a:r>
            <a:r>
              <a:rPr lang="ru-RU" altLang="ru-RU" sz="2400" dirty="0">
                <a:solidFill>
                  <a:srgbClr val="002060"/>
                </a:solidFill>
                <a:latin typeface="Calibri" pitchFamily="34" charset="0"/>
              </a:rPr>
              <a:t>предупреждение или наложение административного штрафа на должностных лиц в размере </a:t>
            </a:r>
            <a:r>
              <a:rPr lang="ru-RU" altLang="ru-RU" sz="2400" dirty="0">
                <a:solidFill>
                  <a:schemeClr val="tx1"/>
                </a:solidFill>
                <a:latin typeface="Calibri" pitchFamily="34" charset="0"/>
              </a:rPr>
              <a:t>от</a:t>
            </a:r>
            <a:r>
              <a:rPr lang="ru-RU" altLang="ru-RU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altLang="ru-RU" sz="2400" dirty="0" smtClean="0">
                <a:solidFill>
                  <a:srgbClr val="FF0000"/>
                </a:solidFill>
                <a:latin typeface="Calibri" pitchFamily="34" charset="0"/>
              </a:rPr>
              <a:t>5,0 </a:t>
            </a:r>
            <a:r>
              <a:rPr lang="ru-RU" altLang="ru-RU" sz="2400" dirty="0" smtClean="0">
                <a:solidFill>
                  <a:schemeClr val="tx1"/>
                </a:solidFill>
                <a:latin typeface="Calibri" pitchFamily="34" charset="0"/>
              </a:rPr>
              <a:t>до</a:t>
            </a:r>
            <a:r>
              <a:rPr lang="ru-RU" altLang="ru-RU" sz="2400" dirty="0" smtClean="0">
                <a:solidFill>
                  <a:srgbClr val="FF0000"/>
                </a:solidFill>
                <a:latin typeface="Calibri" pitchFamily="34" charset="0"/>
              </a:rPr>
              <a:t> 10,0 </a:t>
            </a:r>
            <a:r>
              <a:rPr lang="ru-RU" altLang="ru-RU" sz="2400" dirty="0" smtClean="0">
                <a:solidFill>
                  <a:schemeClr val="tx1"/>
                </a:solidFill>
                <a:latin typeface="Calibri" pitchFamily="34" charset="0"/>
              </a:rPr>
              <a:t>тыс. </a:t>
            </a:r>
            <a:r>
              <a:rPr lang="ru-RU" altLang="ru-RU" sz="2400" dirty="0">
                <a:solidFill>
                  <a:schemeClr val="tx1"/>
                </a:solidFill>
                <a:latin typeface="Calibri" pitchFamily="34" charset="0"/>
              </a:rPr>
              <a:t>рублей</a:t>
            </a:r>
            <a:r>
              <a:rPr lang="ru-RU" altLang="ru-RU" sz="2400" dirty="0">
                <a:solidFill>
                  <a:srgbClr val="002060"/>
                </a:solidFill>
                <a:latin typeface="Calibri" pitchFamily="34" charset="0"/>
              </a:rPr>
              <a:t>; </a:t>
            </a:r>
            <a:endParaRPr lang="ru-RU" altLang="ru-RU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2400" dirty="0" smtClean="0">
                <a:solidFill>
                  <a:srgbClr val="002060"/>
                </a:solidFill>
                <a:latin typeface="Calibri" pitchFamily="34" charset="0"/>
              </a:rPr>
              <a:t>на </a:t>
            </a:r>
            <a:r>
              <a:rPr lang="ru-RU" altLang="ru-RU" sz="2400" dirty="0">
                <a:solidFill>
                  <a:srgbClr val="002060"/>
                </a:solidFill>
                <a:latin typeface="Calibri" pitchFamily="34" charset="0"/>
              </a:rPr>
              <a:t>юридических лиц - </a:t>
            </a:r>
            <a:r>
              <a:rPr lang="ru-RU" altLang="ru-RU" sz="2400" dirty="0">
                <a:solidFill>
                  <a:schemeClr val="tx1"/>
                </a:solidFill>
                <a:latin typeface="Calibri" pitchFamily="34" charset="0"/>
              </a:rPr>
              <a:t>от</a:t>
            </a:r>
            <a:r>
              <a:rPr lang="ru-RU" altLang="ru-RU" sz="2400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altLang="ru-RU" sz="2400" dirty="0" smtClean="0">
                <a:solidFill>
                  <a:srgbClr val="FF0000"/>
                </a:solidFill>
                <a:latin typeface="Calibri" pitchFamily="34" charset="0"/>
              </a:rPr>
              <a:t>60,0 </a:t>
            </a:r>
            <a:r>
              <a:rPr lang="ru-RU" altLang="ru-RU" sz="2400" dirty="0" smtClean="0">
                <a:solidFill>
                  <a:schemeClr val="tx1"/>
                </a:solidFill>
                <a:latin typeface="Calibri" pitchFamily="34" charset="0"/>
              </a:rPr>
              <a:t>до</a:t>
            </a:r>
            <a:r>
              <a:rPr lang="ru-RU" altLang="ru-RU" sz="2400" dirty="0" smtClean="0">
                <a:solidFill>
                  <a:srgbClr val="FF0000"/>
                </a:solidFill>
                <a:latin typeface="Calibri" pitchFamily="34" charset="0"/>
              </a:rPr>
              <a:t> 80,0 </a:t>
            </a:r>
            <a:r>
              <a:rPr lang="ru-RU" altLang="ru-RU" sz="2400" dirty="0" smtClean="0">
                <a:solidFill>
                  <a:schemeClr val="tx1"/>
                </a:solidFill>
                <a:latin typeface="Calibri" pitchFamily="34" charset="0"/>
              </a:rPr>
              <a:t>тыс. рублей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2400" dirty="0">
              <a:solidFill>
                <a:schemeClr val="tx1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 bwMode="auto">
          <a:xfrm>
            <a:off x="6588125" y="63817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6AF7F0-DC5B-4FD6-A16D-A7A90889AFBE}" type="slidenum">
              <a: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ru-RU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419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900113" y="6334125"/>
            <a:ext cx="6767512" cy="5175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dirty="0">
                <a:solidFill>
                  <a:srgbClr val="FFFFFF"/>
                </a:solidFill>
              </a:rPr>
              <a:t>Порядок проведения СОУТ</a:t>
            </a:r>
            <a:endParaRPr lang="en-US" altLang="ru-RU" sz="2000" dirty="0">
              <a:solidFill>
                <a:srgbClr val="FFFFFF"/>
              </a:solidFill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824912" cy="563563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000" dirty="0" smtClean="0">
                <a:solidFill>
                  <a:srgbClr val="0B3191">
                    <a:lumMod val="75000"/>
                  </a:srgbClr>
                </a:solidFill>
              </a:rPr>
              <a:t>РЕЗУЛЬТАТЫ СПЕЦИАЛЬНОЙ ОЦЕНКИ УСЛОВИЙ ТРУДА</a:t>
            </a:r>
            <a:endParaRPr lang="ru-RU" alt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550" y="981075"/>
            <a:ext cx="8113713" cy="437042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Работодатель </a:t>
            </a:r>
            <a:r>
              <a:rPr lang="ru-RU" sz="2000" b="1" dirty="0">
                <a:solidFill>
                  <a:srgbClr val="002060"/>
                </a:solidFill>
                <a:latin typeface="Calibri" pitchFamily="34" charset="0"/>
              </a:rPr>
              <a:t>организует </a:t>
            </a:r>
            <a:r>
              <a:rPr lang="ru-RU" sz="2000" b="1" dirty="0">
                <a:solidFill>
                  <a:srgbClr val="FF0000"/>
                </a:solidFill>
                <a:latin typeface="Calibri" pitchFamily="34" charset="0"/>
              </a:rPr>
              <a:t>ознакомление работников с результатами СОУТ </a:t>
            </a:r>
            <a:r>
              <a:rPr lang="ru-RU" sz="2000" b="1" dirty="0">
                <a:solidFill>
                  <a:srgbClr val="002060"/>
                </a:solidFill>
                <a:latin typeface="Calibri" pitchFamily="34" charset="0"/>
              </a:rPr>
              <a:t>на их РМ под роспись </a:t>
            </a:r>
            <a:r>
              <a:rPr lang="ru-RU" sz="2000" b="1" dirty="0">
                <a:solidFill>
                  <a:srgbClr val="FF0000"/>
                </a:solidFill>
                <a:latin typeface="Calibri" pitchFamily="34" charset="0"/>
              </a:rPr>
              <a:t>в срок не позднее тридцати календарных д</a:t>
            </a:r>
            <a:r>
              <a:rPr lang="ru-RU" sz="2000" b="1" dirty="0">
                <a:solidFill>
                  <a:srgbClr val="002060"/>
                </a:solidFill>
                <a:latin typeface="Calibri" pitchFamily="34" charset="0"/>
              </a:rPr>
              <a:t>ней со дня утверждения отчета комиссии. </a:t>
            </a:r>
            <a:endParaRPr lang="ru-RU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(В </a:t>
            </a:r>
            <a:r>
              <a:rPr lang="ru-RU" sz="2000" b="1" dirty="0">
                <a:solidFill>
                  <a:srgbClr val="002060"/>
                </a:solidFill>
                <a:latin typeface="Calibri" pitchFamily="34" charset="0"/>
              </a:rPr>
              <a:t>указанный срок не включаются периоды временной нетрудоспособности работника, нахождения его в отпуске, </a:t>
            </a: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или </a:t>
            </a:r>
            <a:r>
              <a:rPr lang="ru-RU" sz="2000" b="1" dirty="0">
                <a:solidFill>
                  <a:srgbClr val="002060"/>
                </a:solidFill>
                <a:latin typeface="Calibri" pitchFamily="34" charset="0"/>
              </a:rPr>
              <a:t>в </a:t>
            </a: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командировке).</a:t>
            </a:r>
            <a:endParaRPr lang="ru-RU" sz="2000" b="1" dirty="0">
              <a:solidFill>
                <a:srgbClr val="002060"/>
              </a:solidFill>
              <a:latin typeface="Calibri" pitchFamily="34" charset="0"/>
            </a:endParaRPr>
          </a:p>
          <a:p>
            <a:pPr>
              <a:defRPr/>
            </a:pPr>
            <a:endParaRPr lang="ru-RU" sz="2000" b="1" dirty="0">
              <a:solidFill>
                <a:srgbClr val="00206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ru-RU" sz="2000" b="1" dirty="0">
                <a:solidFill>
                  <a:srgbClr val="002060"/>
                </a:solidFill>
                <a:latin typeface="Calibri" pitchFamily="34" charset="0"/>
              </a:rPr>
              <a:t>Работодатель </a:t>
            </a: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размещает </a:t>
            </a:r>
            <a:r>
              <a:rPr lang="ru-RU" sz="2000" b="1" dirty="0">
                <a:solidFill>
                  <a:srgbClr val="002060"/>
                </a:solidFill>
                <a:latin typeface="Calibri" pitchFamily="34" charset="0"/>
              </a:rPr>
              <a:t>на своем официальном сайте в сети «Интернет» (при наличии такого сайта) сводные данные о результатах СОУТ в части установленных классов (подклассов) условий труда на РМ и рекомендованных мероприятиях по улучшению УТ </a:t>
            </a:r>
            <a:endParaRPr lang="ru-RU" sz="20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>
              <a:defRPr/>
            </a:pPr>
            <a:r>
              <a:rPr lang="ru-RU" sz="2000" b="1" dirty="0" smtClean="0">
                <a:solidFill>
                  <a:srgbClr val="FF0000"/>
                </a:solidFill>
                <a:latin typeface="Calibri" pitchFamily="34" charset="0"/>
              </a:rPr>
              <a:t>в </a:t>
            </a:r>
            <a:r>
              <a:rPr lang="ru-RU" sz="2000" b="1" dirty="0">
                <a:solidFill>
                  <a:srgbClr val="FF0000"/>
                </a:solidFill>
                <a:latin typeface="Calibri" pitchFamily="34" charset="0"/>
              </a:rPr>
              <a:t>срок не позднее тридцати календарных дней </a:t>
            </a:r>
            <a:r>
              <a:rPr lang="ru-RU" sz="2000" b="1" dirty="0">
                <a:solidFill>
                  <a:srgbClr val="002060"/>
                </a:solidFill>
                <a:latin typeface="Calibri" pitchFamily="34" charset="0"/>
              </a:rPr>
              <a:t>со дня утверждения отчета комиссии.</a:t>
            </a: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 bwMode="auto">
          <a:xfrm>
            <a:off x="6588125" y="63817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6AF7F0-DC5B-4FD6-A16D-A7A90889AFBE}" type="slidenum">
              <a: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ru-RU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91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3817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Aft>
                <a:spcPct val="0"/>
              </a:spcAft>
              <a:buFontTx/>
              <a:buNone/>
            </a:pPr>
            <a:fld id="{85DF84B0-AC6A-45E9-94FA-E27818E6B27B}" type="slidenum">
              <a:rPr lang="ru-RU" altLang="ru-RU" sz="1800" smtClean="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eaLnBrk="1" fontAlgn="base" hangingPunct="1">
                <a:spcAft>
                  <a:spcPct val="0"/>
                </a:spcAft>
                <a:buFontTx/>
                <a:buNone/>
              </a:pPr>
              <a:t>43</a:t>
            </a:fld>
            <a:endParaRPr lang="ru-RU" altLang="ru-RU" sz="1800" smtClean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3555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1200"/>
          </a:xfrm>
        </p:spPr>
        <p:txBody>
          <a:bodyPr/>
          <a:lstStyle/>
          <a:p>
            <a:r>
              <a:rPr lang="ru-RU" altLang="ru-RU" sz="1900" b="1" dirty="0" smtClean="0">
                <a:solidFill>
                  <a:schemeClr val="bg1"/>
                </a:solidFill>
                <a:latin typeface="Helios"/>
              </a:rPr>
              <a:t>ГОСУДАРСТЕННЫЙ НАДЗОР И ПРОФСОЮЗНЫЙ КОНТРОЛЬ ЗА </a:t>
            </a:r>
            <a:br>
              <a:rPr lang="ru-RU" altLang="ru-RU" sz="1900" b="1" dirty="0" smtClean="0">
                <a:solidFill>
                  <a:schemeClr val="bg1"/>
                </a:solidFill>
                <a:latin typeface="Helios"/>
              </a:rPr>
            </a:br>
            <a:r>
              <a:rPr lang="ru-RU" altLang="ru-RU" sz="1900" b="1" dirty="0" smtClean="0">
                <a:solidFill>
                  <a:schemeClr val="bg1"/>
                </a:solidFill>
                <a:latin typeface="Helios"/>
              </a:rPr>
              <a:t>СОБЛЮДЕНИЕМ ТРЕБОВАНИЙ 426-ФЗ (ст. 25)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42988" y="1341438"/>
            <a:ext cx="3097212" cy="935037"/>
          </a:xfrm>
          <a:prstGeom prst="round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РАБОТОДАТЕЛЬ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32363" y="1341438"/>
            <a:ext cx="2808287" cy="935037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ПРОФСОЮЗ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339975" y="2708275"/>
            <a:ext cx="3168650" cy="1008063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СПЕЦИАЛЬНАЯ ОЦЕНКА УСЛОВИЙ ТРУДА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11863" y="2708275"/>
            <a:ext cx="2881312" cy="1008063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РОСТРУД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08175" y="4365625"/>
            <a:ext cx="2592388" cy="792163"/>
          </a:xfrm>
          <a:prstGeom prst="roundRect">
            <a:avLst/>
          </a:prstGeom>
          <a:noFill/>
          <a:ln>
            <a:solidFill>
              <a:srgbClr val="23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Нет нарушений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867400" y="4149725"/>
            <a:ext cx="2305050" cy="86360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Нарушения имеются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563938" y="5445125"/>
            <a:ext cx="2736850" cy="1079500"/>
          </a:xfrm>
          <a:prstGeom prst="roundRect">
            <a:avLst/>
          </a:prstGeom>
          <a:noFill/>
          <a:ln>
            <a:solidFill>
              <a:srgbClr val="23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bg2">
                    <a:lumMod val="10000"/>
                  </a:schemeClr>
                </a:solidFill>
              </a:rPr>
              <a:t>Штраф, дисквалификация эксперта и (или) приостановление деятельности аккредитованной организации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72225" y="5445125"/>
            <a:ext cx="2592388" cy="792163"/>
          </a:xfrm>
          <a:prstGeom prst="roundRect">
            <a:avLst/>
          </a:prstGeom>
          <a:noFill/>
          <a:ln>
            <a:solidFill>
              <a:srgbClr val="235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2">
                    <a:lumMod val="10000"/>
                  </a:schemeClr>
                </a:solidFill>
              </a:rPr>
              <a:t>Информация в Росаккредитацию и Минтруд России</a:t>
            </a:r>
          </a:p>
        </p:txBody>
      </p:sp>
      <p:cxnSp>
        <p:nvCxnSpPr>
          <p:cNvPr id="25" name="Прямая со стрелкой 24"/>
          <p:cNvCxnSpPr>
            <a:stCxn id="21" idx="2"/>
            <a:endCxn id="22" idx="0"/>
          </p:cNvCxnSpPr>
          <p:nvPr/>
        </p:nvCxnSpPr>
        <p:spPr>
          <a:xfrm flipH="1">
            <a:off x="4932363" y="5013325"/>
            <a:ext cx="2087562" cy="4318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21" idx="2"/>
            <a:endCxn id="23" idx="0"/>
          </p:cNvCxnSpPr>
          <p:nvPr/>
        </p:nvCxnSpPr>
        <p:spPr>
          <a:xfrm>
            <a:off x="7019925" y="5013325"/>
            <a:ext cx="647700" cy="43180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179388" y="5805488"/>
            <a:ext cx="3384550" cy="36512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179388" y="1916113"/>
            <a:ext cx="0" cy="3889375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179388" y="1916113"/>
            <a:ext cx="8636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276600" y="2276475"/>
            <a:ext cx="0" cy="43180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6875463" y="2276475"/>
            <a:ext cx="0" cy="43180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stCxn id="15" idx="1"/>
            <a:endCxn id="14" idx="3"/>
          </p:cNvCxnSpPr>
          <p:nvPr/>
        </p:nvCxnSpPr>
        <p:spPr>
          <a:xfrm flipH="1">
            <a:off x="5508625" y="3213100"/>
            <a:ext cx="503238" cy="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14" idx="2"/>
            <a:endCxn id="21" idx="0"/>
          </p:cNvCxnSpPr>
          <p:nvPr/>
        </p:nvCxnSpPr>
        <p:spPr>
          <a:xfrm>
            <a:off x="3924300" y="3716338"/>
            <a:ext cx="3095625" cy="433387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14" idx="2"/>
            <a:endCxn id="20" idx="0"/>
          </p:cNvCxnSpPr>
          <p:nvPr/>
        </p:nvCxnSpPr>
        <p:spPr>
          <a:xfrm flipH="1">
            <a:off x="3203575" y="3716338"/>
            <a:ext cx="720725" cy="649287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23850" y="2420938"/>
            <a:ext cx="1584325" cy="2006600"/>
          </a:xfrm>
          <a:prstGeom prst="roundRect">
            <a:avLst/>
          </a:prstGeom>
          <a:gradFill>
            <a:gsLst>
              <a:gs pos="0">
                <a:schemeClr val="tx1">
                  <a:lumMod val="50000"/>
                  <a:lumOff val="5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/>
              <a:t>ОРГАНИЗАЦИИ, ПРОВОДЯЩИЕ СПЕЦИАЛЬНУЮ ОЦЕНКУ УСЛОВИЙ ТРУДА</a:t>
            </a:r>
          </a:p>
        </p:txBody>
      </p:sp>
      <p:cxnSp>
        <p:nvCxnSpPr>
          <p:cNvPr id="60" name="Прямая со стрелкой 59"/>
          <p:cNvCxnSpPr>
            <a:endCxn id="28" idx="2"/>
          </p:cNvCxnSpPr>
          <p:nvPr/>
        </p:nvCxnSpPr>
        <p:spPr>
          <a:xfrm flipV="1">
            <a:off x="1116013" y="4427538"/>
            <a:ext cx="0" cy="137795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endCxn id="14" idx="1"/>
          </p:cNvCxnSpPr>
          <p:nvPr/>
        </p:nvCxnSpPr>
        <p:spPr>
          <a:xfrm flipV="1">
            <a:off x="1908175" y="3213100"/>
            <a:ext cx="431800" cy="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8452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900113" y="6334125"/>
            <a:ext cx="6767512" cy="5175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dirty="0">
                <a:solidFill>
                  <a:srgbClr val="FFFFFF"/>
                </a:solidFill>
              </a:rPr>
              <a:t>Организации, проводящие СОУТ, и их </a:t>
            </a:r>
            <a:r>
              <a:rPr lang="ru-RU" altLang="ru-RU" sz="2000" dirty="0" smtClean="0">
                <a:solidFill>
                  <a:srgbClr val="FFFFFF"/>
                </a:solidFill>
              </a:rPr>
              <a:t>эксперты</a:t>
            </a:r>
            <a:endParaRPr lang="en-US" altLang="ru-RU" sz="2000" dirty="0" smtClean="0">
              <a:solidFill>
                <a:schemeClr val="bg1"/>
              </a:solidFill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60350"/>
            <a:ext cx="7632848" cy="1152426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altLang="ru-RU" sz="20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ПРОФСОЮЗНЫЙ КОНТРОЛЬ ЗА СОБЛЮДЕНИЕМ </a:t>
            </a:r>
            <a:b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  <a:t>ТРЕБОВАНИЙ 426-ФЗ</a:t>
            </a:r>
            <a:b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alt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5174" name="TextBox 1"/>
          <p:cNvSpPr txBox="1">
            <a:spLocks noChangeArrowheads="1"/>
          </p:cNvSpPr>
          <p:nvPr/>
        </p:nvSpPr>
        <p:spPr bwMode="auto">
          <a:xfrm>
            <a:off x="971600" y="1196752"/>
            <a:ext cx="798362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2"/>
                </a:solidFill>
                <a:latin typeface="Verdana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ru-RU" altLang="ru-RU" sz="2400" b="0" dirty="0" smtClean="0">
                <a:solidFill>
                  <a:srgbClr val="002060"/>
                </a:solidFill>
                <a:latin typeface="Calibri" pitchFamily="34" charset="0"/>
              </a:rPr>
              <a:t>профсоюзная организация:</a:t>
            </a:r>
          </a:p>
          <a:p>
            <a:pPr marL="28575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Calibri" pitchFamily="34" charset="0"/>
              </a:rPr>
              <a:t>включает своего представителя в состав комиссии;</a:t>
            </a:r>
          </a:p>
          <a:p>
            <a:pPr marL="28575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Calibri" pitchFamily="34" charset="0"/>
              </a:rPr>
              <a:t>представляет мотивированные предложения о проведении внеплановой СОУТ;</a:t>
            </a:r>
          </a:p>
          <a:p>
            <a:pPr marL="28575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Calibri" pitchFamily="34" charset="0"/>
              </a:rPr>
              <a:t>на основании заявления профсоюзов по представлениям  территориальных органов </a:t>
            </a:r>
            <a:r>
              <a:rPr lang="ru-RU" altLang="ru-RU" sz="1800" dirty="0" err="1" smtClean="0">
                <a:solidFill>
                  <a:srgbClr val="002060"/>
                </a:solidFill>
                <a:latin typeface="Calibri" pitchFamily="34" charset="0"/>
              </a:rPr>
              <a:t>Роструда</a:t>
            </a:r>
            <a:r>
              <a:rPr lang="ru-RU" altLang="ru-RU" sz="1800" dirty="0" smtClean="0">
                <a:solidFill>
                  <a:srgbClr val="002060"/>
                </a:solidFill>
                <a:latin typeface="Calibri" pitchFamily="34" charset="0"/>
              </a:rPr>
              <a:t> осуществляется экспертиза качества СОУТ;</a:t>
            </a:r>
          </a:p>
          <a:p>
            <a:pPr marL="28575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ru-RU" altLang="ru-RU" sz="1800" dirty="0" smtClean="0">
                <a:solidFill>
                  <a:srgbClr val="002060"/>
                </a:solidFill>
                <a:latin typeface="Calibri" pitchFamily="34" charset="0"/>
              </a:rPr>
              <a:t>обжалует результаты проведения СОУТ в судебном порядке.</a:t>
            </a:r>
          </a:p>
          <a:p>
            <a:pPr eaLnBrk="1" hangingPunct="1">
              <a:spcBef>
                <a:spcPct val="0"/>
              </a:spcBef>
              <a:buClrTx/>
              <a:buNone/>
              <a:defRPr/>
            </a:pPr>
            <a:endParaRPr lang="ru-RU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ClrTx/>
              <a:buNone/>
              <a:defRPr/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ПРОФСОЮЗНЫЙ КОНТРОЛЬ:</a:t>
            </a:r>
            <a:endParaRPr lang="ru-RU" sz="1800" dirty="0">
              <a:solidFill>
                <a:srgbClr val="002060"/>
              </a:solidFill>
              <a:latin typeface="Calibri" pitchFamily="34" charset="0"/>
            </a:endParaRPr>
          </a:p>
          <a:p>
            <a:pPr marL="28575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профсоюзный </a:t>
            </a:r>
            <a:r>
              <a:rPr lang="ru-RU" sz="1800" dirty="0">
                <a:solidFill>
                  <a:srgbClr val="002060"/>
                </a:solidFill>
                <a:latin typeface="Calibri" pitchFamily="34" charset="0"/>
              </a:rPr>
              <a:t>контроль осуществляется инспекциями труда соответствующих профессиональных союзов в порядке, установленном трудовым законодательством и законодательством РФ о профсоюзах, их правах и гарантиях деятельности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</a:p>
          <a:p>
            <a:pPr marL="285750" indent="-285750" eaLnBrk="1" hangingPunct="1"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ru-RU" altLang="ru-RU" sz="1800" dirty="0" smtClean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 bwMode="auto">
          <a:xfrm>
            <a:off x="6588125" y="63817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66AF7F0-DC5B-4FD6-A16D-A7A90889AFBE}" type="slidenum">
              <a:rPr kumimoji="0" lang="ru-RU" altLang="ru-RU" sz="1800" b="0" i="0" u="none" strike="noStrike" kern="1200" cap="none" spc="0" normalizeH="0" baseline="0" noProof="0" smtClean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 Black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ru-RU" altLang="ru-RU" sz="1800" b="0" i="0" u="none" strike="noStrike" kern="1200" cap="none" spc="0" normalizeH="0" baseline="0" noProof="0" dirty="0" smtClean="0">
              <a:ln>
                <a:noFill/>
              </a:ln>
              <a:solidFill>
                <a:srgbClr val="626262"/>
              </a:solidFill>
              <a:effectLst/>
              <a:uLnTx/>
              <a:uFillTx/>
              <a:latin typeface="Arial Black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41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900113" y="6334125"/>
            <a:ext cx="6767512" cy="5175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sz="2000" dirty="0">
                <a:solidFill>
                  <a:srgbClr val="FFFFFF"/>
                </a:solidFill>
              </a:rPr>
              <a:t>Организации, проводящие СОУТ, и их </a:t>
            </a:r>
            <a:r>
              <a:rPr lang="ru-RU" altLang="ru-RU" sz="2000" dirty="0" smtClean="0">
                <a:solidFill>
                  <a:srgbClr val="FFFFFF"/>
                </a:solidFill>
              </a:rPr>
              <a:t>эксперты</a:t>
            </a:r>
            <a:endParaRPr lang="en-US" altLang="ru-RU" sz="2000" dirty="0" smtClean="0">
              <a:solidFill>
                <a:schemeClr val="bg1"/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1143000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Здоровых и безопасных условий труда!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417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Arial Black" panose="020B0A04020102020204" pitchFamily="34" charset="0"/>
              </a:rPr>
              <a:t>Специальная оценка условий труда</a:t>
            </a:r>
            <a:endParaRPr lang="ru-RU" sz="2800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0948803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B418DA-37B5-4008-9A31-4AE047453EE8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2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1200"/>
          </a:xfrm>
        </p:spPr>
        <p:txBody>
          <a:bodyPr/>
          <a:lstStyle/>
          <a:p>
            <a:r>
              <a:rPr lang="ru-RU" sz="2000" b="1" dirty="0" smtClean="0">
                <a:solidFill>
                  <a:schemeClr val="bg1"/>
                </a:solidFill>
                <a:latin typeface="Helios"/>
                <a:cs typeface="Arial" pitchFamily="34" charset="0"/>
              </a:rPr>
              <a:t>Федеральный закон от 28 декабря 2013 г. N 426-ФЗ</a:t>
            </a:r>
            <a:br>
              <a:rPr lang="ru-RU" sz="2000" b="1" dirty="0" smtClean="0">
                <a:solidFill>
                  <a:schemeClr val="bg1"/>
                </a:solidFill>
                <a:latin typeface="Helios"/>
                <a:cs typeface="Arial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Helios"/>
                <a:cs typeface="Arial" pitchFamily="34" charset="0"/>
              </a:rPr>
              <a:t>"О специальной оценке условий труда"</a:t>
            </a:r>
            <a:endParaRPr lang="ru-RU" sz="2000" b="1" dirty="0">
              <a:solidFill>
                <a:schemeClr val="bg1"/>
              </a:solidFill>
              <a:latin typeface="Helios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9634338"/>
              </p:ext>
            </p:extLst>
          </p:nvPr>
        </p:nvGraphicFramePr>
        <p:xfrm>
          <a:off x="457200" y="1268760"/>
          <a:ext cx="8229600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8B418DA-37B5-4008-9A31-4AE047453EE8}" type="slidenum">
              <a:rPr lang="ru-RU" sz="180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6</a:t>
            </a:fld>
            <a:endParaRPr lang="ru-RU" sz="18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41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chemeClr val="tx2"/>
                </a:solidFill>
                <a:latin typeface="Helios"/>
                <a:cs typeface="Arial" pitchFamily="34" charset="0"/>
              </a:rPr>
              <a:t>Федеральный закон от 28 декабря 2013 г. N 426-ФЗ"О специальной оценке условий труда"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66925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</a:pPr>
            <a:fld id="{18B418DA-37B5-4008-9A31-4AE047453EE8}" type="slidenum">
              <a:rPr lang="ru-RU" sz="1800">
                <a:solidFill>
                  <a:srgbClr val="626262"/>
                </a:solidFill>
                <a:latin typeface="Arial Black" pitchFamily="34" charset="0"/>
                <a:cs typeface="Arial" pitchFamily="34" charset="0"/>
              </a:rPr>
              <a:pPr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None/>
              </a:pPr>
              <a:t>7</a:t>
            </a:fld>
            <a:endParaRPr lang="ru-RU" sz="1800" dirty="0">
              <a:solidFill>
                <a:srgbClr val="626262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575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268760"/>
            <a:ext cx="7772400" cy="936625"/>
          </a:xfrm>
        </p:spPr>
        <p:txBody>
          <a:bodyPr/>
          <a:lstStyle/>
          <a:p>
            <a:r>
              <a:rPr lang="ru-RU" sz="36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Стороны партнерства</a:t>
            </a:r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3347864" y="2492747"/>
            <a:ext cx="2376487" cy="15843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27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i="1" u="sng"/>
              <a:t>Первая сторона</a:t>
            </a:r>
            <a:r>
              <a:rPr lang="ru-RU"/>
              <a:t> - </a:t>
            </a:r>
          </a:p>
          <a:p>
            <a:r>
              <a:rPr lang="ru-RU"/>
              <a:t>представители</a:t>
            </a:r>
          </a:p>
          <a:p>
            <a:r>
              <a:rPr lang="ru-RU"/>
              <a:t>работодателя</a:t>
            </a:r>
          </a:p>
        </p:txBody>
      </p:sp>
      <p:sp>
        <p:nvSpPr>
          <p:cNvPr id="165896" name="Rectangle 8"/>
          <p:cNvSpPr>
            <a:spLocks noChangeArrowheads="1"/>
          </p:cNvSpPr>
          <p:nvPr/>
        </p:nvSpPr>
        <p:spPr bwMode="auto">
          <a:xfrm>
            <a:off x="1043608" y="4652987"/>
            <a:ext cx="2376487" cy="15843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27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i="1" u="sng"/>
              <a:t>Вторая сторона</a:t>
            </a:r>
            <a:r>
              <a:rPr lang="ru-RU"/>
              <a:t> -</a:t>
            </a:r>
          </a:p>
          <a:p>
            <a:r>
              <a:rPr lang="ru-RU"/>
              <a:t>представители</a:t>
            </a:r>
          </a:p>
          <a:p>
            <a:r>
              <a:rPr lang="ru-RU"/>
              <a:t>работника</a:t>
            </a:r>
          </a:p>
        </p:txBody>
      </p:sp>
      <p:sp>
        <p:nvSpPr>
          <p:cNvPr id="165897" name="Rectangle 9"/>
          <p:cNvSpPr>
            <a:spLocks noChangeArrowheads="1"/>
          </p:cNvSpPr>
          <p:nvPr/>
        </p:nvSpPr>
        <p:spPr bwMode="auto">
          <a:xfrm>
            <a:off x="5652120" y="4652987"/>
            <a:ext cx="2376487" cy="1584325"/>
          </a:xfrm>
          <a:prstGeom prst="rect">
            <a:avLst/>
          </a:prstGeom>
          <a:gradFill rotWithShape="1">
            <a:gsLst>
              <a:gs pos="0">
                <a:srgbClr val="FFCC00"/>
              </a:gs>
              <a:gs pos="100000">
                <a:schemeClr val="bg1"/>
              </a:gs>
            </a:gsLst>
            <a:lin ang="27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i="1" u="sng"/>
              <a:t>Третья сторона</a:t>
            </a:r>
            <a:r>
              <a:rPr lang="ru-RU"/>
              <a:t> -</a:t>
            </a:r>
          </a:p>
          <a:p>
            <a:r>
              <a:rPr lang="ru-RU"/>
              <a:t>эксперты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Helios"/>
                <a:ea typeface="+mj-ea"/>
                <a:cs typeface="Arial" pitchFamily="34" charset="0"/>
              </a:rPr>
              <a:t>Федеральный закон от 28 декабря 2013 г. N 426-ФЗ"О специальной оценке условий труда"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AutoShap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19872" y="4076923"/>
            <a:ext cx="2230016" cy="1442864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lvl="3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569325" cy="5256212"/>
          </a:xfrm>
        </p:spPr>
        <p:txBody>
          <a:bodyPr/>
          <a:lstStyle/>
          <a:p>
            <a:pPr algn="ctr">
              <a:buFontTx/>
              <a:buNone/>
            </a:pPr>
            <a:endParaRPr lang="ru-RU" sz="2800" dirty="0" smtClean="0"/>
          </a:p>
          <a:p>
            <a:pPr algn="ctr">
              <a:buFontTx/>
              <a:buNone/>
            </a:pPr>
            <a:endParaRPr lang="ru-RU" sz="400" dirty="0" smtClean="0"/>
          </a:p>
          <a:p>
            <a:pPr algn="ctr">
              <a:buFontTx/>
              <a:buNone/>
            </a:pPr>
            <a:endParaRPr lang="ru-RU" sz="2800" dirty="0" smtClean="0"/>
          </a:p>
          <a:p>
            <a:pPr>
              <a:buFontTx/>
              <a:buNone/>
            </a:pPr>
            <a:endParaRPr lang="ru-RU" sz="2800" dirty="0" smtClean="0"/>
          </a:p>
          <a:p>
            <a:pPr>
              <a:buFontTx/>
              <a:buNone/>
            </a:pPr>
            <a:endParaRPr lang="ru-RU" sz="2000" dirty="0" smtClean="0"/>
          </a:p>
        </p:txBody>
      </p:sp>
      <p:sp>
        <p:nvSpPr>
          <p:cNvPr id="119816" name="AutoShape 8"/>
          <p:cNvSpPr>
            <a:spLocks noChangeArrowheads="1"/>
          </p:cNvSpPr>
          <p:nvPr/>
        </p:nvSpPr>
        <p:spPr bwMode="auto">
          <a:xfrm>
            <a:off x="3132138" y="3645024"/>
            <a:ext cx="2808287" cy="2303462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9817" name="AutoShape 9"/>
          <p:cNvSpPr>
            <a:spLocks noChangeArrowheads="1"/>
          </p:cNvSpPr>
          <p:nvPr/>
        </p:nvSpPr>
        <p:spPr bwMode="auto">
          <a:xfrm>
            <a:off x="2843213" y="1989138"/>
            <a:ext cx="3455987" cy="1584325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i="1" u="sng"/>
              <a:t>1 сторона: </a:t>
            </a:r>
          </a:p>
          <a:p>
            <a:r>
              <a:rPr lang="ru-RU"/>
              <a:t>обеспечение проведения </a:t>
            </a:r>
          </a:p>
          <a:p>
            <a:r>
              <a:rPr lang="ru-RU" b="1"/>
              <a:t>(обязанность)</a:t>
            </a:r>
          </a:p>
        </p:txBody>
      </p:sp>
      <p:sp>
        <p:nvSpPr>
          <p:cNvPr id="119818" name="AutoShape 10"/>
          <p:cNvSpPr>
            <a:spLocks noChangeArrowheads="1"/>
          </p:cNvSpPr>
          <p:nvPr/>
        </p:nvSpPr>
        <p:spPr bwMode="auto">
          <a:xfrm>
            <a:off x="107950" y="4292600"/>
            <a:ext cx="2881313" cy="216058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i="1" u="sng"/>
              <a:t>2 сторона:</a:t>
            </a:r>
          </a:p>
          <a:p>
            <a:r>
              <a:rPr lang="ru-RU"/>
              <a:t>ознакомление </a:t>
            </a:r>
          </a:p>
          <a:p>
            <a:r>
              <a:rPr lang="ru-RU"/>
              <a:t>с материалами СОУТ</a:t>
            </a:r>
          </a:p>
          <a:p>
            <a:r>
              <a:rPr lang="ru-RU" b="1"/>
              <a:t>(обязанность)</a:t>
            </a:r>
          </a:p>
        </p:txBody>
      </p:sp>
      <p:sp>
        <p:nvSpPr>
          <p:cNvPr id="119819" name="AutoShape 11"/>
          <p:cNvSpPr>
            <a:spLocks noChangeArrowheads="1"/>
          </p:cNvSpPr>
          <p:nvPr/>
        </p:nvSpPr>
        <p:spPr bwMode="auto">
          <a:xfrm>
            <a:off x="6084888" y="4365625"/>
            <a:ext cx="2881312" cy="2016125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i="1" u="sng"/>
              <a:t>3 сторона:</a:t>
            </a:r>
          </a:p>
          <a:p>
            <a:r>
              <a:rPr lang="ru-RU"/>
              <a:t>предоставление </a:t>
            </a:r>
          </a:p>
          <a:p>
            <a:r>
              <a:rPr lang="ru-RU"/>
              <a:t>разрешительных </a:t>
            </a:r>
          </a:p>
          <a:p>
            <a:r>
              <a:rPr lang="ru-RU"/>
              <a:t>документов </a:t>
            </a:r>
          </a:p>
          <a:p>
            <a:r>
              <a:rPr lang="ru-RU" b="1"/>
              <a:t>(обязанность)</a:t>
            </a: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>
                <a:solidFill>
                  <a:schemeClr val="tx2"/>
                </a:solidFill>
                <a:latin typeface="Helios"/>
                <a:cs typeface="Arial" pitchFamily="34" charset="0"/>
              </a:rPr>
              <a:t>Федеральный закон от 28 декабря 2013 г. N 426-ФЗ"О специальной оценке условий труда"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  <a:ln>
          <a:noFill/>
        </a:ln>
      </a:spPr>
      <a:bodyPr anchor="ctr"/>
      <a:lstStyle>
        <a:defPPr algn="ctr" fontAlgn="auto">
          <a:spcBef>
            <a:spcPts val="0"/>
          </a:spcBef>
          <a:spcAft>
            <a:spcPts val="0"/>
          </a:spcAft>
          <a:defRPr sz="1400" b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Термический</Template>
  <TotalTime>12045</TotalTime>
  <Words>4033</Words>
  <Application>Microsoft Office PowerPoint</Application>
  <PresentationFormat>Экран (4:3)</PresentationFormat>
  <Paragraphs>506</Paragraphs>
  <Slides>45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  Тема: Специальная оценка  условий труда   </vt:lpstr>
      <vt:lpstr>Слайд 2</vt:lpstr>
      <vt:lpstr>Слайд 3</vt:lpstr>
      <vt:lpstr>Слайд 4</vt:lpstr>
      <vt:lpstr>Специальная оценка условий труда</vt:lpstr>
      <vt:lpstr>Федеральный закон от 28 декабря 2013 г. N 426-ФЗ "О специальной оценке условий труда"</vt:lpstr>
      <vt:lpstr>Федеральный закон от 28 декабря 2013 г. N 426-ФЗ"О специальной оценке условий труда"</vt:lpstr>
      <vt:lpstr>Стороны партнерства</vt:lpstr>
      <vt:lpstr>Федеральный закон от 28 декабря 2013 г. N 426-ФЗ"О специальной оценке условий труда"</vt:lpstr>
      <vt:lpstr>Федеральный закон от 28 декабря 2013 г. N 426-ФЗ"О специальной оценке условий труда"</vt:lpstr>
      <vt:lpstr>Федеральный закон от 28 декабря 2013 г. N 426-ФЗ"О  специальной оценке условий труда"</vt:lpstr>
      <vt:lpstr>Федеральный закон от 28 декабря 2013 г. N 426-ФЗ"О специальной оценке условий труда"</vt:lpstr>
      <vt:lpstr>Федеральный закон от 28 декабря 2013 г. N 426-ФЗ"О специальной оценке условий труда"</vt:lpstr>
      <vt:lpstr>Слайд 14</vt:lpstr>
      <vt:lpstr>Слайд 15</vt:lpstr>
      <vt:lpstr>Слайд 16</vt:lpstr>
      <vt:lpstr>Слайд 17</vt:lpstr>
      <vt:lpstr>Идентификация (выявление) потенциально вредных и (или) опасных производственных факторов  </vt:lpstr>
      <vt:lpstr>ИДЕНТИФИКАЦИЯ ПОТЕНЦИАЛЬНО ВРЕДНЫХ  (ОПАСНЫХ) ФАКТОРОВ</vt:lpstr>
      <vt:lpstr>ИДЕНТИФИКАЦИЯ ПОТЕНЦИАЛЬНО ВРЕДНЫХ  (ОПАСНЫХ) ФАКТОРОВ</vt:lpstr>
      <vt:lpstr>ДЕКЛАРИРОВАНИЕ соответствия условий труда государственным нормативным требованиям охраны труда (426-ФЗ, ст. 11)</vt:lpstr>
      <vt:lpstr>КЛАССИФИКАТОР ВРЕДНЫХ И (ИЛИ) ОПАСНЫХ ПРОИЗВОДСТВЕННЫХ ФАКТОРОВ</vt:lpstr>
      <vt:lpstr>КЛАССЫ УСЛОВИЙ ТРУДА (426-ФЗ, ст. 14)</vt:lpstr>
      <vt:lpstr>Слайд 24</vt:lpstr>
      <vt:lpstr>Слайд 25</vt:lpstr>
      <vt:lpstr>Слайд 26</vt:lpstr>
      <vt:lpstr>Слайд 27</vt:lpstr>
      <vt:lpstr>Слайд 28</vt:lpstr>
      <vt:lpstr>Слайд 29</vt:lpstr>
      <vt:lpstr>ТРЕБОВАНИЯ К ОРГАНИЗАЦИЯМ,  ПРОВОДЯЩИМ СПЕЦИАЛЬНУЮ ОЦЕНКУ УСЛОВИЙ ТРУДА </vt:lpstr>
      <vt:lpstr>ЭКСПЕРТИЗА КАЧЕСТВА СПЕЦИАЛЬНОЙ ОЦЕНКИ УСЛОВИЙ ТРУДА (426-ФЗ, ст. 24)</vt:lpstr>
      <vt:lpstr>ГАРАНТИИ И КОМПЕНСАЦИИ ЗА РАБОТУ  ВО ВРЕДНЫХ И (ИЛИ) ОПАСНЫХ УСЛОВИЯХ ТРУДА</vt:lpstr>
      <vt:lpstr>ГАРАНТИИ И КОМПЕНСАЦИИ ЗА РАБОТУ ВО ВРЕДНЫХ И (ИЛИ) ОПАСНЫХ УСЛОВИЯХ ТРУДА</vt:lpstr>
      <vt:lpstr>ГАРАНТИИ И КОМПЕНСАЦИИ ЗА РАБОТУ ВО ВРЕДНЫХ И (ИЛИ) ОПАСНЫХ УСЛОВИЯХ ТРУДА</vt:lpstr>
      <vt:lpstr>ГАРАНТИИ И КОМПЕНСАЦИИ ЗА РАБОТУ ВО ВРЕДНЫХ И (ИЛИ) ОПАСНЫХ УСЛОВИЯХ ТРУДА</vt:lpstr>
      <vt:lpstr>ГАРАНТИИ И КОМПЕНСАЦИИ ЗА РАБОТУ ВО ВРЕДНЫХ И (ИЛИ) ОПАСНЫХ УСЛОВИЯХ ТРУДА</vt:lpstr>
      <vt:lpstr>ГАРАНТИИ И КОМПЕНСАЦИИ ЗА РАБОТУ ВО ВРЕДНЫХ И (ИЛИ) ОПАСНЫХ УСЛОВИЯХ ТРУДА</vt:lpstr>
      <vt:lpstr>Важно!</vt:lpstr>
      <vt:lpstr>Важно!</vt:lpstr>
      <vt:lpstr>Важно!</vt:lpstr>
      <vt:lpstr>ОТВЕТСТВЕННОСТЬ РАБОТОДАТЕЛЯ</vt:lpstr>
      <vt:lpstr>РЕЗУЛЬТАТЫ СПЕЦИАЛЬНОЙ ОЦЕНКИ УСЛОВИЙ ТРУДА</vt:lpstr>
      <vt:lpstr>ГОСУДАРСТЕННЫЙ НАДЗОР И ПРОФСОЮЗНЫЙ КОНТРОЛЬ ЗА  СОБЛЮДЕНИЕМ ТРЕБОВАНИЙ 426-ФЗ (ст. 25) </vt:lpstr>
      <vt:lpstr> ПРОФСОЮЗНЫЙ КОНТРОЛЬ ЗА СОБЛЮДЕНИЕМ  ТРЕБОВАНИЙ 426-ФЗ </vt:lpstr>
      <vt:lpstr>Спасибо за внимание!  Здоровых и безопасных условий труда!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RahmatulinVD</dc:creator>
  <cp:lastModifiedBy>User</cp:lastModifiedBy>
  <cp:revision>1393</cp:revision>
  <cp:lastPrinted>2014-02-11T06:13:00Z</cp:lastPrinted>
  <dcterms:created xsi:type="dcterms:W3CDTF">2012-09-14T15:26:24Z</dcterms:created>
  <dcterms:modified xsi:type="dcterms:W3CDTF">2015-04-17T09:54:16Z</dcterms:modified>
</cp:coreProperties>
</file>