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71" r:id="rId4"/>
    <p:sldId id="275" r:id="rId5"/>
    <p:sldId id="272" r:id="rId6"/>
    <p:sldId id="273" r:id="rId7"/>
    <p:sldId id="276" r:id="rId8"/>
    <p:sldId id="277" r:id="rId9"/>
    <p:sldId id="257" r:id="rId10"/>
    <p:sldId id="258" r:id="rId11"/>
    <p:sldId id="267" r:id="rId12"/>
    <p:sldId id="269" r:id="rId13"/>
    <p:sldId id="270" r:id="rId14"/>
    <p:sldId id="260" r:id="rId15"/>
    <p:sldId id="274" r:id="rId16"/>
    <p:sldId id="261" r:id="rId17"/>
    <p:sldId id="262" r:id="rId18"/>
    <p:sldId id="263" r:id="rId19"/>
    <p:sldId id="264" r:id="rId20"/>
    <p:sldId id="266" r:id="rId21"/>
    <p:sldId id="268" r:id="rId22"/>
    <p:sldId id="278" r:id="rId23"/>
    <p:sldId id="279" r:id="rId2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990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STUMU.istu.int\Energo$\&#1069;&#1085;&#1077;&#1088;&#1075;&#1086;&#1101;&#1092;&#1092;&#1077;&#1082;&#1090;&#1080;&#1074;&#1085;&#1086;&#1089;&#1090;&#1100;\&#1058;&#1077;&#1087;&#1083;&#1086;%20&#1048;&#1056;&#1053;&#1048;&#1058;&#1059;%202016-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'[Тепло ИРНИТУ 2016-2020.xlsx]Лист1'!$A$21:$A$25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'[Тепло ИРНИТУ 2016-2020.xlsx]Лист1'!$B$21:$B$25</c:f>
              <c:numCache>
                <c:formatCode>#,##0.00</c:formatCode>
                <c:ptCount val="5"/>
                <c:pt idx="0">
                  <c:v>12156.34</c:v>
                </c:pt>
                <c:pt idx="1">
                  <c:v>10530.26</c:v>
                </c:pt>
                <c:pt idx="2">
                  <c:v>12210.97</c:v>
                </c:pt>
                <c:pt idx="3">
                  <c:v>11221.99</c:v>
                </c:pt>
                <c:pt idx="4">
                  <c:v>11320.72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5343984"/>
        <c:axId val="875337456"/>
      </c:barChart>
      <c:catAx>
        <c:axId val="875343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/>
                  <a:t>Периоды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75337456"/>
        <c:crosses val="autoZero"/>
        <c:auto val="1"/>
        <c:lblAlgn val="ctr"/>
        <c:lblOffset val="100"/>
        <c:noMultiLvlLbl val="0"/>
      </c:catAx>
      <c:valAx>
        <c:axId val="875337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 , Гкал</a:t>
                </a:r>
              </a:p>
            </c:rich>
          </c:tx>
          <c:layout>
            <c:manualLayout>
              <c:xMode val="edge"/>
              <c:yMode val="edge"/>
              <c:x val="1.1321521423550241E-2"/>
              <c:y val="0.3084872540267119"/>
            </c:manualLayout>
          </c:layout>
          <c:overlay val="0"/>
        </c:title>
        <c:numFmt formatCode="#,##0.00" sourceLinked="1"/>
        <c:majorTickMark val="out"/>
        <c:minorTickMark val="none"/>
        <c:tickLblPos val="nextTo"/>
        <c:crossAx val="875343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3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5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2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89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3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85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69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5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76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1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5951" y="990600"/>
            <a:ext cx="8806762" cy="41875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реализуемые по программе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энергосбережения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084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050" y="87541"/>
            <a:ext cx="9946821" cy="9983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затрат на оплату тепловой энергии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(план на 2022 год)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462379"/>
              </p:ext>
            </p:extLst>
          </p:nvPr>
        </p:nvGraphicFramePr>
        <p:xfrm>
          <a:off x="351063" y="1164317"/>
          <a:ext cx="11084379" cy="475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829"/>
                <a:gridCol w="4351564"/>
                <a:gridCol w="1711234"/>
                <a:gridCol w="2216876"/>
                <a:gridCol w="2216876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 grid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Затраты, ты.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Стимулирующие выплаты, премии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Внешний подряд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оборудования и материалов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Модернизация и автоматизация управления ИТП 4 корпусов (Д, Е, И2, Ж в главном учебном здании)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 (проектирование)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Модернизация и автоматизация управления ИТП Общ №№ 5 и 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Автоматизация учета (Кумир) 10,0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(оборудование) + 1,5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год за узел - абонентская плата за узел. Установлено 16 (в 2021 г. будет еще 10 узлов  - общежития №№ 10, 11, 13А, 16А,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Межфак,Технопарк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Типография, Уч.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ИГРТ,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Хоздвор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Здание Талисмана. Итого 26 шт.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Удаленный контроль системы отопления  корпусов здания ИРНИТУ по проблемным (холодным) точкам.  Приобретение и установка 40 комплектов . 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Тепловизионное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обследование, выявление и устранение мостиков холода в помещениях с повышенными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теплопотерями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067" marR="9706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211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для реализации мероприятий по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достижения экономии потребления тепловой энергии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1431" y="1730148"/>
            <a:ext cx="5157787" cy="82391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тепловых пунктов Д, Е, И2, Ж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Произвести монтаж оборудования с привлечением сторонней организации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ремонта системы теплоснабжения корпусов (приблизительная стоимость работ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5000,0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руб.)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Утепление чердачного перекрытия корпуса Ж (приблизительная стоимость работ 1200,0 тыс. руб.)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квалифицированного специалиста в области автоматизации, диспетчеризации,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энергоучету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проектированию в области энергоснабжения и управления тепловыми узлами с заработной платой 40-50 тыс. руб. с применением стимулирующих выплат согласно положения о системе мотивации и формировании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от 20.01.2017 г. Минимум 1 ставка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617029" cy="82391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Энергосервисный договор на объектах ИРНИТУ в г. Усолье-Сибирское или КСП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98721" y="2488747"/>
            <a:ext cx="5183188" cy="3684588"/>
          </a:xfrm>
        </p:spPr>
        <p:txBody>
          <a:bodyPr>
            <a:normAutofit fontScale="47500" lnSpcReduction="20000"/>
          </a:bodyPr>
          <a:lstStyle/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результатов обследования необходимо (как минимум) проведение ремонтных работ по утеплению зданий, ремонту крыш, ремонту систем отопления и тепловых узлов с их автоматизацией. 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этих работ потребует за собой ремонты систем водоснабжения и водоотведения зданий, ремонт электрики, общестроительные работы, ремонт системы ОПС и сетей связи, что приводи к необходимости капитального ремонта зданий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 выполнения этих пунктов предложить </a:t>
            </a:r>
            <a:r>
              <a:rPr lang="ru-RU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энергосервисным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организациям произвести расчеты для энергосервисного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</a:t>
            </a: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764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020" y="285750"/>
            <a:ext cx="10882993" cy="1042987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тепловизионной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съемки и натурного осмотра внешних и внутренних ограждающих конструкций общежития № 12 корпус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286" y="1338943"/>
            <a:ext cx="11879035" cy="527604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Тепловизионная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съемка внешних ограждающих конструкций производилась в утренние часы при температуре наружного воздуха – «минус» 32</a:t>
            </a:r>
            <a:r>
              <a:rPr lang="ru-RU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анализа выполненных термограмм (более 250 шт.), можно сделать вывод, что выраженные сверхнормативные тепловые потери через ограждающие конструкции здания имеют место в следующих зонах: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остекление и внешние стены жилых помещений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уровне 2, 4 и 6 этажей, особенно в районе примыкания кирпичной кладки к железобетонным блокам 6-го этажа. Такая картина наблюдается как на западном, так и на восточном фасадах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здания;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остекление выхода шахты лифта и межэтажного перехода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 козырьком западного фасада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здания;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остекление межэтажного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Тепловизионная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съемка в жилых, служебных помещениях и коридорах корпуса Г проводилась по представлению администрации общежития на основании жалоб проживающих.  Проводился осмотр и выявление мостиков холода. Среди осмотренных помещений наиболее холодными оказались: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межэтажный застекленный переход с шахтой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лифта.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помещения,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которые одной стеной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примыкали к вертикальному деформационному шву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 двумя блоками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 с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неплотностями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створках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стеклопакетов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 на уровне 2, 4 и 6 этажей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стыков потолочных перекрытий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стенами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«опрокидывания» вентиляции в помещениях общежития (туалеты и общие кухни). Ими являются: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разность перепада давлений между помещениями общежития и межэтажным переходом, вызванная восходящим потоком воздуха в межэтажном переходе,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вентиляционных клапанов в стенах здания (их необходимость обусловлена резким снижением инфильтрации наружного воздуха через пластиковые оконные блоки)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анализе термограмм выявился еще один недостаток. Отсутствие тепла в помещениях обусловлено не только сверхнормативными тепловыми потерями через ограждающие конструкции, но и недостаточной теплоотдачей отопительных приборов, причинами которой являются загрязнения поверхности (наружной - грязь и внутренней - отложения) и дефицит площади теплообмена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3868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420" y="212946"/>
            <a:ext cx="11454493" cy="16240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необходимых энергосберегающих мероприятий перед установкой автоматического теплового пункта на примере общежития №12Г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229" y="1885950"/>
            <a:ext cx="11258549" cy="4825093"/>
          </a:xfrm>
        </p:spPr>
        <p:txBody>
          <a:bodyPr>
            <a:noAutofit/>
          </a:bodyPr>
          <a:lstStyle/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Ревизия и устранение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неплотностей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оконных проемах и оконных блоках, в том числе, в зоне примыкания блоков к кирпичной кладке 2, 4 и 6-го этажей. Ожидаемый положительный эффект – снижение тепловых потерь помещений на 10-15%. 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морально и физически устаревшего (стальной каркас, деревянные рамы, треснувшие стекла) остекления межэтажного перехода на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энергоэффективные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алюминиевые стеклопакеты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на алюминиевые морально и физически устаревших дверей выходов с этажей на межэтажный переход с установкой доводчиков для устранения «опрокидывания» вентиляции во внутренних помещениях общежития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вентиляционных клапанов для обеспечения естественной (непринудительной) вентиляции помещений посредством инфильтрации наружного воздуха в нормативных объемах 3 м</a:t>
            </a:r>
            <a:r>
              <a:rPr lang="ru-RU" sz="1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/(м</a:t>
            </a:r>
            <a:r>
              <a:rPr lang="ru-RU" sz="1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*ч). 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Ревизии состояния деформационного шва с целью принятия решения о возможности теплоизоляции. 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отопительных приборов на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энергоэффективные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достаточной для обогрева помещения площадью теплообмена.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входной группы в здание со стороны двора </a:t>
            </a:r>
          </a:p>
        </p:txBody>
      </p:sp>
    </p:spTree>
    <p:extLst>
      <p:ext uri="{BB962C8B-B14F-4D97-AF65-F5344CB8AC3E}">
        <p14:creationId xmlns:p14="http://schemas.microsoft.com/office/powerpoint/2010/main" val="331174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59038"/>
            <a:ext cx="11642272" cy="107023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вопросу внедрения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погодоведомого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364" y="1252151"/>
            <a:ext cx="11405507" cy="50086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Погодозависимая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автоматика (ПА) – это комплекс программных и аппаратных средств для обеспечения простого действия: автоматического изменения температуры теплоносителя в системе отопления в соответствии с колебаниями температуры окружающего воздуха.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такого алгоритма работы – поддержание температуры воздуха в помещении на заданном уровне.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ПА на объектах Д, Е, И2, Ж согласно п. 1 плана ФХД на 2022 год позволит снизить потребление на  5 - 15 % от базового периода (2019 год) с учетом роста тарифов на тепловую энергию: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экономический эффект составит от 270,0 до 800,0 тыс. руб.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2023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экономический эффект составит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280,0 до 840,0 тыс.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2024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экономический эффект составит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300,0 до 900,0 тыс.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2025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экономический эффект составит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315,0 до 945,0 тыс.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92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8843" y="457200"/>
            <a:ext cx="10724341" cy="478064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зависимо от принятого решения по учебным корпуса, при утверждении остальных пунктов плана ФХД на 2022г.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 на объектах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общежития № 5 и №7 согласно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 ФХД на 2022 год позволит снизить потребление на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от базового периода (2019 год) с учетом роста тарифов на тепловую энергию:</a:t>
            </a: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году экономический эффект составит от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50,0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150,0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экономический эффект составит от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55,0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165,0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экономический эффект составит от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60,0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180,0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 экономический эффект составит от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65,0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195,0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Аналогичны эффект после доработки и дооснащения с учетом установленного ПА на объектах: общежития №11, 13 А, 13В, 16.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77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" y="177347"/>
            <a:ext cx="11217729" cy="10146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реализации:</a:t>
            </a:r>
            <a:b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Собственными силами (внутренний </a:t>
            </a:r>
            <a:r>
              <a:rPr lang="ru-RU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энергосервис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286" y="1143001"/>
            <a:ext cx="11642271" cy="55517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плана на 2022 год: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автоматизация управления ИТП 4 корпусов (Д, Е, И2,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Ж)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главном учебном здании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6120,0 тыс.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производстве работ собственными силами. </a:t>
            </a:r>
            <a:r>
              <a:rPr lang="ru-RU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 в план 2022г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и автоматизация управления ИТП Общ №№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и 7 при производстве работ собственными силами. На 75% оборудование в наличии, требуется закупить 4 насоса с КМЧ. </a:t>
            </a:r>
            <a:r>
              <a:rPr lang="ru-RU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 в план </a:t>
            </a:r>
            <a:r>
              <a:rPr lang="ru-RU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2022г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требуется наличие двух квалифицированных специалистов в области автоматизации, диспетчеризации,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энергоучету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проектированию в области энергоснабжения и управления тепловыми узлами с заработной платой 40-50 тыс. руб. с применением стимулирующих выплат согласно положения о системе мотивации и формировании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энергоэффективного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от 20.01.2017 г. </a:t>
            </a:r>
            <a:r>
              <a:rPr lang="ru-RU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приняли 1 специалиста</a:t>
            </a:r>
            <a:r>
              <a:rPr lang="ru-RU" sz="2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же необходимо проведение ремонта системы теплоснабжения корпусов (приблизительная стоимость работ 5000,0 тыс. руб. – частичный ремонт, балансировка, для поддержания работоспособного состояния системы). Утепление чердачного перекрытия корпуса Ж (приблизительная стоимость работ 1200,0 тыс. руб.)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 решено.</a:t>
            </a:r>
            <a:endParaRPr lang="ru-RU" sz="2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269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370703"/>
            <a:ext cx="11078936" cy="1726385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реализации: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Монтаж оборудования сторонней организацией, обслуживание собственными силами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557" y="2097088"/>
            <a:ext cx="112340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Предложено проработать энергосервисный договор:</a:t>
            </a:r>
          </a:p>
          <a:p>
            <a:pPr marL="0" indent="0">
              <a:buNone/>
            </a:pPr>
            <a:endParaRPr lang="ru-RU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качестве объекта взять здание комбината питания по ул. Игошина 6а (КП, кафедра ювелирного дизайна, курсы по английскому языку)</a:t>
            </a:r>
          </a:p>
          <a:p>
            <a:pPr marL="0" indent="0">
              <a:buNone/>
            </a:pPr>
            <a:endParaRPr lang="ru-RU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Потенциальный исполнитель «Система Город»</a:t>
            </a:r>
          </a:p>
          <a:p>
            <a:pPr marL="0" indent="0">
              <a:buNone/>
            </a:pPr>
            <a:endParaRPr lang="ru-RU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43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36" y="136525"/>
            <a:ext cx="10823121" cy="1104446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реализации: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Энергосервисный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928" y="1299299"/>
            <a:ext cx="11666765" cy="53790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энергосбережении и повышении энергетической эффективности» от 23.11.2009 г. № 261-ФЗ (ст. 19)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определение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энергосервисного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договора (контракта) как договора, предметом которого является «осуществление исполнителем действий, направленных на энергосбережение и повышение энергетической эффективности использования энергетических ресурсов заказчиком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договорных отношений в рамках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энергосервисного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договора: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повышения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выполняются специализированными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энергосервисными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компаниями – ЭСКО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услуг ЭСКО зависит от уровня достигнутой экономии энергетических ресурсов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сделанные ЭСКО за её счет инвестиции, расходы по оплате взятого ею на эти цели кредита и стоимость оказанных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энергосервисных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 (полная цена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энергосервисного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договора) постепенно возвращаются за счет полученной экономии расходов в денежном выражении, которая, в свою очередь, является следствием достигаемого сокращения потребления энергоресурсов в течение периода действия контракта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энергосервисный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 заключается на период, необходимый для полной компенсации расходов на выполненные энергосберегающие мероприятия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договором гарантируется сохранение эффекта энергосбережения и денежной экономии расходов на энергию (и других расходов) после истечения срока выполнения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</a:t>
            </a:r>
          </a:p>
        </p:txBody>
      </p:sp>
    </p:spTree>
    <p:extLst>
      <p:ext uri="{BB962C8B-B14F-4D97-AF65-F5344CB8AC3E}">
        <p14:creationId xmlns:p14="http://schemas.microsoft.com/office/powerpoint/2010/main" val="2563111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364" y="461875"/>
            <a:ext cx="11185071" cy="589773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и монтаж оборудование производится за счет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энергосервисной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вступает в силу с даты его заключения и действует в течение 7 лет с момента реализации мероприятий по энергосбережению и повышению энергетической эффективности (даты подписания Акта об оказании услуг по реализации мероприятия по энергосбережению и повышению энергетической эффективности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оборудование, отделимые улучшения, установленные Исполнителем, являются и остаются собственностью Исполнителя в течение срока действия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прав собственности на все усовершенствования, оборудование и отделимые улучшения осуществляется не позже месяца, следующего за месяцем окончания срока действия договора. С момента передачи имущества, все расходы по содержанию и эксплуатации на все усовершенствования и оборудование переходят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заказчику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обязуется осуществлять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срока действия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 за технологическими процессами на объектах Заказчика и эксплуатацией нового оборудования, отделимых улучшений, установленных Исполнителем в ходе реализации перечня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использованием энергетических ресурсов для определения их экономии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5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364" y="210003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энергоресурсов в целом по Университету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765759"/>
              </p:ext>
            </p:extLst>
          </p:nvPr>
        </p:nvGraphicFramePr>
        <p:xfrm>
          <a:off x="604158" y="1602921"/>
          <a:ext cx="10752363" cy="4955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7449"/>
                <a:gridCol w="1494064"/>
                <a:gridCol w="1714500"/>
                <a:gridCol w="1706336"/>
                <a:gridCol w="1690007"/>
                <a:gridCol w="16900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Энергоресурс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ХВС и ВО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ХВС всего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223 810,36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191 158,42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191 074,43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205 985,83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185 370,93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ХВС с НДС, 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2 793,36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2 763,08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2 789,34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2 963,46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2 538,18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Водоотведение всего, м3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390 947,42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346 698,89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371 694,07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381 337,36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320 917,19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ВО с НДС, 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5 319,31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5 138,54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10 303,81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6 420,06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5 789,27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теплу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 всего, Гкал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48 301,69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45 492,58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49 856,19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46 212,11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42 300,72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ГВС всего, тонн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160 737,47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156 866,05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175 536,31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175 193,56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132 064,36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тепло с НДС, </a:t>
                      </a:r>
                    </a:p>
                    <a:p>
                      <a:pPr algn="ctr" fontAlgn="b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44 232,219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52 779,412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61 671,604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62 242,002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61 075,496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ГВС с НДС, </a:t>
                      </a:r>
                    </a:p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3 008,170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3 350,379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3 978,923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4 089,148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3 122,778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Итого, тыс.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55 353,059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60 681,032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78 743,677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75 714,67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72 525,724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894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138" y="263892"/>
            <a:ext cx="9906000" cy="1477961"/>
          </a:xfrm>
        </p:spPr>
        <p:txBody>
          <a:bodyPr/>
          <a:lstStyle/>
          <a:p>
            <a:pPr algn="ctr"/>
            <a:r>
              <a:rPr lang="ru-RU" dirty="0" smtClean="0"/>
              <a:t>Достоинства и недостатки </a:t>
            </a:r>
            <a:r>
              <a:rPr lang="ru-RU" dirty="0" err="1" smtClean="0"/>
              <a:t>энергосервисного</a:t>
            </a:r>
            <a:r>
              <a:rPr lang="ru-RU" dirty="0" smtClean="0"/>
              <a:t> договора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978124" y="1707218"/>
            <a:ext cx="4878391" cy="4160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Достоинства: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автоматизированного индивидуального теплового пункта (АИТП), обеспечивающего автоматическое регулирование температуры в помещениях Объектов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технической документации на установку АИТП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и техническое обслуживание оборудования в период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ействия Договора производится за счет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энергосервисной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Диспетчеризация ПУ для передачи данных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энергоснабжающую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</a:t>
            </a:r>
          </a:p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Энергосервисная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проводит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ероприятия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устранению утечек и тепловых потерь теплоносителя на узлах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Пуско-наладочные работы на оборудовании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АИТП,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терморегуляторов (клапанов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монтаж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запорно-соединительной арматуры,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фитинги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6147707" y="1723547"/>
            <a:ext cx="5494564" cy="454662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Недостатки:</a:t>
            </a:r>
          </a:p>
          <a:p>
            <a:pPr>
              <a:lnSpc>
                <a:spcPct val="10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над переданными функциями (стратегическое направление - обеспечение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энергобезопасности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Утечка информации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качества при недобросовестности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энергосервисной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зависимости от партнера, особенно если ему переданы важные функции. 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Рентабельность оператора бизнеса попадает в зависимость от степени экономической эффективности 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службы оборудования согласно паспортов 5-7 лет, следовательно после завершения срока действия Договора мы можем получить оборудование, которое нуждается в модернизации, ремонту или замене, что понесет за собой дополнительные расходы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от модернизации тепловых узлов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ремонта системы теплоснабжения корпусов (приблизительная стоимость работ 5000,0 тыс. руб. – частичный ремонт, балансировка, для поддержания работоспособного состояния системы). Утепление чердачного перекрытия корпуса Ж (приблизительная стоимость работ 1200,0 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337578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Предварительный анализ энергосервисного договора предоставленного «Система Город»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25625"/>
            <a:ext cx="10896600" cy="4351338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Экономия энергоресурсов не должна быть единственной и абсолютной целью. Целью должна быть комфортная среда при разумном энергопотреблении. </a:t>
            </a:r>
            <a:endParaRPr lang="ru-RU" sz="32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32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20000"/>
              </a:lnSpc>
              <a:spcBef>
                <a:spcPts val="0"/>
              </a:spcBef>
            </a:pPr>
            <a:r>
              <a:rPr 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заключения контракта должен быть проведен </a:t>
            </a:r>
            <a:r>
              <a:rPr lang="ru-RU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энергоаудит</a:t>
            </a:r>
            <a:r>
              <a:rPr 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выяснения проблемных мест, выявления потенциала энергосбережения и выработки мероприятий по энергосбережению с ранжированием на </a:t>
            </a:r>
            <a:r>
              <a:rPr lang="ru-RU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низкозатратные</a:t>
            </a:r>
            <a:r>
              <a:rPr 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среднезатратные</a:t>
            </a:r>
            <a:r>
              <a:rPr 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высокозатратные</a:t>
            </a:r>
            <a:r>
              <a:rPr 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Необходима экспертная оценка с ранжированием мероприятий по энергосбережению на </a:t>
            </a:r>
            <a:r>
              <a:rPr lang="ru-RU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низкозатратные</a:t>
            </a:r>
            <a:r>
              <a:rPr 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среднезатратные</a:t>
            </a:r>
            <a:r>
              <a:rPr 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высокозатратные</a:t>
            </a:r>
            <a:endParaRPr lang="ru-RU" sz="32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20000"/>
              </a:lnSpc>
              <a:spcBef>
                <a:spcPts val="0"/>
              </a:spcBef>
            </a:pPr>
            <a:endParaRPr lang="ru-RU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20000"/>
              </a:lnSpc>
              <a:spcBef>
                <a:spcPts val="0"/>
              </a:spcBef>
            </a:pPr>
            <a:r>
              <a:rPr 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Исполнителем выполнимости предлагаемых мероприятий в наших условиях, срока выполнения и дополнительных условий (Исполнитель, финансирование, законодательство, бюджетный кодекс и т.п</a:t>
            </a:r>
            <a:r>
              <a:rPr lang="ru-RU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lvl="0" algn="ctr">
              <a:lnSpc>
                <a:spcPct val="120000"/>
              </a:lnSpc>
              <a:spcBef>
                <a:spcPts val="0"/>
              </a:spcBef>
            </a:pPr>
            <a:endParaRPr lang="ru-RU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20000"/>
              </a:lnSpc>
              <a:spcBef>
                <a:spcPts val="0"/>
              </a:spcBef>
            </a:pPr>
            <a:r>
              <a:rPr 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условиям контракта Исполнитель всегда прав, и всегда достигнет экономической выгоды за счет </a:t>
            </a:r>
            <a:r>
              <a:rPr lang="ru-RU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Заказчика</a:t>
            </a:r>
          </a:p>
          <a:p>
            <a:pPr lvl="0" algn="ctr">
              <a:lnSpc>
                <a:spcPct val="120000"/>
              </a:lnSpc>
              <a:spcBef>
                <a:spcPts val="0"/>
              </a:spcBef>
            </a:pPr>
            <a:endParaRPr lang="ru-RU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20000"/>
              </a:lnSpc>
              <a:spcBef>
                <a:spcPts val="0"/>
              </a:spcBef>
            </a:pPr>
            <a:r>
              <a:rPr 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эффект для Университета очень мал на протяжении 7 лет</a:t>
            </a:r>
            <a:r>
              <a:rPr lang="ru-RU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228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Предварительный анализ энергосервисного договора предоставленного «Система Город»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25625"/>
            <a:ext cx="10896600" cy="435133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Замечания юридической службы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32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4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  <a:r>
              <a:rPr lang="ru-RU" sz="4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изначально в целом составлен в пользу Исполнителя. </a:t>
            </a:r>
            <a:endParaRPr lang="ru-RU" sz="42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4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4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возможность более жестко установить (и я считаю что это было бы правильнее) конкретные требования по объему </a:t>
            </a:r>
            <a:r>
              <a:rPr lang="ru-RU" sz="4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экономии, без </a:t>
            </a:r>
            <a:r>
              <a:rPr lang="ru-RU" sz="4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каких то плавающих минимальных размеров экономии, при не достижении показателей экономии не вижу смысла оплачивать что-то, как это предусмотрено пунктом 2.2.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42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4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4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рекомендациям   следует предусмотреть обязанность исполнителя согласовывать режимы использования энергетических ресурсов (температурный режим, уровень освещенности и </a:t>
            </a:r>
            <a:r>
              <a:rPr lang="ru-RU" sz="4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т.д. Если </a:t>
            </a:r>
            <a:r>
              <a:rPr lang="ru-RU" sz="4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предполагаемого первоначального объекта это может быть не столь важно, то для последующих объектов точно необходимо.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42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4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4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договор не предусматривает право на одностороннее расторжение со стороны </a:t>
            </a:r>
            <a:r>
              <a:rPr lang="ru-RU" sz="4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Заказчика.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4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4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предлагаемом </a:t>
            </a:r>
            <a:r>
              <a:rPr lang="ru-RU" sz="4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формате договор не отвечает интересам университета</a:t>
            </a:r>
            <a:r>
              <a:rPr lang="ru-RU" sz="4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198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Предварительный анализ энергосервисного договора предоставленного «Система Город»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текущий момент составлен службой главного энергетика обновленный вариант договора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Направлен в «Система </a:t>
            </a:r>
            <a:r>
              <a:rPr lang="ru-RU" dirty="0"/>
              <a:t>Г</a:t>
            </a:r>
            <a:r>
              <a:rPr lang="ru-RU" dirty="0" smtClean="0"/>
              <a:t>ород» и в </a:t>
            </a:r>
            <a:r>
              <a:rPr lang="ru-RU" dirty="0" err="1" smtClean="0"/>
              <a:t>юр.службу</a:t>
            </a:r>
            <a:r>
              <a:rPr lang="ru-RU" dirty="0"/>
              <a:t> </a:t>
            </a:r>
            <a:r>
              <a:rPr lang="ru-RU" dirty="0" smtClean="0"/>
              <a:t>для согласования и дальнейшей проработки.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34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764" y="122465"/>
            <a:ext cx="11870871" cy="142126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 по годам 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крупным объектам Университета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(около 25% потребления по теплу)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356470"/>
              </p:ext>
            </p:extLst>
          </p:nvPr>
        </p:nvGraphicFramePr>
        <p:xfrm>
          <a:off x="824593" y="1567548"/>
          <a:ext cx="10882993" cy="473920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14799"/>
                <a:gridCol w="826472"/>
                <a:gridCol w="824593"/>
                <a:gridCol w="783772"/>
                <a:gridCol w="751114"/>
                <a:gridCol w="751114"/>
                <a:gridCol w="930729"/>
                <a:gridCol w="840921"/>
                <a:gridCol w="824593"/>
                <a:gridCol w="824593"/>
                <a:gridCol w="710293"/>
              </a:tblGrid>
              <a:tr h="29181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Группа потребителей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8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Тепло, ГВС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Тепло, ГВС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Тепло, ГВС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Тепло, ГВС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Тепло, ГВС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731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Д  Лермонтова, 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819,29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668,85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803,34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694,85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755,79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31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Е  Лермонтова, 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914,46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1276,51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769,55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1233,56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940,69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1715,47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829,56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505,08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792,32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549,69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31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Ж  Лермонтова, 83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902,29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1197,15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758,23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1158,64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1612,21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814,77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471,86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784,30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514,81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31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И  Лермонтова, 83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1186,94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1365,55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993,80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1327,90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1211,76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1851,02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1059,21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531,82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1040,20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584,74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31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А  Лермонтова, 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1787,83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2820,20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1603,12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2664,73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2001,05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3683,95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1748,44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3448,73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1940,37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3122,82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31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Б  Лермонтова, 83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751,02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628,99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706,38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775,16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674,23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31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В  Лермонтова, 83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967,94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810,66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910,39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850,85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861,15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31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Г  Лермонтова, 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1004,53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368,97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854,88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284,92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938,93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140,66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979,49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187,58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866,71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31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К  Лермонтова, 83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1416,88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504,71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1213,57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413,50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1320,57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260,02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1339,46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1234,92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346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 ИЗО Железнодорожная 4-я, 159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1316,84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823,98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1232,58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1088,18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1359,25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1168,27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1177,80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1207,13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1313,27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1299,80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499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 СМИ Игошина, 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1088,32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1620,16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996,03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1804,52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1092,41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1924,54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952,40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1944,27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1057,46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2085,24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346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12 156,34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9 977,23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10 530,26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9 977,77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12 210,97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12 356,14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11 221,99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8 664,99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11 320,72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8 555,37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62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764" y="122465"/>
            <a:ext cx="11870871" cy="142126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 по годам 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крупным объектам Университета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(около 25% потребления по теплу)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977920"/>
              </p:ext>
            </p:extLst>
          </p:nvPr>
        </p:nvGraphicFramePr>
        <p:xfrm>
          <a:off x="2000930" y="1681843"/>
          <a:ext cx="8155441" cy="469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1630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 тепла,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приведенное к условиям 2016 г.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458565"/>
              </p:ext>
            </p:extLst>
          </p:nvPr>
        </p:nvGraphicFramePr>
        <p:xfrm>
          <a:off x="57150" y="1763491"/>
          <a:ext cx="8563062" cy="298534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63632"/>
                <a:gridCol w="619943"/>
                <a:gridCol w="619943"/>
                <a:gridCol w="619943"/>
                <a:gridCol w="619943"/>
                <a:gridCol w="619943"/>
                <a:gridCol w="619943"/>
                <a:gridCol w="619943"/>
                <a:gridCol w="619943"/>
                <a:gridCol w="619943"/>
                <a:gridCol w="619943"/>
              </a:tblGrid>
              <a:tr h="2620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2016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2016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2016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2016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2016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96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Д  Лермонтова, 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819,29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819,29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668,74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708,92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803,34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761,93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694,85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704,21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755,79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6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Е  Лермонтова, 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837,87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837,87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695,54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737,34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837,76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794,58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799,26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759,34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6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Ж  Лермонтова, 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830,47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830,47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688,71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829,46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786,71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786,46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797,05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753,41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0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И  Лермонтова, 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1105,01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1105,01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914,12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969,05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1043,97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1027,30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1041,14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1005,12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1098,76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6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А  Лермонтова, 83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1618,62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1618,62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1443,23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1529,96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1780,01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1688,27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1541,51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1562,28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1753,00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1916,31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6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Б  Лермонтова, 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751,02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751,02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628,99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666,79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706,38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669,97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771,27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781,66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668,89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731,20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6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В  Лермонтова, 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967,94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967,94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859,37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910,39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863,47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850,85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862,31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861,15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941,37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6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Г  Лермонтова, 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982,40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982,40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837,78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888,13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930,49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882,53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968,23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981,27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861,07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941,29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6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 К  Лермонтова, 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1386,60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1386,60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1188,76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1260,20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1304,97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1237,71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1321,24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1339,04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1222,00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1335,85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850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 ИЗО Железнодорожная 4-я, 159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1267,40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1267,40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1167,29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1237,44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1289,16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1222,71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1105,37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1120,26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1235,28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1350,37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6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 СМИ Игошина, 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991,11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991,11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887,76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941,11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976,93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926,58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835,74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847,00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932,34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1019,20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35429"/>
              </p:ext>
            </p:extLst>
          </p:nvPr>
        </p:nvGraphicFramePr>
        <p:xfrm>
          <a:off x="8637813" y="1771651"/>
          <a:ext cx="2824844" cy="29718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5536"/>
                <a:gridCol w="736886"/>
                <a:gridCol w="706211"/>
                <a:gridCol w="706211"/>
              </a:tblGrid>
              <a:tr h="244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2016-2020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397">
                <a:tc>
                  <a:txBody>
                    <a:bodyPr/>
                    <a:lstStyle/>
                    <a:p>
                      <a:pPr algn="ctr" fontAlgn="t"/>
                      <a:r>
                        <a:rPr lang="el-GR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 </a:t>
                      </a:r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15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-6,91</a:t>
                      </a:r>
                      <a:endParaRPr lang="ru-RU" sz="1000" b="0" i="0" u="none" strike="noStrike">
                        <a:solidFill>
                          <a:srgbClr val="9C000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43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27,85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5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5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135,96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5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-69,65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-297,69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5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-30,64</a:t>
                      </a:r>
                      <a:endParaRPr lang="ru-RU" sz="1000" b="0" i="0" u="none" strike="noStrike" dirty="0">
                        <a:solidFill>
                          <a:srgbClr val="9C000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5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108,57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105,63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5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5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148,89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85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-82,97</a:t>
                      </a:r>
                      <a:endParaRPr lang="ru-RU" sz="1000" b="0" i="0" u="none" strike="noStrike">
                        <a:solidFill>
                          <a:srgbClr val="9C000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6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-28,09</a:t>
                      </a:r>
                      <a:endParaRPr lang="ru-RU" sz="1000" b="0" i="0" u="none" strike="noStrike" dirty="0">
                        <a:solidFill>
                          <a:srgbClr val="9C000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54443" y="5008605"/>
            <a:ext cx="9671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мероприятия по энергосбережению не выполняются в достаточном объеме, невозможно с точностью говорить об устойчивой динамики снижения потребления тепловой энергии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857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5543" y="1120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Текущая проработка вопроса энергосбережения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464" y="1450067"/>
            <a:ext cx="11968843" cy="52773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то, что энергосервисный договор вызывает замечания, с потенциальными Исполнителями проводится работа. Компании «Город» нами предложено рассмотреть объект - здание комбината питания, расположенного по адресу: г. Иркутск, ул. Игошина, 6А и разработать для него все необходимые мероприятия энергосбережения.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Так же проводится работа 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восстановлению работоспособности и системы управления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погодоведомым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оборудованием теплового узла общежития 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– для проведения оценки эффективности использования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погодоведомого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оборудования собственными силами.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Отлаживается система автоматизированного теплового узла корпуса БИ БРИКС (стоимость ремонта системы отопления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договору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2 287 714,75 р.).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работы по устройству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погодоведомых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тепловых узлов в корпусах И, К , учебном корпусе ИИИ и СГН (сумма договора 3 886 283,02 р.).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каждый тепловой узел разрабатывается проектная документация (в текущем году на все выше приведенные тепловые узлы разработаны проекты).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766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5543" y="1120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Текущая проработка вопроса энергосбережения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47" y="1410381"/>
            <a:ext cx="10807598" cy="4574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710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5543" y="1120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Текущая проработка вопроса энергосбережения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3" y="2132621"/>
            <a:ext cx="11766072" cy="267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737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работоспособности приборного парка ИРНИТУ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(план на 2022 год)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621301"/>
              </p:ext>
            </p:extLst>
          </p:nvPr>
        </p:nvGraphicFramePr>
        <p:xfrm>
          <a:off x="391886" y="1707870"/>
          <a:ext cx="10809525" cy="4977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335"/>
                <a:gridCol w="4278086"/>
                <a:gridCol w="1809126"/>
                <a:gridCol w="2079489"/>
                <a:gridCol w="2079489"/>
              </a:tblGrid>
              <a:tr h="466054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Затраты, тыс.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60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Стимулирующие выплаты, премии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Внешний подряд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оборудования и материалов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653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Поверка средств измерения технического и коммерческого учета энергоресурсов объектов ИРНИТУ, филиалов, а также складского хозяйства 440 ед. (Из них Т/с в комплекте -  16 комплектов - 128 ед.)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304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приборов учета тепловой энергии и теплоносителя, отработавших ресурс и новые: Учебный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УХТТ , Учебный корпус А ИРНИТУ,   Гараж ИГРТ, Гараж кафедры АТ, Склад ИРНИТУ, Буровая.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9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приборов учета воды, отработавших ресурс,  на новые: Общежития №№  11 (дополнительно 2 задвижки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50), 13А, 16А, ИГРТ, КСП-1   ,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033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приборов учета тепловой энергии и теплоносителя (по имеющейся статистике 10% от кол-ва установленного оборудования, т.е. 5 теплосчетчиков и 5 расходомеров)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896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</TotalTime>
  <Words>3197</Words>
  <Application>Microsoft Office PowerPoint</Application>
  <PresentationFormat>Широкоэкранный</PresentationFormat>
  <Paragraphs>590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Мероприятия, реализуемые по программе энергоэффективности и энергосбережения  в 2022 году</vt:lpstr>
      <vt:lpstr>Потребление энергоресурсов в целом по Университету </vt:lpstr>
      <vt:lpstr>Объемы потребления по годам и основным крупным объектам Университета  (около 25% потребления по теплу)</vt:lpstr>
      <vt:lpstr>Объемы потребления по годам и основным крупным объектам Университета  (около 25% потребления по теплу)</vt:lpstr>
      <vt:lpstr>Потребления тепла, приведенное к условиям 2016 г. </vt:lpstr>
      <vt:lpstr>Текущая проработка вопроса энергосбережения</vt:lpstr>
      <vt:lpstr>Текущая проработка вопроса энергосбережения</vt:lpstr>
      <vt:lpstr>Текущая проработка вопроса энергосбережения</vt:lpstr>
      <vt:lpstr>Обеспечение работоспособности приборного парка ИРНИТУ (план на 2022 год)</vt:lpstr>
      <vt:lpstr>Снижение затрат на оплату тепловой энергии (план на 2022 год)</vt:lpstr>
      <vt:lpstr>Предложения для реализации мероприятий по энергоэффективности и достижения экономии потребления тепловой энергии</vt:lpstr>
      <vt:lpstr>Результаты тепловизионной съемки и натурного осмотра внешних и внутренних ограждающих конструкций общежития № 12 корпус Г</vt:lpstr>
      <vt:lpstr>Перечень необходимых энергосберегающих мероприятий перед установкой автоматического теплового пункта на примере общежития №12Г</vt:lpstr>
      <vt:lpstr>По вопросу внедрения погодоведомого оборудования</vt:lpstr>
      <vt:lpstr>Презентация PowerPoint</vt:lpstr>
      <vt:lpstr>Способы реализации: Собственными силами (внутренний энергосервис)</vt:lpstr>
      <vt:lpstr>Способы реализации: Монтаж оборудования сторонней организацией, обслуживание собственными силами</vt:lpstr>
      <vt:lpstr>Способы реализации: Энергосервисный договор</vt:lpstr>
      <vt:lpstr>Презентация PowerPoint</vt:lpstr>
      <vt:lpstr>Достоинства и недостатки энергосервисного договора</vt:lpstr>
      <vt:lpstr>Предварительный анализ энергосервисного договора предоставленного «Система Город»</vt:lpstr>
      <vt:lpstr>Предварительный анализ энергосервисного договора предоставленного «Система Город»</vt:lpstr>
      <vt:lpstr>Предварительный анализ энергосервисного договора предоставленного «Система Город»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Энергоэффективность  и энергосбережение  на 2022 год</dc:title>
  <dc:creator>Черных Анастасия Юрьевна</dc:creator>
  <cp:lastModifiedBy>Черных Анастасия Юрьевна</cp:lastModifiedBy>
  <cp:revision>67</cp:revision>
  <cp:lastPrinted>2022-03-11T06:20:57Z</cp:lastPrinted>
  <dcterms:created xsi:type="dcterms:W3CDTF">2021-10-28T03:33:47Z</dcterms:created>
  <dcterms:modified xsi:type="dcterms:W3CDTF">2022-08-09T04:31:40Z</dcterms:modified>
</cp:coreProperties>
</file>