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sldIdLst>
    <p:sldId id="256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65" r:id="rId11"/>
    <p:sldId id="267" r:id="rId12"/>
    <p:sldId id="268" r:id="rId13"/>
    <p:sldId id="270" r:id="rId14"/>
    <p:sldId id="271" r:id="rId15"/>
    <p:sldId id="269" r:id="rId16"/>
    <p:sldId id="283" r:id="rId17"/>
    <p:sldId id="286" r:id="rId18"/>
    <p:sldId id="287" r:id="rId19"/>
    <p:sldId id="284" r:id="rId20"/>
    <p:sldId id="293" r:id="rId21"/>
    <p:sldId id="291" r:id="rId22"/>
    <p:sldId id="289" r:id="rId23"/>
    <p:sldId id="285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CF2C0"/>
    <a:srgbClr val="FDF6D3"/>
    <a:srgbClr val="FEF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065" autoAdjust="0"/>
  </p:normalViewPr>
  <p:slideViewPr>
    <p:cSldViewPr>
      <p:cViewPr varScale="1">
        <p:scale>
          <a:sx n="48" d="100"/>
          <a:sy n="48" d="100"/>
        </p:scale>
        <p:origin x="-120" y="-9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90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2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9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011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2625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3571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683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39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431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4989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892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746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932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0017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72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0070C0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0070C0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9497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033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335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5410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3132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56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1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25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9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3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6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5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9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86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16.06.2026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070C0">
                    <a:lumMod val="95000"/>
                  </a:srgbClr>
                </a:solidFill>
                <a:effectLst>
                  <a:outerShdw blurRad="50800" dist="38100" dir="2700000" algn="tl" rotWithShape="0">
                    <a:srgbClr val="002060">
                      <a:alpha val="43000"/>
                    </a:srgbClr>
                  </a:outerShdw>
                </a:effectLst>
              </a:rPr>
              <a:pPr/>
              <a:t>‹#›</a:t>
            </a:fld>
            <a:endParaRPr lang="ru-RU">
              <a:solidFill>
                <a:srgbClr val="0070C0">
                  <a:lumMod val="95000"/>
                </a:srgbClr>
              </a:solidFill>
              <a:effectLst>
                <a:outerShdw blurRad="50800" dist="38100" dir="2700000" algn="tl" rotWithShape="0">
                  <a:srgbClr val="00206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8475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istu.edu/upload/iblock/e3e/x4xxodah5qwidfnu3jat83pdvjjviwbm/IMG_3528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daria.dubrov20@gmail.comno_carbon@mail.ru" TargetMode="External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AF19DE-FC19-74D7-0CC7-A255432A97E8}"/>
              </a:ext>
            </a:extLst>
          </p:cNvPr>
          <p:cNvSpPr txBox="1"/>
          <p:nvPr/>
        </p:nvSpPr>
        <p:spPr>
          <a:xfrm>
            <a:off x="1685510" y="2828835"/>
            <a:ext cx="882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FF"/>
                </a:solidFill>
              </a:rPr>
              <a:t>СТУДЕНЧЕСКОЕ НАУЧНОЕ ОБЩЕСТВО</a:t>
            </a:r>
            <a:br>
              <a:rPr lang="ru-RU" sz="3600" b="1" dirty="0">
                <a:solidFill>
                  <a:srgbClr val="FFFFFF"/>
                </a:solidFill>
              </a:rPr>
            </a:br>
            <a:r>
              <a:rPr lang="ru-RU" sz="3600" b="1" dirty="0">
                <a:solidFill>
                  <a:srgbClr val="FFFFFF"/>
                </a:solidFill>
              </a:rPr>
              <a:t>«КАРБОН»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05A56A-5827-1F79-BD41-7DBDC9497286}"/>
              </a:ext>
            </a:extLst>
          </p:cNvPr>
          <p:cNvSpPr txBox="1"/>
          <p:nvPr/>
        </p:nvSpPr>
        <p:spPr>
          <a:xfrm>
            <a:off x="407368" y="5373216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FF"/>
                </a:solidFill>
              </a:rPr>
              <a:t>Председатель:</a:t>
            </a:r>
            <a:r>
              <a:rPr lang="ru-RU" sz="2000" dirty="0">
                <a:solidFill>
                  <a:srgbClr val="FFFFFF"/>
                </a:solidFill>
              </a:rPr>
              <a:t/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>Васильев Михаил Иванович</a:t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>Студент МЦб-21-1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C132B5-B676-F305-6D43-8B1C5E577DFD}"/>
              </a:ext>
            </a:extLst>
          </p:cNvPr>
          <p:cNvSpPr txBox="1"/>
          <p:nvPr/>
        </p:nvSpPr>
        <p:spPr>
          <a:xfrm>
            <a:off x="6456040" y="5373216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FFFFFF"/>
                </a:solidFill>
              </a:rPr>
              <a:t>Научный руководитель:</a:t>
            </a:r>
            <a:r>
              <a:rPr lang="ru-RU" sz="2000" dirty="0">
                <a:solidFill>
                  <a:srgbClr val="FFFFFF"/>
                </a:solidFill>
              </a:rPr>
              <a:t/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>Коновалов Николай Петрович</a:t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>Д.т.н., профессор, зав. кафедрой физики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47F7EF-5325-F492-E1B7-DA818C0DEC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3500" l="5000" r="93000">
                        <a14:foregroundMark x1="21000" y1="79000" x2="20000" y2="35000"/>
                        <a14:foregroundMark x1="20000" y1="35000" x2="26500" y2="31500"/>
                        <a14:foregroundMark x1="11500" y1="65500" x2="25000" y2="31500"/>
                        <a14:foregroundMark x1="10500" y1="55500" x2="20500" y2="27500"/>
                        <a14:foregroundMark x1="6500" y1="45500" x2="17500" y2="32000"/>
                        <a14:foregroundMark x1="9000" y1="52000" x2="27500" y2="19500"/>
                        <a14:foregroundMark x1="38000" y1="20500" x2="62000" y2="31000"/>
                        <a14:foregroundMark x1="39000" y1="16000" x2="40500" y2="33500"/>
                        <a14:foregroundMark x1="39000" y1="17500" x2="27000" y2="33500"/>
                        <a14:foregroundMark x1="39000" y1="26500" x2="30000" y2="60000"/>
                        <a14:foregroundMark x1="32000" y1="43000" x2="68500" y2="56000"/>
                        <a14:foregroundMark x1="57000" y1="37000" x2="60000" y2="59000"/>
                        <a14:foregroundMark x1="53000" y1="83000" x2="60500" y2="85500"/>
                        <a14:foregroundMark x1="56000" y1="67500" x2="60500" y2="70500"/>
                        <a14:foregroundMark x1="62500" y1="17500" x2="71000" y2="40000"/>
                        <a14:foregroundMark x1="51000" y1="16000" x2="29500" y2="16500"/>
                        <a14:foregroundMark x1="48500" y1="11000" x2="11500" y2="52000"/>
                        <a14:foregroundMark x1="11500" y1="52000" x2="53000" y2="85000"/>
                        <a14:foregroundMark x1="53000" y1="85000" x2="80500" y2="49000"/>
                        <a14:foregroundMark x1="80500" y1="49000" x2="60500" y2="13000"/>
                        <a14:foregroundMark x1="60500" y1="13000" x2="48500" y2="10000"/>
                        <a14:foregroundMark x1="71500" y1="18500" x2="89500" y2="56000"/>
                        <a14:foregroundMark x1="89500" y1="56000" x2="54000" y2="90000"/>
                        <a14:foregroundMark x1="54000" y1="90000" x2="53000" y2="90000"/>
                        <a14:foregroundMark x1="82500" y1="31500" x2="89000" y2="47500"/>
                        <a14:foregroundMark x1="76500" y1="20000" x2="83500" y2="34000"/>
                        <a14:foregroundMark x1="59000" y1="44500" x2="69000" y2="51000"/>
                        <a14:foregroundMark x1="48000" y1="55500" x2="59500" y2="64000"/>
                        <a14:foregroundMark x1="26000" y1="67500" x2="43500" y2="81500"/>
                        <a14:foregroundMark x1="25500" y1="71000" x2="37500" y2="87000"/>
                        <a14:foregroundMark x1="17000" y1="69000" x2="24500" y2="83000"/>
                        <a14:foregroundMark x1="10000" y1="68000" x2="20500" y2="81000"/>
                        <a14:foregroundMark x1="8000" y1="53500" x2="11000" y2="62000"/>
                        <a14:foregroundMark x1="5500" y1="57000" x2="7000" y2="58500"/>
                        <a14:foregroundMark x1="43500" y1="51000" x2="43500" y2="51000"/>
                        <a14:foregroundMark x1="31500" y1="86500" x2="31500" y2="86500"/>
                        <a14:foregroundMark x1="38000" y1="91000" x2="38000" y2="91000"/>
                        <a14:foregroundMark x1="43500" y1="91000" x2="43500" y2="91000"/>
                        <a14:foregroundMark x1="41500" y1="92500" x2="47500" y2="93500"/>
                        <a14:foregroundMark x1="58500" y1="91000" x2="67500" y2="88500"/>
                        <a14:foregroundMark x1="78000" y1="77500" x2="87500" y2="63500"/>
                        <a14:foregroundMark x1="93000" y1="55500" x2="85500" y2="40500"/>
                        <a14:foregroundMark x1="53500" y1="9000" x2="39000" y2="13000"/>
                        <a14:foregroundMark x1="30000" y1="16000" x2="19000" y2="24500"/>
                        <a14:foregroundMark x1="14000" y1="28000" x2="8500" y2="36500"/>
                        <a14:foregroundMark x1="5500" y1="40000" x2="5000" y2="50000"/>
                        <a14:foregroundMark x1="31500" y1="61500" x2="53000" y2="74500"/>
                        <a14:foregroundMark x1="33000" y1="40500" x2="72000" y2="57500"/>
                        <a14:foregroundMark x1="72000" y1="57500" x2="72000" y2="57500"/>
                        <a14:foregroundMark x1="69500" y1="47000" x2="56500" y2="51500"/>
                        <a14:foregroundMark x1="17500" y1="40500" x2="37000" y2="52000"/>
                        <a14:foregroundMark x1="64500" y1="37500" x2="74000" y2="56000"/>
                        <a14:foregroundMark x1="89500" y1="39000" x2="84500" y2="35000"/>
                        <a14:foregroundMark x1="84500" y1="31000" x2="78000" y2="24500"/>
                        <a14:foregroundMark x1="80684" y1="25732" x2="81500" y2="27500"/>
                        <a14:foregroundMark x1="78500" y1="21000" x2="79480" y2="23123"/>
                        <a14:foregroundMark x1="66000" y1="10000" x2="66000" y2="10000"/>
                        <a14:foregroundMark x1="62500" y1="8500" x2="66000" y2="12000"/>
                        <a14:foregroundMark x1="51000" y1="7000" x2="51000" y2="7000"/>
                        <a14:foregroundMark x1="41000" y1="9000" x2="33500" y2="11500"/>
                        <a14:foregroundMark x1="28500" y1="14000" x2="23500" y2="21000"/>
                        <a14:backgroundMark x1="82500" y1="10500" x2="84500" y2="14500"/>
                        <a14:backgroundMark x1="88500" y1="16000" x2="90500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364461"/>
            <a:ext cx="1740024" cy="1740024"/>
          </a:xfrm>
          <a:prstGeom prst="ellipse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="" xmlns:a16="http://schemas.microsoft.com/office/drawing/2014/main" id="{FC6982F9-3B91-86AC-A625-5B27B2B25B0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828584" y="364460"/>
            <a:ext cx="1740024" cy="16963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7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0"/>
    </mc:Choice>
    <mc:Fallback xmlns="">
      <p:transition spd="slow" advTm="48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567F94F-E7E2-D539-36E6-A05338678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33DB1240-F5D8-F42B-95D9-2C866CD0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959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399BDE5-AED7-B09C-4380-76749933342C}"/>
              </a:ext>
            </a:extLst>
          </p:cNvPr>
          <p:cNvSpPr txBox="1"/>
          <p:nvPr/>
        </p:nvSpPr>
        <p:spPr>
          <a:xfrm>
            <a:off x="2558134" y="-161156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Наука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C505B04D-149B-0D44-48CE-C8EB93D61FD3}"/>
              </a:ext>
            </a:extLst>
          </p:cNvPr>
          <p:cNvSpPr/>
          <p:nvPr/>
        </p:nvSpPr>
        <p:spPr>
          <a:xfrm>
            <a:off x="2333581" y="5827426"/>
            <a:ext cx="7524836" cy="10801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</a:rPr>
              <a:t>Конференция «Вода и жизнь»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CE89CF-65A8-2EFC-8F12-48C18E3E40DD}"/>
              </a:ext>
            </a:extLst>
          </p:cNvPr>
          <p:cNvSpPr txBox="1"/>
          <p:nvPr/>
        </p:nvSpPr>
        <p:spPr>
          <a:xfrm>
            <a:off x="3248965" y="-1107504"/>
            <a:ext cx="5694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FF"/>
                </a:solidFill>
              </a:rPr>
              <a:t>Привлечение </a:t>
            </a:r>
            <a:r>
              <a:rPr lang="ru-RU" sz="3600" b="1" dirty="0" smtClean="0">
                <a:solidFill>
                  <a:srgbClr val="FFFFFF"/>
                </a:solidFill>
              </a:rPr>
              <a:t>студентов и школьников</a:t>
            </a:r>
            <a:endParaRPr lang="ru-RU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930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297464-9C1F-DBB3-9A49-9CC024AA0F5B}"/>
              </a:ext>
            </a:extLst>
          </p:cNvPr>
          <p:cNvSpPr txBox="1"/>
          <p:nvPr/>
        </p:nvSpPr>
        <p:spPr>
          <a:xfrm>
            <a:off x="3248967" y="0"/>
            <a:ext cx="5694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FFFF"/>
                </a:solidFill>
              </a:rPr>
              <a:t>Для </a:t>
            </a:r>
            <a:r>
              <a:rPr lang="ru-RU" sz="2800" b="1" dirty="0">
                <a:solidFill>
                  <a:srgbClr val="FFFFFF"/>
                </a:solidFill>
              </a:rPr>
              <a:t>студентов</a:t>
            </a:r>
          </a:p>
          <a:p>
            <a:pPr algn="ctr"/>
            <a:r>
              <a:rPr lang="ru-RU" sz="2800" b="1" dirty="0" smtClean="0">
                <a:solidFill>
                  <a:srgbClr val="FFFFFF"/>
                </a:solidFill>
              </a:rPr>
              <a:t>членов научного общества</a:t>
            </a:r>
            <a:endParaRPr lang="ru-RU" sz="2800" b="1" dirty="0">
              <a:solidFill>
                <a:srgbClr val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25854DB-DD7C-508E-13C9-B96A1E717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854843"/>
            <a:ext cx="1999622" cy="1999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BC42C1-4390-484E-05B5-4BF393A9900B}"/>
              </a:ext>
            </a:extLst>
          </p:cNvPr>
          <p:cNvSpPr txBox="1"/>
          <p:nvPr/>
        </p:nvSpPr>
        <p:spPr>
          <a:xfrm>
            <a:off x="1336431" y="2854465"/>
            <a:ext cx="246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Социальные сети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3F112BB-B2A4-5D69-3C7F-2219D9D2F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60" y="854843"/>
            <a:ext cx="1999622" cy="1999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D3C127-2E39-E1E5-2D20-BCE4DFC420D5}"/>
              </a:ext>
            </a:extLst>
          </p:cNvPr>
          <p:cNvSpPr txBox="1"/>
          <p:nvPr/>
        </p:nvSpPr>
        <p:spPr>
          <a:xfrm>
            <a:off x="4880148" y="2854465"/>
            <a:ext cx="2461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Выступления на потоковых лекциях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2D32BDD-F361-6CD6-9551-C15E477E0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866" y="854844"/>
            <a:ext cx="1999622" cy="1999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795A01F-555F-B348-6B5D-57CE04154C47}"/>
              </a:ext>
            </a:extLst>
          </p:cNvPr>
          <p:cNvSpPr txBox="1"/>
          <p:nvPr/>
        </p:nvSpPr>
        <p:spPr>
          <a:xfrm>
            <a:off x="8192754" y="2808298"/>
            <a:ext cx="246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Выставки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F63FAE7-9F22-9FE2-3447-0CB3702F7FAB}"/>
              </a:ext>
            </a:extLst>
          </p:cNvPr>
          <p:cNvSpPr txBox="1"/>
          <p:nvPr/>
        </p:nvSpPr>
        <p:spPr>
          <a:xfrm>
            <a:off x="1336431" y="5425114"/>
            <a:ext cx="2461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У каждого есть идея проекта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8E41C1B-A1A6-7224-B96F-34BF9D6C3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543" y="3425493"/>
            <a:ext cx="1999622" cy="1999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4EE212-00DA-0D27-5DDA-EF84743ECD4F}"/>
              </a:ext>
            </a:extLst>
          </p:cNvPr>
          <p:cNvSpPr txBox="1"/>
          <p:nvPr/>
        </p:nvSpPr>
        <p:spPr>
          <a:xfrm>
            <a:off x="4880148" y="5425113"/>
            <a:ext cx="2461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У каждого есть рабочее место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4941078-3AD7-2065-DA92-5E82BB493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260" y="3425491"/>
            <a:ext cx="1999622" cy="19996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77AEA4F-14B2-8360-9758-DE82088BBB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866" y="3500796"/>
            <a:ext cx="1999622" cy="19996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EF1245B-C623-48DB-6004-9D5205523AC6}"/>
              </a:ext>
            </a:extLst>
          </p:cNvPr>
          <p:cNvSpPr txBox="1"/>
          <p:nvPr/>
        </p:nvSpPr>
        <p:spPr>
          <a:xfrm>
            <a:off x="8192754" y="5425112"/>
            <a:ext cx="2461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2 </a:t>
            </a:r>
            <a:r>
              <a:rPr lang="ru-RU" sz="2000" dirty="0">
                <a:solidFill>
                  <a:srgbClr val="FFFFFF"/>
                </a:solidFill>
              </a:rPr>
              <a:t>лаборатории для проведения опытов</a:t>
            </a:r>
          </a:p>
        </p:txBody>
      </p:sp>
    </p:spTree>
    <p:extLst>
      <p:ext uri="{BB962C8B-B14F-4D97-AF65-F5344CB8AC3E}">
        <p14:creationId xmlns:p14="http://schemas.microsoft.com/office/powerpoint/2010/main" val="25998721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6AE3D53-1C48-7889-FAB2-945CECAC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6060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9F4905-269F-98C3-711D-4E3F25ACE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468E5266-8ABB-2D88-DF6D-8D6B1A8C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6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6431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  <a:extLst>
              <a:ext uri="{FF2B5EF4-FFF2-40B4-BE49-F238E27FC236}">
                <a16:creationId xmlns="" xmlns:a16="http://schemas.microsoft.com/office/drawing/2014/main" id="{E76E3F9D-8B62-4FC4-CD6A-1D349951B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 b="78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6676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65C5395A-EC64-9D8F-69A9-2B0E8C1578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1400000 w 12192000"/>
              <a:gd name="connsiteY3" fmla="*/ 1 h 6858000"/>
              <a:gd name="connsiteX4" fmla="*/ 12192000 w 12192000"/>
              <a:gd name="connsiteY4" fmla="*/ 79200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1400000" y="1"/>
                </a:lnTo>
                <a:lnTo>
                  <a:pt x="12192000" y="79200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F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C3064D-DB32-D71B-ED87-5108F3FB79CC}"/>
              </a:ext>
            </a:extLst>
          </p:cNvPr>
          <p:cNvSpPr txBox="1"/>
          <p:nvPr/>
        </p:nvSpPr>
        <p:spPr>
          <a:xfrm>
            <a:off x="3827748" y="165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Наши выдающиеся студенты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="" xmlns:a16="http://schemas.microsoft.com/office/drawing/2014/main" id="{7DE84C3E-2548-0E1E-FE4E-E301D73DE900}"/>
              </a:ext>
            </a:extLst>
          </p:cNvPr>
          <p:cNvSpPr/>
          <p:nvPr/>
        </p:nvSpPr>
        <p:spPr>
          <a:xfrm rot="10800000" flipV="1">
            <a:off x="11400000" y="0"/>
            <a:ext cx="792000" cy="792000"/>
          </a:xfrm>
          <a:prstGeom prst="triangle">
            <a:avLst>
              <a:gd name="adj" fmla="val 100000"/>
            </a:avLst>
          </a:prstGeom>
          <a:solidFill>
            <a:srgbClr val="FC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BB70220-775E-A0C7-E21F-B1849619848C}"/>
              </a:ext>
            </a:extLst>
          </p:cNvPr>
          <p:cNvCxnSpPr/>
          <p:nvPr/>
        </p:nvCxnSpPr>
        <p:spPr>
          <a:xfrm>
            <a:off x="407368" y="4149080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FA5723CA-19C0-0AB5-7F4E-651A56BD9727}"/>
              </a:ext>
            </a:extLst>
          </p:cNvPr>
          <p:cNvCxnSpPr/>
          <p:nvPr/>
        </p:nvCxnSpPr>
        <p:spPr>
          <a:xfrm>
            <a:off x="407368" y="4581128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54BC6EAB-03B2-0BEC-9E2F-2ABEAFE4F77B}"/>
              </a:ext>
            </a:extLst>
          </p:cNvPr>
          <p:cNvCxnSpPr/>
          <p:nvPr/>
        </p:nvCxnSpPr>
        <p:spPr>
          <a:xfrm>
            <a:off x="407368" y="5013176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1CAE4DAD-E686-51EC-36EB-7C8111BB3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b="32150"/>
          <a:stretch/>
        </p:blipFill>
        <p:spPr bwMode="auto">
          <a:xfrm>
            <a:off x="1109166" y="835369"/>
            <a:ext cx="2268811" cy="2874704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2F66B9-E235-4E00-2F07-02B48403EAAB}"/>
              </a:ext>
            </a:extLst>
          </p:cNvPr>
          <p:cNvSpPr txBox="1"/>
          <p:nvPr/>
        </p:nvSpPr>
        <p:spPr>
          <a:xfrm>
            <a:off x="731404" y="371007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Перелыгин Иван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9D2E8A-C25F-B1DB-1445-2029BF52B12B}"/>
              </a:ext>
            </a:extLst>
          </p:cNvPr>
          <p:cNvSpPr txBox="1"/>
          <p:nvPr/>
        </p:nvSpPr>
        <p:spPr>
          <a:xfrm>
            <a:off x="479376" y="4196988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Институт недропользования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D8597-5543-E650-F814-F851A0F734B4}"/>
              </a:ext>
            </a:extLst>
          </p:cNvPr>
          <p:cNvSpPr txBox="1"/>
          <p:nvPr/>
        </p:nvSpPr>
        <p:spPr>
          <a:xfrm>
            <a:off x="1235459" y="463492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ГП-21-1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9F2B472-E88F-04D7-21F7-E44D0EAEA98B}"/>
              </a:ext>
            </a:extLst>
          </p:cNvPr>
          <p:cNvCxnSpPr/>
          <p:nvPr/>
        </p:nvCxnSpPr>
        <p:spPr>
          <a:xfrm>
            <a:off x="5303912" y="177281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486A225-036B-F5AC-01C9-482715B7B36E}"/>
              </a:ext>
            </a:extLst>
          </p:cNvPr>
          <p:cNvCxnSpPr/>
          <p:nvPr/>
        </p:nvCxnSpPr>
        <p:spPr>
          <a:xfrm>
            <a:off x="5303912" y="220486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342186CA-EB6C-4AC7-9F64-6853E56FA859}"/>
              </a:ext>
            </a:extLst>
          </p:cNvPr>
          <p:cNvCxnSpPr/>
          <p:nvPr/>
        </p:nvCxnSpPr>
        <p:spPr>
          <a:xfrm>
            <a:off x="5303912" y="2636912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254DE5A-7E4D-77D2-FDF1-314B104F3489}"/>
              </a:ext>
            </a:extLst>
          </p:cNvPr>
          <p:cNvCxnSpPr/>
          <p:nvPr/>
        </p:nvCxnSpPr>
        <p:spPr>
          <a:xfrm>
            <a:off x="5303912" y="3068960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421F60A-7B58-D54D-00E0-CBB6FF647210}"/>
              </a:ext>
            </a:extLst>
          </p:cNvPr>
          <p:cNvCxnSpPr/>
          <p:nvPr/>
        </p:nvCxnSpPr>
        <p:spPr>
          <a:xfrm>
            <a:off x="5303912" y="3501008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A9D89356-F641-F760-B75F-BB37D58FC22E}"/>
              </a:ext>
            </a:extLst>
          </p:cNvPr>
          <p:cNvCxnSpPr/>
          <p:nvPr/>
        </p:nvCxnSpPr>
        <p:spPr>
          <a:xfrm>
            <a:off x="5303912" y="39330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BC9FE688-CE7C-5B8A-18ED-E8D870C60A5F}"/>
              </a:ext>
            </a:extLst>
          </p:cNvPr>
          <p:cNvCxnSpPr/>
          <p:nvPr/>
        </p:nvCxnSpPr>
        <p:spPr>
          <a:xfrm>
            <a:off x="5303912" y="4398737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1AD01CC3-E97E-9B15-A79F-FEFAFD93816E}"/>
              </a:ext>
            </a:extLst>
          </p:cNvPr>
          <p:cNvCxnSpPr/>
          <p:nvPr/>
        </p:nvCxnSpPr>
        <p:spPr>
          <a:xfrm>
            <a:off x="5303912" y="4830785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B6E0F072-81A5-37A6-7B9A-B6A00EF9391F}"/>
              </a:ext>
            </a:extLst>
          </p:cNvPr>
          <p:cNvCxnSpPr/>
          <p:nvPr/>
        </p:nvCxnSpPr>
        <p:spPr>
          <a:xfrm>
            <a:off x="5303912" y="5262833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1CD0BEE-D22C-83B4-3663-1B62C41DA7D5}"/>
              </a:ext>
            </a:extLst>
          </p:cNvPr>
          <p:cNvSpPr txBox="1"/>
          <p:nvPr/>
        </p:nvSpPr>
        <p:spPr>
          <a:xfrm>
            <a:off x="5303911" y="835369"/>
            <a:ext cx="226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Достижения: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166D24-A13A-A220-0BAC-EE9E1472615C}"/>
              </a:ext>
            </a:extLst>
          </p:cNvPr>
          <p:cNvSpPr txBox="1"/>
          <p:nvPr/>
        </p:nvSpPr>
        <p:spPr>
          <a:xfrm>
            <a:off x="5231904" y="1395111"/>
            <a:ext cx="3384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 опубликованные статьи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0496668-0A1F-5296-DA32-B25DA657615D}"/>
              </a:ext>
            </a:extLst>
          </p:cNvPr>
          <p:cNvSpPr txBox="1"/>
          <p:nvPr/>
        </p:nvSpPr>
        <p:spPr>
          <a:xfrm>
            <a:off x="5231904" y="183511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 и 3 место в конференциях ПИВОФ и </a:t>
            </a:r>
            <a:r>
              <a:rPr lang="ru-RU" sz="2000" dirty="0" err="1"/>
              <a:t>ВиЖ</a:t>
            </a:r>
            <a:endParaRPr lang="ru-RU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0EDB90F-C1CE-C7B5-91A0-6261F0DA771C}"/>
              </a:ext>
            </a:extLst>
          </p:cNvPr>
          <p:cNvSpPr txBox="1"/>
          <p:nvPr/>
        </p:nvSpPr>
        <p:spPr>
          <a:xfrm>
            <a:off x="5231904" y="2268013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Участие в различных кейсах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2C26D582-498A-2A0E-289C-E67AE10C50AE}"/>
              </a:ext>
            </a:extLst>
          </p:cNvPr>
          <p:cNvCxnSpPr/>
          <p:nvPr/>
        </p:nvCxnSpPr>
        <p:spPr>
          <a:xfrm>
            <a:off x="407368" y="5423391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980ABB-57D9-2D4C-3330-7CA0D23874BA}"/>
              </a:ext>
            </a:extLst>
          </p:cNvPr>
          <p:cNvSpPr txBox="1"/>
          <p:nvPr/>
        </p:nvSpPr>
        <p:spPr>
          <a:xfrm>
            <a:off x="65328" y="5045114"/>
            <a:ext cx="4356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Заместитель председателя по РСП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14057BBE-69DD-6EA2-B428-CCF148BA79D1}"/>
              </a:ext>
            </a:extLst>
          </p:cNvPr>
          <p:cNvCxnSpPr/>
          <p:nvPr/>
        </p:nvCxnSpPr>
        <p:spPr>
          <a:xfrm>
            <a:off x="5303912" y="57332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A7DCFB25-773C-E55A-ED64-A08AA32BEAD7}"/>
              </a:ext>
            </a:extLst>
          </p:cNvPr>
          <p:cNvCxnSpPr/>
          <p:nvPr/>
        </p:nvCxnSpPr>
        <p:spPr>
          <a:xfrm>
            <a:off x="5303912" y="616530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3968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65C5395A-EC64-9D8F-69A9-2B0E8C1578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1400000 w 12192000"/>
              <a:gd name="connsiteY3" fmla="*/ 1 h 6858000"/>
              <a:gd name="connsiteX4" fmla="*/ 12192000 w 12192000"/>
              <a:gd name="connsiteY4" fmla="*/ 79200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1400000" y="1"/>
                </a:lnTo>
                <a:lnTo>
                  <a:pt x="12192000" y="79200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F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6CB4B50-045C-1ADD-8C62-C47345DF2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t="14635" r="23723" b="11132"/>
          <a:stretch/>
        </p:blipFill>
        <p:spPr bwMode="auto">
          <a:xfrm>
            <a:off x="1109164" y="835368"/>
            <a:ext cx="2268811" cy="2874705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C3064D-DB32-D71B-ED87-5108F3FB79CC}"/>
              </a:ext>
            </a:extLst>
          </p:cNvPr>
          <p:cNvSpPr txBox="1"/>
          <p:nvPr/>
        </p:nvSpPr>
        <p:spPr>
          <a:xfrm>
            <a:off x="3827748" y="165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Наши выдающиеся студенты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="" xmlns:a16="http://schemas.microsoft.com/office/drawing/2014/main" id="{7DE84C3E-2548-0E1E-FE4E-E301D73DE900}"/>
              </a:ext>
            </a:extLst>
          </p:cNvPr>
          <p:cNvSpPr/>
          <p:nvPr/>
        </p:nvSpPr>
        <p:spPr>
          <a:xfrm rot="10800000" flipV="1">
            <a:off x="11400000" y="0"/>
            <a:ext cx="792000" cy="792000"/>
          </a:xfrm>
          <a:prstGeom prst="triangle">
            <a:avLst>
              <a:gd name="adj" fmla="val 100000"/>
            </a:avLst>
          </a:prstGeom>
          <a:solidFill>
            <a:srgbClr val="FC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BB70220-775E-A0C7-E21F-B1849619848C}"/>
              </a:ext>
            </a:extLst>
          </p:cNvPr>
          <p:cNvCxnSpPr/>
          <p:nvPr/>
        </p:nvCxnSpPr>
        <p:spPr>
          <a:xfrm>
            <a:off x="407368" y="4149080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FA5723CA-19C0-0AB5-7F4E-651A56BD9727}"/>
              </a:ext>
            </a:extLst>
          </p:cNvPr>
          <p:cNvCxnSpPr/>
          <p:nvPr/>
        </p:nvCxnSpPr>
        <p:spPr>
          <a:xfrm>
            <a:off x="407368" y="4581128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54BC6EAB-03B2-0BEC-9E2F-2ABEAFE4F77B}"/>
              </a:ext>
            </a:extLst>
          </p:cNvPr>
          <p:cNvCxnSpPr/>
          <p:nvPr/>
        </p:nvCxnSpPr>
        <p:spPr>
          <a:xfrm>
            <a:off x="407368" y="5013176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2F66B9-E235-4E00-2F07-02B48403EAAB}"/>
              </a:ext>
            </a:extLst>
          </p:cNvPr>
          <p:cNvSpPr txBox="1"/>
          <p:nvPr/>
        </p:nvSpPr>
        <p:spPr>
          <a:xfrm>
            <a:off x="731404" y="371007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Голубева Ирина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D8597-5543-E650-F814-F851A0F734B4}"/>
              </a:ext>
            </a:extLst>
          </p:cNvPr>
          <p:cNvSpPr txBox="1"/>
          <p:nvPr/>
        </p:nvSpPr>
        <p:spPr>
          <a:xfrm>
            <a:off x="1235459" y="463492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ХТОб-22-1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9F2B472-E88F-04D7-21F7-E44D0EAEA98B}"/>
              </a:ext>
            </a:extLst>
          </p:cNvPr>
          <p:cNvCxnSpPr/>
          <p:nvPr/>
        </p:nvCxnSpPr>
        <p:spPr>
          <a:xfrm>
            <a:off x="5303912" y="177281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486A225-036B-F5AC-01C9-482715B7B36E}"/>
              </a:ext>
            </a:extLst>
          </p:cNvPr>
          <p:cNvCxnSpPr/>
          <p:nvPr/>
        </p:nvCxnSpPr>
        <p:spPr>
          <a:xfrm>
            <a:off x="5303912" y="220486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342186CA-EB6C-4AC7-9F64-6853E56FA859}"/>
              </a:ext>
            </a:extLst>
          </p:cNvPr>
          <p:cNvCxnSpPr/>
          <p:nvPr/>
        </p:nvCxnSpPr>
        <p:spPr>
          <a:xfrm>
            <a:off x="5303912" y="2636912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254DE5A-7E4D-77D2-FDF1-314B104F3489}"/>
              </a:ext>
            </a:extLst>
          </p:cNvPr>
          <p:cNvCxnSpPr/>
          <p:nvPr/>
        </p:nvCxnSpPr>
        <p:spPr>
          <a:xfrm>
            <a:off x="5303912" y="3068960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421F60A-7B58-D54D-00E0-CBB6FF647210}"/>
              </a:ext>
            </a:extLst>
          </p:cNvPr>
          <p:cNvCxnSpPr/>
          <p:nvPr/>
        </p:nvCxnSpPr>
        <p:spPr>
          <a:xfrm>
            <a:off x="5303912" y="3501008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A9D89356-F641-F760-B75F-BB37D58FC22E}"/>
              </a:ext>
            </a:extLst>
          </p:cNvPr>
          <p:cNvCxnSpPr/>
          <p:nvPr/>
        </p:nvCxnSpPr>
        <p:spPr>
          <a:xfrm>
            <a:off x="5303912" y="39330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BC9FE688-CE7C-5B8A-18ED-E8D870C60A5F}"/>
              </a:ext>
            </a:extLst>
          </p:cNvPr>
          <p:cNvCxnSpPr/>
          <p:nvPr/>
        </p:nvCxnSpPr>
        <p:spPr>
          <a:xfrm>
            <a:off x="5303912" y="4398737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1AD01CC3-E97E-9B15-A79F-FEFAFD93816E}"/>
              </a:ext>
            </a:extLst>
          </p:cNvPr>
          <p:cNvCxnSpPr/>
          <p:nvPr/>
        </p:nvCxnSpPr>
        <p:spPr>
          <a:xfrm>
            <a:off x="5303912" y="4830785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B6E0F072-81A5-37A6-7B9A-B6A00EF9391F}"/>
              </a:ext>
            </a:extLst>
          </p:cNvPr>
          <p:cNvCxnSpPr/>
          <p:nvPr/>
        </p:nvCxnSpPr>
        <p:spPr>
          <a:xfrm>
            <a:off x="5303912" y="5262833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1CD0BEE-D22C-83B4-3663-1B62C41DA7D5}"/>
              </a:ext>
            </a:extLst>
          </p:cNvPr>
          <p:cNvSpPr txBox="1"/>
          <p:nvPr/>
        </p:nvSpPr>
        <p:spPr>
          <a:xfrm>
            <a:off x="5303911" y="835369"/>
            <a:ext cx="226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Достижения: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166D24-A13A-A220-0BAC-EE9E1472615C}"/>
              </a:ext>
            </a:extLst>
          </p:cNvPr>
          <p:cNvSpPr txBox="1"/>
          <p:nvPr/>
        </p:nvSpPr>
        <p:spPr>
          <a:xfrm>
            <a:off x="5231904" y="1395111"/>
            <a:ext cx="585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Победитель конкурса «Шаг в науку» (2022 г.)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0496668-0A1F-5296-DA32-B25DA657615D}"/>
              </a:ext>
            </a:extLst>
          </p:cNvPr>
          <p:cNvSpPr txBox="1"/>
          <p:nvPr/>
        </p:nvSpPr>
        <p:spPr>
          <a:xfrm>
            <a:off x="5231904" y="183511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Паспорт компетенции Росатом (аналитическая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0EDB90F-C1CE-C7B5-91A0-6261F0DA771C}"/>
              </a:ext>
            </a:extLst>
          </p:cNvPr>
          <p:cNvSpPr txBox="1"/>
          <p:nvPr/>
        </p:nvSpPr>
        <p:spPr>
          <a:xfrm>
            <a:off x="5231904" y="2268013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химия)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2C26D582-498A-2A0E-289C-E67AE10C50AE}"/>
              </a:ext>
            </a:extLst>
          </p:cNvPr>
          <p:cNvCxnSpPr/>
          <p:nvPr/>
        </p:nvCxnSpPr>
        <p:spPr>
          <a:xfrm>
            <a:off x="407368" y="5423391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980ABB-57D9-2D4C-3330-7CA0D23874BA}"/>
              </a:ext>
            </a:extLst>
          </p:cNvPr>
          <p:cNvSpPr txBox="1"/>
          <p:nvPr/>
        </p:nvSpPr>
        <p:spPr>
          <a:xfrm>
            <a:off x="65328" y="5045114"/>
            <a:ext cx="4356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Заместитель председателя по ИД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14057BBE-69DD-6EA2-B428-CCF148BA79D1}"/>
              </a:ext>
            </a:extLst>
          </p:cNvPr>
          <p:cNvCxnSpPr/>
          <p:nvPr/>
        </p:nvCxnSpPr>
        <p:spPr>
          <a:xfrm>
            <a:off x="5303912" y="57332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A7DCFB25-773C-E55A-ED64-A08AA32BEAD7}"/>
              </a:ext>
            </a:extLst>
          </p:cNvPr>
          <p:cNvCxnSpPr/>
          <p:nvPr/>
        </p:nvCxnSpPr>
        <p:spPr>
          <a:xfrm>
            <a:off x="5303912" y="616530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AC1966-36C7-9ADF-4DDE-8C8BE59F6A5C}"/>
              </a:ext>
            </a:extLst>
          </p:cNvPr>
          <p:cNvSpPr txBox="1"/>
          <p:nvPr/>
        </p:nvSpPr>
        <p:spPr>
          <a:xfrm>
            <a:off x="407368" y="418770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Институт высоких технологий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A54CB5-7844-C73F-2F72-A5CE9CD72A7B}"/>
              </a:ext>
            </a:extLst>
          </p:cNvPr>
          <p:cNvSpPr txBox="1"/>
          <p:nvPr/>
        </p:nvSpPr>
        <p:spPr>
          <a:xfrm>
            <a:off x="5231904" y="2695372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Участник кейсов </a:t>
            </a:r>
            <a:r>
              <a:rPr lang="en-US" sz="2000" dirty="0" err="1"/>
              <a:t>Changellenge</a:t>
            </a:r>
            <a:r>
              <a:rPr lang="en-US" sz="2000" dirty="0"/>
              <a:t> Cup Moscow, </a:t>
            </a:r>
            <a:r>
              <a:rPr lang="ru-RU" sz="2000" dirty="0" err="1"/>
              <a:t>РазРеши</a:t>
            </a:r>
            <a:r>
              <a:rPr lang="ru-RU" sz="2000" dirty="0"/>
              <a:t>,</a:t>
            </a:r>
            <a:r>
              <a:rPr lang="en-US" sz="2000" dirty="0"/>
              <a:t> </a:t>
            </a:r>
            <a:endParaRPr lang="ru-RU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B5436E7-EC75-5A10-4D0B-37066AF64859}"/>
              </a:ext>
            </a:extLst>
          </p:cNvPr>
          <p:cNvSpPr txBox="1"/>
          <p:nvPr/>
        </p:nvSpPr>
        <p:spPr>
          <a:xfrm>
            <a:off x="5231904" y="3142251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Case-in, Tatarstan </a:t>
            </a:r>
            <a:r>
              <a:rPr lang="en-US" sz="2000" dirty="0" err="1"/>
              <a:t>UpExPro</a:t>
            </a:r>
            <a:r>
              <a:rPr lang="en-US" sz="2000" dirty="0"/>
              <a:t> </a:t>
            </a:r>
            <a:r>
              <a:rPr lang="ru-RU" sz="2000" dirty="0"/>
              <a:t>и форума «Байкал»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31D0901-F4B8-EB4E-DAD1-F513109EFBEB}"/>
              </a:ext>
            </a:extLst>
          </p:cNvPr>
          <p:cNvSpPr txBox="1"/>
          <p:nvPr/>
        </p:nvSpPr>
        <p:spPr>
          <a:xfrm>
            <a:off x="5231904" y="3558329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Участник школы «Химия будущего»</a:t>
            </a:r>
          </a:p>
        </p:txBody>
      </p:sp>
    </p:spTree>
    <p:extLst>
      <p:ext uri="{BB962C8B-B14F-4D97-AF65-F5344CB8AC3E}">
        <p14:creationId xmlns:p14="http://schemas.microsoft.com/office/powerpoint/2010/main" val="13956532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65C5395A-EC64-9D8F-69A9-2B0E8C1578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1400000 w 12192000"/>
              <a:gd name="connsiteY3" fmla="*/ 1 h 6858000"/>
              <a:gd name="connsiteX4" fmla="*/ 12192000 w 12192000"/>
              <a:gd name="connsiteY4" fmla="*/ 79200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1400000" y="1"/>
                </a:lnTo>
                <a:lnTo>
                  <a:pt x="12192000" y="79200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F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id="{D89FC991-7B7D-AFFD-2F54-0EA1EF88C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6" t="32010" r="23264" b="26072"/>
          <a:stretch/>
        </p:blipFill>
        <p:spPr bwMode="auto">
          <a:xfrm>
            <a:off x="1109164" y="835367"/>
            <a:ext cx="2268811" cy="2874706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C3064D-DB32-D71B-ED87-5108F3FB79CC}"/>
              </a:ext>
            </a:extLst>
          </p:cNvPr>
          <p:cNvSpPr txBox="1"/>
          <p:nvPr/>
        </p:nvSpPr>
        <p:spPr>
          <a:xfrm>
            <a:off x="3827748" y="165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Наши выдающиеся студенты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="" xmlns:a16="http://schemas.microsoft.com/office/drawing/2014/main" id="{7DE84C3E-2548-0E1E-FE4E-E301D73DE900}"/>
              </a:ext>
            </a:extLst>
          </p:cNvPr>
          <p:cNvSpPr/>
          <p:nvPr/>
        </p:nvSpPr>
        <p:spPr>
          <a:xfrm rot="10800000" flipV="1">
            <a:off x="11400000" y="0"/>
            <a:ext cx="792000" cy="792000"/>
          </a:xfrm>
          <a:prstGeom prst="triangle">
            <a:avLst>
              <a:gd name="adj" fmla="val 100000"/>
            </a:avLst>
          </a:prstGeom>
          <a:solidFill>
            <a:srgbClr val="FC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BB70220-775E-A0C7-E21F-B1849619848C}"/>
              </a:ext>
            </a:extLst>
          </p:cNvPr>
          <p:cNvCxnSpPr/>
          <p:nvPr/>
        </p:nvCxnSpPr>
        <p:spPr>
          <a:xfrm>
            <a:off x="407368" y="4149080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FA5723CA-19C0-0AB5-7F4E-651A56BD9727}"/>
              </a:ext>
            </a:extLst>
          </p:cNvPr>
          <p:cNvCxnSpPr/>
          <p:nvPr/>
        </p:nvCxnSpPr>
        <p:spPr>
          <a:xfrm>
            <a:off x="407368" y="4581128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54BC6EAB-03B2-0BEC-9E2F-2ABEAFE4F77B}"/>
              </a:ext>
            </a:extLst>
          </p:cNvPr>
          <p:cNvCxnSpPr/>
          <p:nvPr/>
        </p:nvCxnSpPr>
        <p:spPr>
          <a:xfrm>
            <a:off x="407368" y="5013176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2F66B9-E235-4E00-2F07-02B48403EAAB}"/>
              </a:ext>
            </a:extLst>
          </p:cNvPr>
          <p:cNvSpPr txBox="1"/>
          <p:nvPr/>
        </p:nvSpPr>
        <p:spPr>
          <a:xfrm>
            <a:off x="731404" y="371007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Богородская Софья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D8597-5543-E650-F814-F851A0F734B4}"/>
              </a:ext>
            </a:extLst>
          </p:cNvPr>
          <p:cNvSpPr txBox="1"/>
          <p:nvPr/>
        </p:nvSpPr>
        <p:spPr>
          <a:xfrm>
            <a:off x="1235459" y="463492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МЦтб-23-1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9F2B472-E88F-04D7-21F7-E44D0EAEA98B}"/>
              </a:ext>
            </a:extLst>
          </p:cNvPr>
          <p:cNvCxnSpPr/>
          <p:nvPr/>
        </p:nvCxnSpPr>
        <p:spPr>
          <a:xfrm>
            <a:off x="5303912" y="177281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486A225-036B-F5AC-01C9-482715B7B36E}"/>
              </a:ext>
            </a:extLst>
          </p:cNvPr>
          <p:cNvCxnSpPr/>
          <p:nvPr/>
        </p:nvCxnSpPr>
        <p:spPr>
          <a:xfrm>
            <a:off x="5303912" y="220486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342186CA-EB6C-4AC7-9F64-6853E56FA859}"/>
              </a:ext>
            </a:extLst>
          </p:cNvPr>
          <p:cNvCxnSpPr/>
          <p:nvPr/>
        </p:nvCxnSpPr>
        <p:spPr>
          <a:xfrm>
            <a:off x="5303912" y="2636912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254DE5A-7E4D-77D2-FDF1-314B104F3489}"/>
              </a:ext>
            </a:extLst>
          </p:cNvPr>
          <p:cNvCxnSpPr/>
          <p:nvPr/>
        </p:nvCxnSpPr>
        <p:spPr>
          <a:xfrm>
            <a:off x="5303912" y="3068960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421F60A-7B58-D54D-00E0-CBB6FF647210}"/>
              </a:ext>
            </a:extLst>
          </p:cNvPr>
          <p:cNvCxnSpPr/>
          <p:nvPr/>
        </p:nvCxnSpPr>
        <p:spPr>
          <a:xfrm>
            <a:off x="5303912" y="3501008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A9D89356-F641-F760-B75F-BB37D58FC22E}"/>
              </a:ext>
            </a:extLst>
          </p:cNvPr>
          <p:cNvCxnSpPr/>
          <p:nvPr/>
        </p:nvCxnSpPr>
        <p:spPr>
          <a:xfrm>
            <a:off x="5303912" y="39330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BC9FE688-CE7C-5B8A-18ED-E8D870C60A5F}"/>
              </a:ext>
            </a:extLst>
          </p:cNvPr>
          <p:cNvCxnSpPr/>
          <p:nvPr/>
        </p:nvCxnSpPr>
        <p:spPr>
          <a:xfrm>
            <a:off x="5303912" y="4398737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1AD01CC3-E97E-9B15-A79F-FEFAFD93816E}"/>
              </a:ext>
            </a:extLst>
          </p:cNvPr>
          <p:cNvCxnSpPr/>
          <p:nvPr/>
        </p:nvCxnSpPr>
        <p:spPr>
          <a:xfrm>
            <a:off x="5303912" y="4830785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B6E0F072-81A5-37A6-7B9A-B6A00EF9391F}"/>
              </a:ext>
            </a:extLst>
          </p:cNvPr>
          <p:cNvCxnSpPr/>
          <p:nvPr/>
        </p:nvCxnSpPr>
        <p:spPr>
          <a:xfrm>
            <a:off x="5303912" y="5262833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1CD0BEE-D22C-83B4-3663-1B62C41DA7D5}"/>
              </a:ext>
            </a:extLst>
          </p:cNvPr>
          <p:cNvSpPr txBox="1"/>
          <p:nvPr/>
        </p:nvSpPr>
        <p:spPr>
          <a:xfrm>
            <a:off x="5303911" y="835369"/>
            <a:ext cx="226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Достижения: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166D24-A13A-A220-0BAC-EE9E1472615C}"/>
              </a:ext>
            </a:extLst>
          </p:cNvPr>
          <p:cNvSpPr txBox="1"/>
          <p:nvPr/>
        </p:nvSpPr>
        <p:spPr>
          <a:xfrm>
            <a:off x="5231904" y="1395111"/>
            <a:ext cx="585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 опубликованные статьи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0496668-0A1F-5296-DA32-B25DA657615D}"/>
              </a:ext>
            </a:extLst>
          </p:cNvPr>
          <p:cNvSpPr txBox="1"/>
          <p:nvPr/>
        </p:nvSpPr>
        <p:spPr>
          <a:xfrm>
            <a:off x="5231904" y="183511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Финалист </a:t>
            </a:r>
            <a:r>
              <a:rPr lang="en-US" sz="2000" dirty="0"/>
              <a:t>2024 Case-in</a:t>
            </a:r>
            <a:r>
              <a:rPr lang="ru-RU" sz="2000" dirty="0"/>
              <a:t>, 2024 </a:t>
            </a:r>
            <a:r>
              <a:rPr lang="en-US" sz="2000" dirty="0" err="1"/>
              <a:t>MetalCup</a:t>
            </a:r>
            <a:endParaRPr lang="ru-RU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0EDB90F-C1CE-C7B5-91A0-6261F0DA771C}"/>
              </a:ext>
            </a:extLst>
          </p:cNvPr>
          <p:cNvSpPr txBox="1"/>
          <p:nvPr/>
        </p:nvSpPr>
        <p:spPr>
          <a:xfrm>
            <a:off x="5231904" y="2268013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Лаборант металлургической лаборатории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2C26D582-498A-2A0E-289C-E67AE10C50AE}"/>
              </a:ext>
            </a:extLst>
          </p:cNvPr>
          <p:cNvCxnSpPr/>
          <p:nvPr/>
        </p:nvCxnSpPr>
        <p:spPr>
          <a:xfrm>
            <a:off x="407368" y="5423391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14057BBE-69DD-6EA2-B428-CCF148BA79D1}"/>
              </a:ext>
            </a:extLst>
          </p:cNvPr>
          <p:cNvCxnSpPr/>
          <p:nvPr/>
        </p:nvCxnSpPr>
        <p:spPr>
          <a:xfrm>
            <a:off x="5303912" y="57332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A7DCFB25-773C-E55A-ED64-A08AA32BEAD7}"/>
              </a:ext>
            </a:extLst>
          </p:cNvPr>
          <p:cNvCxnSpPr/>
          <p:nvPr/>
        </p:nvCxnSpPr>
        <p:spPr>
          <a:xfrm>
            <a:off x="5303912" y="616530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AC1966-36C7-9ADF-4DDE-8C8BE59F6A5C}"/>
              </a:ext>
            </a:extLst>
          </p:cNvPr>
          <p:cNvSpPr txBox="1"/>
          <p:nvPr/>
        </p:nvSpPr>
        <p:spPr>
          <a:xfrm>
            <a:off x="407368" y="418770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Институт высоких технологий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A54CB5-7844-C73F-2F72-A5CE9CD72A7B}"/>
              </a:ext>
            </a:extLst>
          </p:cNvPr>
          <p:cNvSpPr txBox="1"/>
          <p:nvPr/>
        </p:nvSpPr>
        <p:spPr>
          <a:xfrm>
            <a:off x="5231904" y="2695372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ИРГИРЕДМЕТ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B5436E7-EC75-5A10-4D0B-37066AF64859}"/>
              </a:ext>
            </a:extLst>
          </p:cNvPr>
          <p:cNvSpPr txBox="1"/>
          <p:nvPr/>
        </p:nvSpPr>
        <p:spPr>
          <a:xfrm>
            <a:off x="5231904" y="3142251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Участник конференции Вода и жизнь</a:t>
            </a:r>
          </a:p>
        </p:txBody>
      </p:sp>
    </p:spTree>
    <p:extLst>
      <p:ext uri="{BB962C8B-B14F-4D97-AF65-F5344CB8AC3E}">
        <p14:creationId xmlns:p14="http://schemas.microsoft.com/office/powerpoint/2010/main" val="2635972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65C5395A-EC64-9D8F-69A9-2B0E8C1578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1400000 w 12192000"/>
              <a:gd name="connsiteY3" fmla="*/ 1 h 6858000"/>
              <a:gd name="connsiteX4" fmla="*/ 12192000 w 12192000"/>
              <a:gd name="connsiteY4" fmla="*/ 79200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1400000" y="1"/>
                </a:lnTo>
                <a:lnTo>
                  <a:pt x="12192000" y="79200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F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2669F43F-6089-1D15-FD8B-9F6E0748B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14766" r="56558" b="43316"/>
          <a:stretch/>
        </p:blipFill>
        <p:spPr bwMode="auto">
          <a:xfrm>
            <a:off x="1107699" y="835369"/>
            <a:ext cx="2268811" cy="2874704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C3064D-DB32-D71B-ED87-5108F3FB79CC}"/>
              </a:ext>
            </a:extLst>
          </p:cNvPr>
          <p:cNvSpPr txBox="1"/>
          <p:nvPr/>
        </p:nvSpPr>
        <p:spPr>
          <a:xfrm>
            <a:off x="3827748" y="165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Наши выдающиеся студенты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="" xmlns:a16="http://schemas.microsoft.com/office/drawing/2014/main" id="{7DE84C3E-2548-0E1E-FE4E-E301D73DE900}"/>
              </a:ext>
            </a:extLst>
          </p:cNvPr>
          <p:cNvSpPr/>
          <p:nvPr/>
        </p:nvSpPr>
        <p:spPr>
          <a:xfrm rot="10800000" flipV="1">
            <a:off x="11400000" y="0"/>
            <a:ext cx="792000" cy="792000"/>
          </a:xfrm>
          <a:prstGeom prst="triangle">
            <a:avLst>
              <a:gd name="adj" fmla="val 100000"/>
            </a:avLst>
          </a:prstGeom>
          <a:solidFill>
            <a:srgbClr val="FC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BB70220-775E-A0C7-E21F-B1849619848C}"/>
              </a:ext>
            </a:extLst>
          </p:cNvPr>
          <p:cNvCxnSpPr/>
          <p:nvPr/>
        </p:nvCxnSpPr>
        <p:spPr>
          <a:xfrm>
            <a:off x="407368" y="4149080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FA5723CA-19C0-0AB5-7F4E-651A56BD9727}"/>
              </a:ext>
            </a:extLst>
          </p:cNvPr>
          <p:cNvCxnSpPr/>
          <p:nvPr/>
        </p:nvCxnSpPr>
        <p:spPr>
          <a:xfrm>
            <a:off x="407368" y="4581128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54BC6EAB-03B2-0BEC-9E2F-2ABEAFE4F77B}"/>
              </a:ext>
            </a:extLst>
          </p:cNvPr>
          <p:cNvCxnSpPr/>
          <p:nvPr/>
        </p:nvCxnSpPr>
        <p:spPr>
          <a:xfrm>
            <a:off x="407368" y="5013176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2F66B9-E235-4E00-2F07-02B48403EAAB}"/>
              </a:ext>
            </a:extLst>
          </p:cNvPr>
          <p:cNvSpPr txBox="1"/>
          <p:nvPr/>
        </p:nvSpPr>
        <p:spPr>
          <a:xfrm>
            <a:off x="731404" y="371007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Букреев Егор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9D2E8A-C25F-B1DB-1445-2029BF52B12B}"/>
              </a:ext>
            </a:extLst>
          </p:cNvPr>
          <p:cNvSpPr txBox="1"/>
          <p:nvPr/>
        </p:nvSpPr>
        <p:spPr>
          <a:xfrm>
            <a:off x="407368" y="418770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Институт высоких технологий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D8597-5543-E650-F814-F851A0F734B4}"/>
              </a:ext>
            </a:extLst>
          </p:cNvPr>
          <p:cNvSpPr txBox="1"/>
          <p:nvPr/>
        </p:nvSpPr>
        <p:spPr>
          <a:xfrm>
            <a:off x="1235459" y="463492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БТб-21-1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9F2B472-E88F-04D7-21F7-E44D0EAEA98B}"/>
              </a:ext>
            </a:extLst>
          </p:cNvPr>
          <p:cNvCxnSpPr/>
          <p:nvPr/>
        </p:nvCxnSpPr>
        <p:spPr>
          <a:xfrm>
            <a:off x="5303912" y="177281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486A225-036B-F5AC-01C9-482715B7B36E}"/>
              </a:ext>
            </a:extLst>
          </p:cNvPr>
          <p:cNvCxnSpPr/>
          <p:nvPr/>
        </p:nvCxnSpPr>
        <p:spPr>
          <a:xfrm>
            <a:off x="5303912" y="220486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342186CA-EB6C-4AC7-9F64-6853E56FA859}"/>
              </a:ext>
            </a:extLst>
          </p:cNvPr>
          <p:cNvCxnSpPr/>
          <p:nvPr/>
        </p:nvCxnSpPr>
        <p:spPr>
          <a:xfrm>
            <a:off x="5303912" y="2636912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254DE5A-7E4D-77D2-FDF1-314B104F3489}"/>
              </a:ext>
            </a:extLst>
          </p:cNvPr>
          <p:cNvCxnSpPr/>
          <p:nvPr/>
        </p:nvCxnSpPr>
        <p:spPr>
          <a:xfrm>
            <a:off x="5303912" y="3068960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421F60A-7B58-D54D-00E0-CBB6FF647210}"/>
              </a:ext>
            </a:extLst>
          </p:cNvPr>
          <p:cNvCxnSpPr/>
          <p:nvPr/>
        </p:nvCxnSpPr>
        <p:spPr>
          <a:xfrm>
            <a:off x="5303912" y="3501008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A9D89356-F641-F760-B75F-BB37D58FC22E}"/>
              </a:ext>
            </a:extLst>
          </p:cNvPr>
          <p:cNvCxnSpPr/>
          <p:nvPr/>
        </p:nvCxnSpPr>
        <p:spPr>
          <a:xfrm>
            <a:off x="5303912" y="39330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BC9FE688-CE7C-5B8A-18ED-E8D870C60A5F}"/>
              </a:ext>
            </a:extLst>
          </p:cNvPr>
          <p:cNvCxnSpPr/>
          <p:nvPr/>
        </p:nvCxnSpPr>
        <p:spPr>
          <a:xfrm>
            <a:off x="5303912" y="4398737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1AD01CC3-E97E-9B15-A79F-FEFAFD93816E}"/>
              </a:ext>
            </a:extLst>
          </p:cNvPr>
          <p:cNvCxnSpPr/>
          <p:nvPr/>
        </p:nvCxnSpPr>
        <p:spPr>
          <a:xfrm>
            <a:off x="5303912" y="4830785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B6E0F072-81A5-37A6-7B9A-B6A00EF9391F}"/>
              </a:ext>
            </a:extLst>
          </p:cNvPr>
          <p:cNvCxnSpPr/>
          <p:nvPr/>
        </p:nvCxnSpPr>
        <p:spPr>
          <a:xfrm>
            <a:off x="5303912" y="5262833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1CD0BEE-D22C-83B4-3663-1B62C41DA7D5}"/>
              </a:ext>
            </a:extLst>
          </p:cNvPr>
          <p:cNvSpPr txBox="1"/>
          <p:nvPr/>
        </p:nvSpPr>
        <p:spPr>
          <a:xfrm>
            <a:off x="5303911" y="835369"/>
            <a:ext cx="226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Достижения: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166D24-A13A-A220-0BAC-EE9E1472615C}"/>
              </a:ext>
            </a:extLst>
          </p:cNvPr>
          <p:cNvSpPr txBox="1"/>
          <p:nvPr/>
        </p:nvSpPr>
        <p:spPr>
          <a:xfrm>
            <a:off x="5231904" y="1395111"/>
            <a:ext cx="3384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5 опубликованных статьей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0496668-0A1F-5296-DA32-B25DA657615D}"/>
              </a:ext>
            </a:extLst>
          </p:cNvPr>
          <p:cNvSpPr txBox="1"/>
          <p:nvPr/>
        </p:nvSpPr>
        <p:spPr>
          <a:xfrm>
            <a:off x="5231904" y="183511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3 первых места в конференции </a:t>
            </a:r>
            <a:r>
              <a:rPr lang="ru-RU" sz="2000" dirty="0" err="1"/>
              <a:t>ВиЖ</a:t>
            </a:r>
            <a:endParaRPr lang="ru-RU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0EDB90F-C1CE-C7B5-91A0-6261F0DA771C}"/>
              </a:ext>
            </a:extLst>
          </p:cNvPr>
          <p:cNvSpPr txBox="1"/>
          <p:nvPr/>
        </p:nvSpPr>
        <p:spPr>
          <a:xfrm>
            <a:off x="5231904" y="2268013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 и два 2 места в конференции по риторике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2C26D582-498A-2A0E-289C-E67AE10C50AE}"/>
              </a:ext>
            </a:extLst>
          </p:cNvPr>
          <p:cNvCxnSpPr/>
          <p:nvPr/>
        </p:nvCxnSpPr>
        <p:spPr>
          <a:xfrm>
            <a:off x="407368" y="5423391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BA1894C-6B11-7AFD-E2FD-C7596A9B1671}"/>
              </a:ext>
            </a:extLst>
          </p:cNvPr>
          <p:cNvSpPr txBox="1"/>
          <p:nvPr/>
        </p:nvSpPr>
        <p:spPr>
          <a:xfrm>
            <a:off x="5231904" y="2716394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Участие в </a:t>
            </a:r>
            <a:r>
              <a:rPr lang="ru-RU" sz="2000" dirty="0" err="1"/>
              <a:t>хакатонах</a:t>
            </a:r>
            <a:r>
              <a:rPr lang="ru-RU" sz="2000" dirty="0"/>
              <a:t> от Полюса, НЛМК,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C195A42-825A-1A36-B271-D0FB66E8C417}"/>
              </a:ext>
            </a:extLst>
          </p:cNvPr>
          <p:cNvSpPr txBox="1"/>
          <p:nvPr/>
        </p:nvSpPr>
        <p:spPr>
          <a:xfrm>
            <a:off x="5231904" y="3155803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Гидротехнологии Сибири, </a:t>
            </a:r>
            <a:r>
              <a:rPr lang="en-US" sz="2000" dirty="0"/>
              <a:t>Case-in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BE3E28-3BC0-22C2-4775-D60211A8C613}"/>
              </a:ext>
            </a:extLst>
          </p:cNvPr>
          <p:cNvSpPr txBox="1"/>
          <p:nvPr/>
        </p:nvSpPr>
        <p:spPr>
          <a:xfrm>
            <a:off x="5231904" y="3582549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Стипендиат правительства и президента РФ,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D509025-2A5C-F5AD-910D-A2D506792EE6}"/>
              </a:ext>
            </a:extLst>
          </p:cNvPr>
          <p:cNvSpPr txBox="1"/>
          <p:nvPr/>
        </p:nvSpPr>
        <p:spPr>
          <a:xfrm>
            <a:off x="5231904" y="4022581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членам СНО (дважды), мэра Иркутска, губернатора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C1A2A95-EF83-64D3-6222-234E53FBA5C0}"/>
              </a:ext>
            </a:extLst>
          </p:cNvPr>
          <p:cNvSpPr txBox="1"/>
          <p:nvPr/>
        </p:nvSpPr>
        <p:spPr>
          <a:xfrm>
            <a:off x="5231904" y="4438659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Иркутской области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F75FE8C8-8190-BC00-9A7F-EACD037FF678}"/>
              </a:ext>
            </a:extLst>
          </p:cNvPr>
          <p:cNvCxnSpPr/>
          <p:nvPr/>
        </p:nvCxnSpPr>
        <p:spPr>
          <a:xfrm>
            <a:off x="5303912" y="57332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27A68E9C-BBA3-D694-001A-7045B0401BCF}"/>
              </a:ext>
            </a:extLst>
          </p:cNvPr>
          <p:cNvCxnSpPr/>
          <p:nvPr/>
        </p:nvCxnSpPr>
        <p:spPr>
          <a:xfrm>
            <a:off x="5303912" y="616530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6744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65C5395A-EC64-9D8F-69A9-2B0E8C157845}"/>
              </a:ext>
            </a:extLst>
          </p:cNvPr>
          <p:cNvSpPr/>
          <p:nvPr/>
        </p:nvSpPr>
        <p:spPr>
          <a:xfrm>
            <a:off x="119336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1400000 w 12192000"/>
              <a:gd name="connsiteY3" fmla="*/ 1 h 6858000"/>
              <a:gd name="connsiteX4" fmla="*/ 12192000 w 12192000"/>
              <a:gd name="connsiteY4" fmla="*/ 79200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1400000" y="1"/>
                </a:lnTo>
                <a:lnTo>
                  <a:pt x="12192000" y="79200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F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C3064D-DB32-D71B-ED87-5108F3FB79CC}"/>
              </a:ext>
            </a:extLst>
          </p:cNvPr>
          <p:cNvSpPr txBox="1"/>
          <p:nvPr/>
        </p:nvSpPr>
        <p:spPr>
          <a:xfrm>
            <a:off x="3827748" y="165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Наши выдающиеся студенты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="" xmlns:a16="http://schemas.microsoft.com/office/drawing/2014/main" id="{7DE84C3E-2548-0E1E-FE4E-E301D73DE900}"/>
              </a:ext>
            </a:extLst>
          </p:cNvPr>
          <p:cNvSpPr/>
          <p:nvPr/>
        </p:nvSpPr>
        <p:spPr>
          <a:xfrm rot="10800000" flipV="1">
            <a:off x="11400000" y="0"/>
            <a:ext cx="792000" cy="792000"/>
          </a:xfrm>
          <a:prstGeom prst="triangle">
            <a:avLst>
              <a:gd name="adj" fmla="val 100000"/>
            </a:avLst>
          </a:prstGeom>
          <a:solidFill>
            <a:srgbClr val="FC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BB70220-775E-A0C7-E21F-B1849619848C}"/>
              </a:ext>
            </a:extLst>
          </p:cNvPr>
          <p:cNvCxnSpPr/>
          <p:nvPr/>
        </p:nvCxnSpPr>
        <p:spPr>
          <a:xfrm>
            <a:off x="407368" y="4149080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FA5723CA-19C0-0AB5-7F4E-651A56BD9727}"/>
              </a:ext>
            </a:extLst>
          </p:cNvPr>
          <p:cNvCxnSpPr/>
          <p:nvPr/>
        </p:nvCxnSpPr>
        <p:spPr>
          <a:xfrm>
            <a:off x="407368" y="4581128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2F66B9-E235-4E00-2F07-02B48403EAAB}"/>
              </a:ext>
            </a:extLst>
          </p:cNvPr>
          <p:cNvSpPr txBox="1"/>
          <p:nvPr/>
        </p:nvSpPr>
        <p:spPr>
          <a:xfrm>
            <a:off x="731404" y="368741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Шаргородский Сергей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9D2E8A-C25F-B1DB-1445-2029BF52B12B}"/>
              </a:ext>
            </a:extLst>
          </p:cNvPr>
          <p:cNvSpPr txBox="1"/>
          <p:nvPr/>
        </p:nvSpPr>
        <p:spPr>
          <a:xfrm>
            <a:off x="407368" y="418770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         Институт Энергетики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СТЭб-16-1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D8597-5543-E650-F814-F851A0F734B4}"/>
              </a:ext>
            </a:extLst>
          </p:cNvPr>
          <p:cNvSpPr txBox="1"/>
          <p:nvPr/>
        </p:nvSpPr>
        <p:spPr>
          <a:xfrm>
            <a:off x="407368" y="4634922"/>
            <a:ext cx="3600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Председатель СНО с января 2017 по май 2019 года. </a:t>
            </a:r>
            <a:endParaRPr lang="ru-RU" sz="2000" dirty="0">
              <a:solidFill>
                <a:srgbClr val="0070C0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9F2B472-E88F-04D7-21F7-E44D0EAEA98B}"/>
              </a:ext>
            </a:extLst>
          </p:cNvPr>
          <p:cNvCxnSpPr/>
          <p:nvPr/>
        </p:nvCxnSpPr>
        <p:spPr>
          <a:xfrm>
            <a:off x="5303912" y="177281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486A225-036B-F5AC-01C9-482715B7B36E}"/>
              </a:ext>
            </a:extLst>
          </p:cNvPr>
          <p:cNvCxnSpPr/>
          <p:nvPr/>
        </p:nvCxnSpPr>
        <p:spPr>
          <a:xfrm>
            <a:off x="5303912" y="220486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342186CA-EB6C-4AC7-9F64-6853E56FA859}"/>
              </a:ext>
            </a:extLst>
          </p:cNvPr>
          <p:cNvCxnSpPr/>
          <p:nvPr/>
        </p:nvCxnSpPr>
        <p:spPr>
          <a:xfrm>
            <a:off x="5303912" y="2636912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254DE5A-7E4D-77D2-FDF1-314B104F3489}"/>
              </a:ext>
            </a:extLst>
          </p:cNvPr>
          <p:cNvCxnSpPr/>
          <p:nvPr/>
        </p:nvCxnSpPr>
        <p:spPr>
          <a:xfrm>
            <a:off x="5303912" y="3068960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1CD0BEE-D22C-83B4-3663-1B62C41DA7D5}"/>
              </a:ext>
            </a:extLst>
          </p:cNvPr>
          <p:cNvSpPr txBox="1"/>
          <p:nvPr/>
        </p:nvSpPr>
        <p:spPr>
          <a:xfrm>
            <a:off x="5303911" y="835369"/>
            <a:ext cx="226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Достижения: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166D24-A13A-A220-0BAC-EE9E1472615C}"/>
              </a:ext>
            </a:extLst>
          </p:cNvPr>
          <p:cNvSpPr txBox="1"/>
          <p:nvPr/>
        </p:nvSpPr>
        <p:spPr>
          <a:xfrm>
            <a:off x="5231904" y="1395111"/>
            <a:ext cx="3384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5 опубликованных статьей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0496668-0A1F-5296-DA32-B25DA657615D}"/>
              </a:ext>
            </a:extLst>
          </p:cNvPr>
          <p:cNvSpPr txBox="1"/>
          <p:nvPr/>
        </p:nvSpPr>
        <p:spPr>
          <a:xfrm>
            <a:off x="5231904" y="183511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3 первых места в конференции </a:t>
            </a:r>
            <a:r>
              <a:rPr lang="ru-RU" sz="2000" dirty="0" err="1">
                <a:solidFill>
                  <a:srgbClr val="0070C0"/>
                </a:solidFill>
              </a:rPr>
              <a:t>ВиЖ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BE3E28-3BC0-22C2-4775-D60211A8C613}"/>
              </a:ext>
            </a:extLst>
          </p:cNvPr>
          <p:cNvSpPr txBox="1"/>
          <p:nvPr/>
        </p:nvSpPr>
        <p:spPr>
          <a:xfrm>
            <a:off x="5277018" y="2224504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Стипендиат правительства РФ,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D509025-2A5C-F5AD-910D-A2D506792EE6}"/>
              </a:ext>
            </a:extLst>
          </p:cNvPr>
          <p:cNvSpPr txBox="1"/>
          <p:nvPr/>
        </p:nvSpPr>
        <p:spPr>
          <a:xfrm>
            <a:off x="5306235" y="2708920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губернатора </a:t>
            </a:r>
            <a:r>
              <a:rPr lang="ru-RU" sz="2000" dirty="0">
                <a:solidFill>
                  <a:srgbClr val="0070C0"/>
                </a:solidFill>
              </a:rPr>
              <a:t>И</a:t>
            </a:r>
            <a:r>
              <a:rPr lang="ru-RU" sz="2000" dirty="0" smtClean="0">
                <a:solidFill>
                  <a:srgbClr val="0070C0"/>
                </a:solidFill>
              </a:rPr>
              <a:t>ркутской области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12" y="419426"/>
            <a:ext cx="2664296" cy="322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6849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21520FC2-2E9E-65B6-3DED-EE7B0377B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5" b="114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86AF7C3-C3F9-2ED6-EA3C-F57990A9065A}"/>
              </a:ext>
            </a:extLst>
          </p:cNvPr>
          <p:cNvSpPr/>
          <p:nvPr/>
        </p:nvSpPr>
        <p:spPr>
          <a:xfrm>
            <a:off x="0" y="13464"/>
            <a:ext cx="12192000" cy="684453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786061-FF53-0E87-7C82-1D546CCEC95A}"/>
              </a:ext>
            </a:extLst>
          </p:cNvPr>
          <p:cNvSpPr txBox="1"/>
          <p:nvPr/>
        </p:nvSpPr>
        <p:spPr>
          <a:xfrm>
            <a:off x="2459596" y="18864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История и достижения СНО «Карбон»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BAECBD-0ACE-7131-8927-5A37CA03C080}"/>
              </a:ext>
            </a:extLst>
          </p:cNvPr>
          <p:cNvSpPr txBox="1"/>
          <p:nvPr/>
        </p:nvSpPr>
        <p:spPr>
          <a:xfrm>
            <a:off x="3827748" y="292790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FFFF"/>
                </a:solidFill>
              </a:rPr>
              <a:t>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75A4C9-ED3C-0542-806B-3731BC05B65A}"/>
              </a:ext>
            </a:extLst>
          </p:cNvPr>
          <p:cNvSpPr txBox="1"/>
          <p:nvPr/>
        </p:nvSpPr>
        <p:spPr>
          <a:xfrm>
            <a:off x="4115780" y="537477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</a:rPr>
              <a:t>Основано СНО «Карбон»</a:t>
            </a:r>
          </a:p>
        </p:txBody>
      </p:sp>
    </p:spTree>
    <p:extLst>
      <p:ext uri="{BB962C8B-B14F-4D97-AF65-F5344CB8AC3E}">
        <p14:creationId xmlns:p14="http://schemas.microsoft.com/office/powerpoint/2010/main" val="58946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65C5395A-EC64-9D8F-69A9-2B0E8C157845}"/>
              </a:ext>
            </a:extLst>
          </p:cNvPr>
          <p:cNvSpPr/>
          <p:nvPr/>
        </p:nvSpPr>
        <p:spPr>
          <a:xfrm>
            <a:off x="0" y="165167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1400000 w 12192000"/>
              <a:gd name="connsiteY3" fmla="*/ 1 h 6858000"/>
              <a:gd name="connsiteX4" fmla="*/ 12192000 w 12192000"/>
              <a:gd name="connsiteY4" fmla="*/ 79200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1400000" y="1"/>
                </a:lnTo>
                <a:lnTo>
                  <a:pt x="12192000" y="79200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F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С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C3064D-DB32-D71B-ED87-5108F3FB79CC}"/>
              </a:ext>
            </a:extLst>
          </p:cNvPr>
          <p:cNvSpPr txBox="1"/>
          <p:nvPr/>
        </p:nvSpPr>
        <p:spPr>
          <a:xfrm>
            <a:off x="3827748" y="165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Наши выдающиеся студенты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="" xmlns:a16="http://schemas.microsoft.com/office/drawing/2014/main" id="{7DE84C3E-2548-0E1E-FE4E-E301D73DE900}"/>
              </a:ext>
            </a:extLst>
          </p:cNvPr>
          <p:cNvSpPr/>
          <p:nvPr/>
        </p:nvSpPr>
        <p:spPr>
          <a:xfrm rot="10800000" flipV="1">
            <a:off x="11400000" y="0"/>
            <a:ext cx="792000" cy="792000"/>
          </a:xfrm>
          <a:prstGeom prst="triangle">
            <a:avLst>
              <a:gd name="adj" fmla="val 100000"/>
            </a:avLst>
          </a:prstGeom>
          <a:solidFill>
            <a:srgbClr val="FC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BB70220-775E-A0C7-E21F-B1849619848C}"/>
              </a:ext>
            </a:extLst>
          </p:cNvPr>
          <p:cNvCxnSpPr/>
          <p:nvPr/>
        </p:nvCxnSpPr>
        <p:spPr>
          <a:xfrm>
            <a:off x="407368" y="4149080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FA5723CA-19C0-0AB5-7F4E-651A56BD9727}"/>
              </a:ext>
            </a:extLst>
          </p:cNvPr>
          <p:cNvCxnSpPr/>
          <p:nvPr/>
        </p:nvCxnSpPr>
        <p:spPr>
          <a:xfrm>
            <a:off x="407368" y="4581128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54BC6EAB-03B2-0BEC-9E2F-2ABEAFE4F77B}"/>
              </a:ext>
            </a:extLst>
          </p:cNvPr>
          <p:cNvCxnSpPr/>
          <p:nvPr/>
        </p:nvCxnSpPr>
        <p:spPr>
          <a:xfrm>
            <a:off x="407368" y="5013176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2F66B9-E235-4E00-2F07-02B48403EAAB}"/>
              </a:ext>
            </a:extLst>
          </p:cNvPr>
          <p:cNvSpPr txBox="1"/>
          <p:nvPr/>
        </p:nvSpPr>
        <p:spPr>
          <a:xfrm>
            <a:off x="731404" y="371007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Устюжанин Александр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9D2E8A-C25F-B1DB-1445-2029BF52B12B}"/>
              </a:ext>
            </a:extLst>
          </p:cNvPr>
          <p:cNvSpPr txBox="1"/>
          <p:nvPr/>
        </p:nvSpPr>
        <p:spPr>
          <a:xfrm>
            <a:off x="407368" y="418770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Институт </a:t>
            </a:r>
            <a:r>
              <a:rPr lang="ru-RU" sz="2000" dirty="0" smtClean="0">
                <a:solidFill>
                  <a:prstClr val="black"/>
                </a:solidFill>
              </a:rPr>
              <a:t>Недропользования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D8597-5543-E650-F814-F851A0F734B4}"/>
              </a:ext>
            </a:extLst>
          </p:cNvPr>
          <p:cNvSpPr txBox="1"/>
          <p:nvPr/>
        </p:nvSpPr>
        <p:spPr>
          <a:xfrm>
            <a:off x="1235459" y="463492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</a:rPr>
              <a:t>МЦб-16-1</a:t>
            </a:r>
            <a:endParaRPr lang="ru-RU" sz="20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9F2B472-E88F-04D7-21F7-E44D0EAEA98B}"/>
              </a:ext>
            </a:extLst>
          </p:cNvPr>
          <p:cNvCxnSpPr/>
          <p:nvPr/>
        </p:nvCxnSpPr>
        <p:spPr>
          <a:xfrm>
            <a:off x="5303912" y="177281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486A225-036B-F5AC-01C9-482715B7B36E}"/>
              </a:ext>
            </a:extLst>
          </p:cNvPr>
          <p:cNvCxnSpPr/>
          <p:nvPr/>
        </p:nvCxnSpPr>
        <p:spPr>
          <a:xfrm>
            <a:off x="5303912" y="220486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342186CA-EB6C-4AC7-9F64-6853E56FA859}"/>
              </a:ext>
            </a:extLst>
          </p:cNvPr>
          <p:cNvCxnSpPr/>
          <p:nvPr/>
        </p:nvCxnSpPr>
        <p:spPr>
          <a:xfrm>
            <a:off x="5303912" y="2636912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1CD0BEE-D22C-83B4-3663-1B62C41DA7D5}"/>
              </a:ext>
            </a:extLst>
          </p:cNvPr>
          <p:cNvSpPr txBox="1"/>
          <p:nvPr/>
        </p:nvSpPr>
        <p:spPr>
          <a:xfrm>
            <a:off x="5303911" y="835369"/>
            <a:ext cx="226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Достижения: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166D24-A13A-A220-0BAC-EE9E1472615C}"/>
              </a:ext>
            </a:extLst>
          </p:cNvPr>
          <p:cNvSpPr txBox="1"/>
          <p:nvPr/>
        </p:nvSpPr>
        <p:spPr>
          <a:xfrm>
            <a:off x="5231904" y="1395111"/>
            <a:ext cx="3384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8 опубликованных статьей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0496668-0A1F-5296-DA32-B25DA657615D}"/>
              </a:ext>
            </a:extLst>
          </p:cNvPr>
          <p:cNvSpPr txBox="1"/>
          <p:nvPr/>
        </p:nvSpPr>
        <p:spPr>
          <a:xfrm>
            <a:off x="5231904" y="183511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1 </a:t>
            </a:r>
            <a:r>
              <a:rPr lang="ru-RU" sz="2000" dirty="0" smtClean="0">
                <a:solidFill>
                  <a:prstClr val="black"/>
                </a:solidFill>
              </a:rPr>
              <a:t>патент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0EDB90F-C1CE-C7B5-91A0-6261F0DA771C}"/>
              </a:ext>
            </a:extLst>
          </p:cNvPr>
          <p:cNvSpPr txBox="1"/>
          <p:nvPr/>
        </p:nvSpPr>
        <p:spPr>
          <a:xfrm>
            <a:off x="5231904" y="2268013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Четыре 1 места в конференциях ПИВОФ и </a:t>
            </a:r>
            <a:r>
              <a:rPr lang="ru-RU" sz="2000" dirty="0" err="1" smtClean="0">
                <a:solidFill>
                  <a:prstClr val="black"/>
                </a:solidFill>
              </a:rPr>
              <a:t>ВиЖ</a:t>
            </a:r>
            <a:r>
              <a:rPr lang="ru-RU" sz="2000" dirty="0" smtClean="0">
                <a:solidFill>
                  <a:prstClr val="black"/>
                </a:solidFill>
              </a:rPr>
              <a:t>, лауреат стипендии правительства РФ, Губернатора Иркутской области, Мэра Иркутска.</a:t>
            </a:r>
            <a:endParaRPr lang="ru-RU" sz="2000" dirty="0">
              <a:solidFill>
                <a:prstClr val="black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2C26D582-498A-2A0E-289C-E67AE10C50AE}"/>
              </a:ext>
            </a:extLst>
          </p:cNvPr>
          <p:cNvCxnSpPr/>
          <p:nvPr/>
        </p:nvCxnSpPr>
        <p:spPr>
          <a:xfrm>
            <a:off x="407368" y="5423391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A85666-A515-DE2D-48BA-DF0314F94E60}"/>
              </a:ext>
            </a:extLst>
          </p:cNvPr>
          <p:cNvSpPr txBox="1"/>
          <p:nvPr/>
        </p:nvSpPr>
        <p:spPr>
          <a:xfrm>
            <a:off x="65328" y="5045114"/>
            <a:ext cx="4356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</a:rPr>
              <a:t>Председатель научного общества с сентября 2019 по май 2020 года. С отличием окончил ИРНРИТУ.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</a:rPr>
              <a:t>На данный момент Аспирант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57" y="363623"/>
            <a:ext cx="2232025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9318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65C5395A-EC64-9D8F-69A9-2B0E8C157845}"/>
              </a:ext>
            </a:extLst>
          </p:cNvPr>
          <p:cNvSpPr/>
          <p:nvPr/>
        </p:nvSpPr>
        <p:spPr>
          <a:xfrm>
            <a:off x="119336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1400000 w 12192000"/>
              <a:gd name="connsiteY3" fmla="*/ 1 h 6858000"/>
              <a:gd name="connsiteX4" fmla="*/ 12192000 w 12192000"/>
              <a:gd name="connsiteY4" fmla="*/ 79200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1400000" y="1"/>
                </a:lnTo>
                <a:lnTo>
                  <a:pt x="12192000" y="79200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F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C3064D-DB32-D71B-ED87-5108F3FB79CC}"/>
              </a:ext>
            </a:extLst>
          </p:cNvPr>
          <p:cNvSpPr txBox="1"/>
          <p:nvPr/>
        </p:nvSpPr>
        <p:spPr>
          <a:xfrm>
            <a:off x="3827748" y="165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Наши выдающиеся студенты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="" xmlns:a16="http://schemas.microsoft.com/office/drawing/2014/main" id="{7DE84C3E-2548-0E1E-FE4E-E301D73DE900}"/>
              </a:ext>
            </a:extLst>
          </p:cNvPr>
          <p:cNvSpPr/>
          <p:nvPr/>
        </p:nvSpPr>
        <p:spPr>
          <a:xfrm rot="10800000" flipV="1">
            <a:off x="11400000" y="0"/>
            <a:ext cx="792000" cy="792000"/>
          </a:xfrm>
          <a:prstGeom prst="triangle">
            <a:avLst>
              <a:gd name="adj" fmla="val 100000"/>
            </a:avLst>
          </a:prstGeom>
          <a:solidFill>
            <a:srgbClr val="FC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BB70220-775E-A0C7-E21F-B1849619848C}"/>
              </a:ext>
            </a:extLst>
          </p:cNvPr>
          <p:cNvCxnSpPr/>
          <p:nvPr/>
        </p:nvCxnSpPr>
        <p:spPr>
          <a:xfrm>
            <a:off x="407368" y="4149080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FA5723CA-19C0-0AB5-7F4E-651A56BD9727}"/>
              </a:ext>
            </a:extLst>
          </p:cNvPr>
          <p:cNvCxnSpPr/>
          <p:nvPr/>
        </p:nvCxnSpPr>
        <p:spPr>
          <a:xfrm>
            <a:off x="407368" y="4581128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2F66B9-E235-4E00-2F07-02B48403EAAB}"/>
              </a:ext>
            </a:extLst>
          </p:cNvPr>
          <p:cNvSpPr txBox="1"/>
          <p:nvPr/>
        </p:nvSpPr>
        <p:spPr>
          <a:xfrm>
            <a:off x="731404" y="368741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Пугачёв Максим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9D2E8A-C25F-B1DB-1445-2029BF52B12B}"/>
              </a:ext>
            </a:extLst>
          </p:cNvPr>
          <p:cNvSpPr txBox="1"/>
          <p:nvPr/>
        </p:nvSpPr>
        <p:spPr>
          <a:xfrm>
            <a:off x="407368" y="418770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         Институт Энергетики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D8597-5543-E650-F814-F851A0F734B4}"/>
              </a:ext>
            </a:extLst>
          </p:cNvPr>
          <p:cNvSpPr txBox="1"/>
          <p:nvPr/>
        </p:nvSpPr>
        <p:spPr>
          <a:xfrm>
            <a:off x="407368" y="4634922"/>
            <a:ext cx="3600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Председатель СНО с ноября 2020 по октябрь 2023года. Сейчас Аспирант Сириуса </a:t>
            </a:r>
            <a:endParaRPr lang="ru-RU" sz="2000" dirty="0">
              <a:solidFill>
                <a:srgbClr val="0070C0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9F2B472-E88F-04D7-21F7-E44D0EAEA98B}"/>
              </a:ext>
            </a:extLst>
          </p:cNvPr>
          <p:cNvCxnSpPr/>
          <p:nvPr/>
        </p:nvCxnSpPr>
        <p:spPr>
          <a:xfrm>
            <a:off x="5303912" y="177281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486A225-036B-F5AC-01C9-482715B7B36E}"/>
              </a:ext>
            </a:extLst>
          </p:cNvPr>
          <p:cNvCxnSpPr/>
          <p:nvPr/>
        </p:nvCxnSpPr>
        <p:spPr>
          <a:xfrm>
            <a:off x="5303912" y="220486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342186CA-EB6C-4AC7-9F64-6853E56FA859}"/>
              </a:ext>
            </a:extLst>
          </p:cNvPr>
          <p:cNvCxnSpPr/>
          <p:nvPr/>
        </p:nvCxnSpPr>
        <p:spPr>
          <a:xfrm>
            <a:off x="5303912" y="2636912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254DE5A-7E4D-77D2-FDF1-314B104F3489}"/>
              </a:ext>
            </a:extLst>
          </p:cNvPr>
          <p:cNvCxnSpPr/>
          <p:nvPr/>
        </p:nvCxnSpPr>
        <p:spPr>
          <a:xfrm>
            <a:off x="5303912" y="3068960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1CD0BEE-D22C-83B4-3663-1B62C41DA7D5}"/>
              </a:ext>
            </a:extLst>
          </p:cNvPr>
          <p:cNvSpPr txBox="1"/>
          <p:nvPr/>
        </p:nvSpPr>
        <p:spPr>
          <a:xfrm>
            <a:off x="5303911" y="835369"/>
            <a:ext cx="226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Достижения: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166D24-A13A-A220-0BAC-EE9E1472615C}"/>
              </a:ext>
            </a:extLst>
          </p:cNvPr>
          <p:cNvSpPr txBox="1"/>
          <p:nvPr/>
        </p:nvSpPr>
        <p:spPr>
          <a:xfrm>
            <a:off x="5231904" y="1395111"/>
            <a:ext cx="3384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5 опубликованных статьей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0496668-0A1F-5296-DA32-B25DA657615D}"/>
              </a:ext>
            </a:extLst>
          </p:cNvPr>
          <p:cNvSpPr txBox="1"/>
          <p:nvPr/>
        </p:nvSpPr>
        <p:spPr>
          <a:xfrm>
            <a:off x="5231904" y="183511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3 первых места в конференции </a:t>
            </a:r>
            <a:r>
              <a:rPr lang="ru-RU" sz="2000" dirty="0" err="1">
                <a:solidFill>
                  <a:srgbClr val="0070C0"/>
                </a:solidFill>
              </a:rPr>
              <a:t>ВиЖ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BE3E28-3BC0-22C2-4775-D60211A8C613}"/>
              </a:ext>
            </a:extLst>
          </p:cNvPr>
          <p:cNvSpPr txBox="1"/>
          <p:nvPr/>
        </p:nvSpPr>
        <p:spPr>
          <a:xfrm>
            <a:off x="5277018" y="2224504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Стипендиат правительства и президента РФ,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D509025-2A5C-F5AD-910D-A2D506792EE6}"/>
              </a:ext>
            </a:extLst>
          </p:cNvPr>
          <p:cNvSpPr txBox="1"/>
          <p:nvPr/>
        </p:nvSpPr>
        <p:spPr>
          <a:xfrm>
            <a:off x="5306235" y="2708920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мэра Иркутска, губернатора </a:t>
            </a:r>
            <a:r>
              <a:rPr lang="ru-RU" sz="2000" dirty="0">
                <a:solidFill>
                  <a:srgbClr val="0070C0"/>
                </a:solidFill>
              </a:rPr>
              <a:t>И</a:t>
            </a:r>
            <a:r>
              <a:rPr lang="ru-RU" sz="2000" dirty="0" smtClean="0">
                <a:solidFill>
                  <a:srgbClr val="0070C0"/>
                </a:solidFill>
              </a:rPr>
              <a:t>ркутской области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konovalovnp\AppData\Local\Microsoft\Windows\Temporary Internet Files\Content.Outlook\9E1Q4K2N\1759459081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05" y="433147"/>
            <a:ext cx="2427734" cy="326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391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65C5395A-EC64-9D8F-69A9-2B0E8C1578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11400000 w 12192000"/>
              <a:gd name="connsiteY3" fmla="*/ 1 h 6858000"/>
              <a:gd name="connsiteX4" fmla="*/ 12192000 w 12192000"/>
              <a:gd name="connsiteY4" fmla="*/ 792001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11400000" y="1"/>
                </a:lnTo>
                <a:lnTo>
                  <a:pt x="12192000" y="79200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EF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C3064D-DB32-D71B-ED87-5108F3FB79CC}"/>
              </a:ext>
            </a:extLst>
          </p:cNvPr>
          <p:cNvSpPr txBox="1"/>
          <p:nvPr/>
        </p:nvSpPr>
        <p:spPr>
          <a:xfrm>
            <a:off x="3827748" y="165167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Наши выдающиеся студенты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="" xmlns:a16="http://schemas.microsoft.com/office/drawing/2014/main" id="{7DE84C3E-2548-0E1E-FE4E-E301D73DE900}"/>
              </a:ext>
            </a:extLst>
          </p:cNvPr>
          <p:cNvSpPr/>
          <p:nvPr/>
        </p:nvSpPr>
        <p:spPr>
          <a:xfrm rot="10800000" flipV="1">
            <a:off x="11400000" y="0"/>
            <a:ext cx="792000" cy="792000"/>
          </a:xfrm>
          <a:prstGeom prst="triangle">
            <a:avLst>
              <a:gd name="adj" fmla="val 100000"/>
            </a:avLst>
          </a:prstGeom>
          <a:solidFill>
            <a:srgbClr val="FCF2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BB70220-775E-A0C7-E21F-B1849619848C}"/>
              </a:ext>
            </a:extLst>
          </p:cNvPr>
          <p:cNvCxnSpPr/>
          <p:nvPr/>
        </p:nvCxnSpPr>
        <p:spPr>
          <a:xfrm>
            <a:off x="407368" y="4149080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FA5723CA-19C0-0AB5-7F4E-651A56BD9727}"/>
              </a:ext>
            </a:extLst>
          </p:cNvPr>
          <p:cNvCxnSpPr/>
          <p:nvPr/>
        </p:nvCxnSpPr>
        <p:spPr>
          <a:xfrm>
            <a:off x="407368" y="4581128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54BC6EAB-03B2-0BEC-9E2F-2ABEAFE4F77B}"/>
              </a:ext>
            </a:extLst>
          </p:cNvPr>
          <p:cNvCxnSpPr/>
          <p:nvPr/>
        </p:nvCxnSpPr>
        <p:spPr>
          <a:xfrm>
            <a:off x="407368" y="5013176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1CAE4DAD-E686-51EC-36EB-7C8111BB3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b="32150"/>
          <a:stretch/>
        </p:blipFill>
        <p:spPr bwMode="auto">
          <a:xfrm>
            <a:off x="1109166" y="835369"/>
            <a:ext cx="2268811" cy="2874704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2F66B9-E235-4E00-2F07-02B48403EAAB}"/>
              </a:ext>
            </a:extLst>
          </p:cNvPr>
          <p:cNvSpPr txBox="1"/>
          <p:nvPr/>
        </p:nvSpPr>
        <p:spPr>
          <a:xfrm>
            <a:off x="731404" y="371007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Васильев Михаил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9D2E8A-C25F-B1DB-1445-2029BF52B12B}"/>
              </a:ext>
            </a:extLst>
          </p:cNvPr>
          <p:cNvSpPr txBox="1"/>
          <p:nvPr/>
        </p:nvSpPr>
        <p:spPr>
          <a:xfrm>
            <a:off x="407368" y="418770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Институт высоких технологий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D8597-5543-E650-F814-F851A0F734B4}"/>
              </a:ext>
            </a:extLst>
          </p:cNvPr>
          <p:cNvSpPr txBox="1"/>
          <p:nvPr/>
        </p:nvSpPr>
        <p:spPr>
          <a:xfrm>
            <a:off x="1235459" y="463492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МЦб-21-1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29F2B472-E88F-04D7-21F7-E44D0EAEA98B}"/>
              </a:ext>
            </a:extLst>
          </p:cNvPr>
          <p:cNvCxnSpPr/>
          <p:nvPr/>
        </p:nvCxnSpPr>
        <p:spPr>
          <a:xfrm>
            <a:off x="5303912" y="177281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486A225-036B-F5AC-01C9-482715B7B36E}"/>
              </a:ext>
            </a:extLst>
          </p:cNvPr>
          <p:cNvCxnSpPr/>
          <p:nvPr/>
        </p:nvCxnSpPr>
        <p:spPr>
          <a:xfrm>
            <a:off x="5303912" y="220486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342186CA-EB6C-4AC7-9F64-6853E56FA859}"/>
              </a:ext>
            </a:extLst>
          </p:cNvPr>
          <p:cNvCxnSpPr/>
          <p:nvPr/>
        </p:nvCxnSpPr>
        <p:spPr>
          <a:xfrm>
            <a:off x="5303912" y="2636912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254DE5A-7E4D-77D2-FDF1-314B104F3489}"/>
              </a:ext>
            </a:extLst>
          </p:cNvPr>
          <p:cNvCxnSpPr/>
          <p:nvPr/>
        </p:nvCxnSpPr>
        <p:spPr>
          <a:xfrm>
            <a:off x="5303912" y="3068960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421F60A-7B58-D54D-00E0-CBB6FF647210}"/>
              </a:ext>
            </a:extLst>
          </p:cNvPr>
          <p:cNvCxnSpPr/>
          <p:nvPr/>
        </p:nvCxnSpPr>
        <p:spPr>
          <a:xfrm>
            <a:off x="5303912" y="3501008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A9D89356-F641-F760-B75F-BB37D58FC22E}"/>
              </a:ext>
            </a:extLst>
          </p:cNvPr>
          <p:cNvCxnSpPr/>
          <p:nvPr/>
        </p:nvCxnSpPr>
        <p:spPr>
          <a:xfrm>
            <a:off x="5303912" y="39330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BC9FE688-CE7C-5B8A-18ED-E8D870C60A5F}"/>
              </a:ext>
            </a:extLst>
          </p:cNvPr>
          <p:cNvCxnSpPr/>
          <p:nvPr/>
        </p:nvCxnSpPr>
        <p:spPr>
          <a:xfrm>
            <a:off x="5303912" y="4398737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1AD01CC3-E97E-9B15-A79F-FEFAFD93816E}"/>
              </a:ext>
            </a:extLst>
          </p:cNvPr>
          <p:cNvCxnSpPr/>
          <p:nvPr/>
        </p:nvCxnSpPr>
        <p:spPr>
          <a:xfrm>
            <a:off x="5303912" y="4830785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B6E0F072-81A5-37A6-7B9A-B6A00EF9391F}"/>
              </a:ext>
            </a:extLst>
          </p:cNvPr>
          <p:cNvCxnSpPr/>
          <p:nvPr/>
        </p:nvCxnSpPr>
        <p:spPr>
          <a:xfrm>
            <a:off x="5303912" y="5262833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1CD0BEE-D22C-83B4-3663-1B62C41DA7D5}"/>
              </a:ext>
            </a:extLst>
          </p:cNvPr>
          <p:cNvSpPr txBox="1"/>
          <p:nvPr/>
        </p:nvSpPr>
        <p:spPr>
          <a:xfrm>
            <a:off x="5303911" y="835369"/>
            <a:ext cx="226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Достижения: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166D24-A13A-A220-0BAC-EE9E1472615C}"/>
              </a:ext>
            </a:extLst>
          </p:cNvPr>
          <p:cNvSpPr txBox="1"/>
          <p:nvPr/>
        </p:nvSpPr>
        <p:spPr>
          <a:xfrm>
            <a:off x="5231904" y="1395111"/>
            <a:ext cx="3384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8 опубликованных статьей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0496668-0A1F-5296-DA32-B25DA657615D}"/>
              </a:ext>
            </a:extLst>
          </p:cNvPr>
          <p:cNvSpPr txBox="1"/>
          <p:nvPr/>
        </p:nvSpPr>
        <p:spPr>
          <a:xfrm>
            <a:off x="5231904" y="183511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 патент на программу для ЭВМ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0EDB90F-C1CE-C7B5-91A0-6261F0DA771C}"/>
              </a:ext>
            </a:extLst>
          </p:cNvPr>
          <p:cNvSpPr txBox="1"/>
          <p:nvPr/>
        </p:nvSpPr>
        <p:spPr>
          <a:xfrm>
            <a:off x="5231904" y="2268013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Четыре 1 места в конференциях ПИВОФ и </a:t>
            </a:r>
            <a:r>
              <a:rPr lang="ru-RU" sz="2000" dirty="0" err="1"/>
              <a:t>ВиЖ</a:t>
            </a:r>
            <a:endParaRPr lang="ru-RU" sz="20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2C26D582-498A-2A0E-289C-E67AE10C50AE}"/>
              </a:ext>
            </a:extLst>
          </p:cNvPr>
          <p:cNvCxnSpPr/>
          <p:nvPr/>
        </p:nvCxnSpPr>
        <p:spPr>
          <a:xfrm>
            <a:off x="407368" y="5423391"/>
            <a:ext cx="367240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BA1894C-6B11-7AFD-E2FD-C7596A9B1671}"/>
              </a:ext>
            </a:extLst>
          </p:cNvPr>
          <p:cNvSpPr txBox="1"/>
          <p:nvPr/>
        </p:nvSpPr>
        <p:spPr>
          <a:xfrm>
            <a:off x="5231904" y="2716394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Первое место в конференции молодых ученых в г. Тула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C195A42-825A-1A36-B271-D0FB66E8C417}"/>
              </a:ext>
            </a:extLst>
          </p:cNvPr>
          <p:cNvSpPr txBox="1"/>
          <p:nvPr/>
        </p:nvSpPr>
        <p:spPr>
          <a:xfrm>
            <a:off x="5231904" y="3155803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Участник 2023 и финалист 2024 чемпионата </a:t>
            </a:r>
            <a:r>
              <a:rPr lang="en-US" sz="2000" dirty="0"/>
              <a:t>Case-in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BE3E28-3BC0-22C2-4775-D60211A8C613}"/>
              </a:ext>
            </a:extLst>
          </p:cNvPr>
          <p:cNvSpPr txBox="1"/>
          <p:nvPr/>
        </p:nvSpPr>
        <p:spPr>
          <a:xfrm>
            <a:off x="5231904" y="3582549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Стипендиат мэра Иркутска, программы </a:t>
            </a:r>
            <a:r>
              <a:rPr lang="en-US" sz="2000" dirty="0"/>
              <a:t>En+/</a:t>
            </a:r>
            <a:r>
              <a:rPr lang="ru-RU" sz="2000" dirty="0"/>
              <a:t>Русал,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D509025-2A5C-F5AD-910D-A2D506792EE6}"/>
              </a:ext>
            </a:extLst>
          </p:cNvPr>
          <p:cNvSpPr txBox="1"/>
          <p:nvPr/>
        </p:nvSpPr>
        <p:spPr>
          <a:xfrm>
            <a:off x="5231904" y="4022581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членам СНО (дважды)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C1A2A95-EF83-64D3-6222-234E53FBA5C0}"/>
              </a:ext>
            </a:extLst>
          </p:cNvPr>
          <p:cNvSpPr txBox="1"/>
          <p:nvPr/>
        </p:nvSpPr>
        <p:spPr>
          <a:xfrm>
            <a:off x="5231904" y="4438659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Победитель конкурсов «Шаг в науку» (2021 г.) 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A85666-A515-DE2D-48BA-DF0314F94E60}"/>
              </a:ext>
            </a:extLst>
          </p:cNvPr>
          <p:cNvSpPr txBox="1"/>
          <p:nvPr/>
        </p:nvSpPr>
        <p:spPr>
          <a:xfrm>
            <a:off x="65328" y="5045114"/>
            <a:ext cx="4356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Председатель научного общества до января 2025 года. С отличием окончил ИРНРИТУ.</a:t>
            </a:r>
          </a:p>
          <a:p>
            <a:pPr algn="ctr"/>
            <a:r>
              <a:rPr lang="ru-RU" sz="2000" dirty="0" smtClean="0"/>
              <a:t>На данный момент Магистрант Курчатовского института.</a:t>
            </a:r>
            <a:endParaRPr lang="ru-RU" sz="2000" dirty="0"/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B7713DF6-8FC5-608A-843F-EF806E630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6" t="25831" r="36537" b="47455"/>
          <a:stretch/>
        </p:blipFill>
        <p:spPr bwMode="auto">
          <a:xfrm>
            <a:off x="1109166" y="835369"/>
            <a:ext cx="2268811" cy="286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77E02E9D-53B5-BFC8-3D6E-DED540B3DA0C}"/>
              </a:ext>
            </a:extLst>
          </p:cNvPr>
          <p:cNvCxnSpPr/>
          <p:nvPr/>
        </p:nvCxnSpPr>
        <p:spPr>
          <a:xfrm>
            <a:off x="5303912" y="5733256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C73CD9D8-5E8E-34E7-E4DB-6365C876587D}"/>
              </a:ext>
            </a:extLst>
          </p:cNvPr>
          <p:cNvCxnSpPr/>
          <p:nvPr/>
        </p:nvCxnSpPr>
        <p:spPr>
          <a:xfrm>
            <a:off x="5303912" y="6165304"/>
            <a:ext cx="62646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DC4CA47-F889-00FD-2B2A-614297CF8CC9}"/>
              </a:ext>
            </a:extLst>
          </p:cNvPr>
          <p:cNvSpPr txBox="1"/>
          <p:nvPr/>
        </p:nvSpPr>
        <p:spPr>
          <a:xfrm>
            <a:off x="5231904" y="4897880"/>
            <a:ext cx="689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«Авангард науки» (2023 г.), </a:t>
            </a:r>
            <a:r>
              <a:rPr lang="ru-RU" sz="2000" dirty="0" err="1"/>
              <a:t>хакатона</a:t>
            </a:r>
            <a:r>
              <a:rPr lang="ru-RU" sz="2000" dirty="0"/>
              <a:t> от </a:t>
            </a:r>
            <a:r>
              <a:rPr lang="ru-RU" sz="2000" dirty="0" err="1"/>
              <a:t>гидротехнологий</a:t>
            </a:r>
            <a:endParaRPr lang="ru-RU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44B17A3-7092-CA47-B0D8-EB2FB1EB6521}"/>
              </a:ext>
            </a:extLst>
          </p:cNvPr>
          <p:cNvSpPr txBox="1"/>
          <p:nvPr/>
        </p:nvSpPr>
        <p:spPr>
          <a:xfrm>
            <a:off x="5231904" y="5357101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Сибири (2022 г.)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34A9326-20FF-92CE-3106-A50CB4827E7C}"/>
              </a:ext>
            </a:extLst>
          </p:cNvPr>
          <p:cNvSpPr txBox="1"/>
          <p:nvPr/>
        </p:nvSpPr>
        <p:spPr>
          <a:xfrm>
            <a:off x="5231904" y="5795609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Проходил практику в НИЦ «Курчатовский институт» </a:t>
            </a:r>
          </a:p>
        </p:txBody>
      </p:sp>
    </p:spTree>
    <p:extLst>
      <p:ext uri="{BB962C8B-B14F-4D97-AF65-F5344CB8AC3E}">
        <p14:creationId xmlns:p14="http://schemas.microsoft.com/office/powerpoint/2010/main" val="35156849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C47CD460-DDAB-8CF6-2A3F-9C6DA4871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 bwMode="auto">
          <a:xfrm>
            <a:off x="0" y="13464"/>
            <a:ext cx="12168064" cy="684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A8B0A68-16D3-6193-4B2B-F063407C98F6}"/>
              </a:ext>
            </a:extLst>
          </p:cNvPr>
          <p:cNvSpPr/>
          <p:nvPr/>
        </p:nvSpPr>
        <p:spPr>
          <a:xfrm>
            <a:off x="0" y="13464"/>
            <a:ext cx="12192000" cy="684453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53DFD0-E38D-9F7B-28B0-27D858CA8423}"/>
              </a:ext>
            </a:extLst>
          </p:cNvPr>
          <p:cNvSpPr txBox="1"/>
          <p:nvPr/>
        </p:nvSpPr>
        <p:spPr>
          <a:xfrm>
            <a:off x="3248967" y="211816"/>
            <a:ext cx="569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FFFF"/>
                </a:solidFill>
              </a:rPr>
              <a:t>СНО «КАРБОН»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8696FF21-EB62-3044-7C82-6FC15A5B9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8000" r="8000" b="8000"/>
          <a:stretch/>
        </p:blipFill>
        <p:spPr bwMode="auto">
          <a:xfrm>
            <a:off x="1055440" y="3455784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BC3362-7BAE-FFED-CB45-D54221C32E38}"/>
              </a:ext>
            </a:extLst>
          </p:cNvPr>
          <p:cNvSpPr txBox="1"/>
          <p:nvPr/>
        </p:nvSpPr>
        <p:spPr>
          <a:xfrm>
            <a:off x="3648313" y="2010385"/>
            <a:ext cx="4871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Думать, работать, рисковать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7A4ACC-9249-7FF1-BACB-063D01F736A1}"/>
              </a:ext>
            </a:extLst>
          </p:cNvPr>
          <p:cNvSpPr txBox="1"/>
          <p:nvPr/>
        </p:nvSpPr>
        <p:spPr>
          <a:xfrm>
            <a:off x="822772" y="5484678"/>
            <a:ext cx="248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Группа ВК СНО «Карбон»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ED4D74A-660B-7E83-EA1D-D1C1B4D9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342900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750BC7-A857-BB8E-ADAC-92C0AF635213}"/>
              </a:ext>
            </a:extLst>
          </p:cNvPr>
          <p:cNvSpPr txBox="1"/>
          <p:nvPr/>
        </p:nvSpPr>
        <p:spPr>
          <a:xfrm>
            <a:off x="9031684" y="5495686"/>
            <a:ext cx="248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Информация о СНО «Карбон»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9F864E-F41E-2458-EC61-E04F0FDECC6E}"/>
              </a:ext>
            </a:extLst>
          </p:cNvPr>
          <p:cNvSpPr txBox="1"/>
          <p:nvPr/>
        </p:nvSpPr>
        <p:spPr>
          <a:xfrm>
            <a:off x="4427848" y="3455784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Нас можно найти:</a:t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>Б-амфитеатр</a:t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000" dirty="0" smtClean="0">
                <a:solidFill>
                  <a:srgbClr val="FFFFFF"/>
                </a:solidFill>
              </a:rPr>
              <a:t>Б-201А</a:t>
            </a:r>
          </a:p>
          <a:p>
            <a:pPr algn="ctr"/>
            <a:r>
              <a:rPr lang="ru-RU" sz="2000" dirty="0" smtClean="0">
                <a:solidFill>
                  <a:srgbClr val="FFFFFF"/>
                </a:solidFill>
              </a:rPr>
              <a:t>Б-217А</a:t>
            </a:r>
            <a:r>
              <a:rPr lang="ru-RU" sz="2000" dirty="0">
                <a:solidFill>
                  <a:srgbClr val="FFFFFF"/>
                </a:solidFill>
              </a:rPr>
              <a:t/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/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ru-RU" sz="2000" dirty="0">
                <a:solidFill>
                  <a:srgbClr val="FFFFFF"/>
                </a:solidFill>
              </a:rPr>
              <a:t/>
            </a:r>
            <a:br>
              <a:rPr lang="ru-RU" sz="2000" dirty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  <a:hlinkClick r:id="rId5"/>
              </a:rPr>
              <a:t>daria.dubrov20@gmail.comno_carbon@mail.ru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endParaRPr lang="ru-RU" sz="2000" dirty="0" smtClean="0">
              <a:solidFill>
                <a:srgbClr val="FFFFFF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knp@ex.istu.edu</a:t>
            </a:r>
            <a:endParaRPr lang="ru-R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509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21520FC2-2E9E-65B6-3DED-EE7B0377B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5" b="114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66A5161-B203-03EE-CB53-A8EE6525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 b="12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86AF7C3-C3F9-2ED6-EA3C-F57990A9065A}"/>
              </a:ext>
            </a:extLst>
          </p:cNvPr>
          <p:cNvSpPr/>
          <p:nvPr/>
        </p:nvSpPr>
        <p:spPr>
          <a:xfrm>
            <a:off x="0" y="0"/>
            <a:ext cx="12192000" cy="684453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786061-FF53-0E87-7C82-1D546CCEC95A}"/>
              </a:ext>
            </a:extLst>
          </p:cNvPr>
          <p:cNvSpPr txBox="1"/>
          <p:nvPr/>
        </p:nvSpPr>
        <p:spPr>
          <a:xfrm>
            <a:off x="2459596" y="18864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История и достижения СНО «Карбон»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BAECBD-0ACE-7131-8927-5A37CA03C080}"/>
              </a:ext>
            </a:extLst>
          </p:cNvPr>
          <p:cNvSpPr txBox="1"/>
          <p:nvPr/>
        </p:nvSpPr>
        <p:spPr>
          <a:xfrm>
            <a:off x="3827748" y="292790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FFFF"/>
                </a:solidFill>
              </a:rPr>
              <a:t>2017 и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75A4C9-ED3C-0542-806B-3731BC05B65A}"/>
              </a:ext>
            </a:extLst>
          </p:cNvPr>
          <p:cNvSpPr txBox="1"/>
          <p:nvPr/>
        </p:nvSpPr>
        <p:spPr>
          <a:xfrm>
            <a:off x="3917758" y="5373216"/>
            <a:ext cx="4356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 </a:t>
            </a:r>
            <a:r>
              <a:rPr lang="ru-RU" sz="2400" dirty="0">
                <a:solidFill>
                  <a:srgbClr val="FFFFFF"/>
                </a:solidFill>
              </a:rPr>
              <a:t>место в конкурсе «Лучшее техническое СНО»</a:t>
            </a:r>
          </a:p>
        </p:txBody>
      </p:sp>
    </p:spTree>
    <p:extLst>
      <p:ext uri="{BB962C8B-B14F-4D97-AF65-F5344CB8AC3E}">
        <p14:creationId xmlns:p14="http://schemas.microsoft.com/office/powerpoint/2010/main" val="22122495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66A5161-B203-03EE-CB53-A8EE65255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 b="12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E09D15-BCF4-887A-59BE-D12F915AA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4" b="15938"/>
          <a:stretch/>
        </p:blipFill>
        <p:spPr>
          <a:xfrm>
            <a:off x="0" y="-3552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86AF7C3-C3F9-2ED6-EA3C-F57990A9065A}"/>
              </a:ext>
            </a:extLst>
          </p:cNvPr>
          <p:cNvSpPr/>
          <p:nvPr/>
        </p:nvSpPr>
        <p:spPr>
          <a:xfrm>
            <a:off x="0" y="-7104"/>
            <a:ext cx="12192000" cy="684453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786061-FF53-0E87-7C82-1D546CCEC95A}"/>
              </a:ext>
            </a:extLst>
          </p:cNvPr>
          <p:cNvSpPr txBox="1"/>
          <p:nvPr/>
        </p:nvSpPr>
        <p:spPr>
          <a:xfrm>
            <a:off x="2459596" y="18864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История и достижения СНО «Карбон»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BAECBD-0ACE-7131-8927-5A37CA03C080}"/>
              </a:ext>
            </a:extLst>
          </p:cNvPr>
          <p:cNvSpPr txBox="1"/>
          <p:nvPr/>
        </p:nvSpPr>
        <p:spPr>
          <a:xfrm>
            <a:off x="3827748" y="292790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FFFF"/>
                </a:solidFill>
              </a:rPr>
              <a:t>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75A4C9-ED3C-0542-806B-3731BC05B65A}"/>
              </a:ext>
            </a:extLst>
          </p:cNvPr>
          <p:cNvSpPr txBox="1"/>
          <p:nvPr/>
        </p:nvSpPr>
        <p:spPr>
          <a:xfrm>
            <a:off x="3917758" y="5373216"/>
            <a:ext cx="4356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 </a:t>
            </a:r>
            <a:r>
              <a:rPr lang="ru-RU" sz="2400" dirty="0">
                <a:solidFill>
                  <a:srgbClr val="FFFFFF"/>
                </a:solidFill>
              </a:rPr>
              <a:t>место в конкурсе «Лучшее техническое СКБ»</a:t>
            </a:r>
          </a:p>
        </p:txBody>
      </p:sp>
    </p:spTree>
    <p:extLst>
      <p:ext uri="{BB962C8B-B14F-4D97-AF65-F5344CB8AC3E}">
        <p14:creationId xmlns:p14="http://schemas.microsoft.com/office/powerpoint/2010/main" val="33040585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E09D15-BCF4-887A-59BE-D12F915AA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4" b="15938"/>
          <a:stretch/>
        </p:blipFill>
        <p:spPr>
          <a:xfrm>
            <a:off x="-2088" y="-5472"/>
            <a:ext cx="12192000" cy="6858000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4D1541FF-F0A3-059F-F0DE-31844270E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/>
        </p:blipFill>
        <p:spPr bwMode="auto">
          <a:xfrm>
            <a:off x="0" y="-799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86AF7C3-C3F9-2ED6-EA3C-F57990A9065A}"/>
              </a:ext>
            </a:extLst>
          </p:cNvPr>
          <p:cNvSpPr/>
          <p:nvPr/>
        </p:nvSpPr>
        <p:spPr>
          <a:xfrm>
            <a:off x="0" y="5472"/>
            <a:ext cx="12192000" cy="684453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786061-FF53-0E87-7C82-1D546CCEC95A}"/>
              </a:ext>
            </a:extLst>
          </p:cNvPr>
          <p:cNvSpPr txBox="1"/>
          <p:nvPr/>
        </p:nvSpPr>
        <p:spPr>
          <a:xfrm>
            <a:off x="2459596" y="18864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История и достижения СНО «Карбон»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BAECBD-0ACE-7131-8927-5A37CA03C080}"/>
              </a:ext>
            </a:extLst>
          </p:cNvPr>
          <p:cNvSpPr txBox="1"/>
          <p:nvPr/>
        </p:nvSpPr>
        <p:spPr>
          <a:xfrm>
            <a:off x="3827748" y="292790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FFFF"/>
                </a:solidFill>
              </a:rPr>
              <a:t>2021 и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75A4C9-ED3C-0542-806B-3731BC05B65A}"/>
              </a:ext>
            </a:extLst>
          </p:cNvPr>
          <p:cNvSpPr txBox="1"/>
          <p:nvPr/>
        </p:nvSpPr>
        <p:spPr>
          <a:xfrm>
            <a:off x="3917758" y="5373216"/>
            <a:ext cx="4356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 </a:t>
            </a:r>
            <a:r>
              <a:rPr lang="ru-RU" sz="2400" dirty="0">
                <a:solidFill>
                  <a:srgbClr val="FFFFFF"/>
                </a:solidFill>
              </a:rPr>
              <a:t>место в конкурсе «Шаг в науку»</a:t>
            </a:r>
          </a:p>
        </p:txBody>
      </p:sp>
    </p:spTree>
    <p:extLst>
      <p:ext uri="{BB962C8B-B14F-4D97-AF65-F5344CB8AC3E}">
        <p14:creationId xmlns:p14="http://schemas.microsoft.com/office/powerpoint/2010/main" val="21883776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672634F-50DC-C3E1-DA12-05B1E8F81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/>
        </p:blipFill>
        <p:spPr bwMode="auto">
          <a:xfrm>
            <a:off x="0" y="-799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383DE8DF-A6D4-46E8-40F2-A04DAF4D2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7799"/>
          <a:stretch/>
        </p:blipFill>
        <p:spPr bwMode="auto">
          <a:xfrm>
            <a:off x="0" y="-10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86AF7C3-C3F9-2ED6-EA3C-F57990A9065A}"/>
              </a:ext>
            </a:extLst>
          </p:cNvPr>
          <p:cNvSpPr/>
          <p:nvPr/>
        </p:nvSpPr>
        <p:spPr>
          <a:xfrm>
            <a:off x="0" y="-1032"/>
            <a:ext cx="12192000" cy="684453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786061-FF53-0E87-7C82-1D546CCEC95A}"/>
              </a:ext>
            </a:extLst>
          </p:cNvPr>
          <p:cNvSpPr txBox="1"/>
          <p:nvPr/>
        </p:nvSpPr>
        <p:spPr>
          <a:xfrm>
            <a:off x="2459596" y="18864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История и достижения СНО «Карбон»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BAECBD-0ACE-7131-8927-5A37CA03C080}"/>
              </a:ext>
            </a:extLst>
          </p:cNvPr>
          <p:cNvSpPr txBox="1"/>
          <p:nvPr/>
        </p:nvSpPr>
        <p:spPr>
          <a:xfrm>
            <a:off x="3827748" y="292790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FFFF"/>
                </a:solidFill>
              </a:rPr>
              <a:t>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75A4C9-ED3C-0542-806B-3731BC05B65A}"/>
              </a:ext>
            </a:extLst>
          </p:cNvPr>
          <p:cNvSpPr txBox="1"/>
          <p:nvPr/>
        </p:nvSpPr>
        <p:spPr>
          <a:xfrm>
            <a:off x="3917758" y="5373216"/>
            <a:ext cx="4356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II </a:t>
            </a:r>
            <a:r>
              <a:rPr lang="ru-RU" sz="2400" dirty="0">
                <a:solidFill>
                  <a:srgbClr val="FFFFFF"/>
                </a:solidFill>
              </a:rPr>
              <a:t>место в конкурсе «Лучшее нефтегазовое СНО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37248454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383DE8DF-A6D4-46E8-40F2-A04DAF4D2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77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31EDC98E-9ECD-A2F2-BFF6-7AB58B930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718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86AF7C3-C3F9-2ED6-EA3C-F57990A9065A}"/>
              </a:ext>
            </a:extLst>
          </p:cNvPr>
          <p:cNvSpPr/>
          <p:nvPr/>
        </p:nvSpPr>
        <p:spPr>
          <a:xfrm>
            <a:off x="14368" y="0"/>
            <a:ext cx="12192000" cy="684453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786061-FF53-0E87-7C82-1D546CCEC95A}"/>
              </a:ext>
            </a:extLst>
          </p:cNvPr>
          <p:cNvSpPr txBox="1"/>
          <p:nvPr/>
        </p:nvSpPr>
        <p:spPr>
          <a:xfrm>
            <a:off x="2459596" y="18864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История и достижения СНО «Карбон»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BAECBD-0ACE-7131-8927-5A37CA03C080}"/>
              </a:ext>
            </a:extLst>
          </p:cNvPr>
          <p:cNvSpPr txBox="1"/>
          <p:nvPr/>
        </p:nvSpPr>
        <p:spPr>
          <a:xfrm>
            <a:off x="3827748" y="292790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FFFF"/>
                </a:solidFill>
              </a:rPr>
              <a:t>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75A4C9-ED3C-0542-806B-3731BC05B65A}"/>
              </a:ext>
            </a:extLst>
          </p:cNvPr>
          <p:cNvSpPr txBox="1"/>
          <p:nvPr/>
        </p:nvSpPr>
        <p:spPr>
          <a:xfrm>
            <a:off x="3917758" y="4869160"/>
            <a:ext cx="4356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</a:rPr>
              <a:t>Первая команда по металлургии от ИРНИТУ в финале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ru-RU" sz="2400" dirty="0">
                <a:solidFill>
                  <a:srgbClr val="FFFFFF"/>
                </a:solidFill>
              </a:rPr>
              <a:t>чемпионата </a:t>
            </a:r>
            <a:r>
              <a:rPr lang="en-US" sz="2400" dirty="0">
                <a:solidFill>
                  <a:srgbClr val="FFFFFF"/>
                </a:solidFill>
              </a:rPr>
              <a:t>Case-in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408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304CA7-882F-3740-5235-9A744985D3BB}"/>
              </a:ext>
            </a:extLst>
          </p:cNvPr>
          <p:cNvSpPr txBox="1"/>
          <p:nvPr/>
        </p:nvSpPr>
        <p:spPr>
          <a:xfrm>
            <a:off x="4041767" y="2736501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</a:rPr>
              <a:t>Основные направления исследований СНО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3E6E24A0-D603-C528-347C-6255A9E5857D}"/>
              </a:ext>
            </a:extLst>
          </p:cNvPr>
          <p:cNvGrpSpPr/>
          <p:nvPr/>
        </p:nvGrpSpPr>
        <p:grpSpPr>
          <a:xfrm>
            <a:off x="0" y="1"/>
            <a:ext cx="6096000" cy="2286477"/>
            <a:chOff x="0" y="1"/>
            <a:chExt cx="6096000" cy="2286477"/>
          </a:xfrm>
        </p:grpSpPr>
        <p:grpSp>
          <p:nvGrpSpPr>
            <p:cNvPr id="16" name="Группа 15">
              <a:extLst>
                <a:ext uri="{FF2B5EF4-FFF2-40B4-BE49-F238E27FC236}">
                  <a16:creationId xmlns="" xmlns:a16="http://schemas.microsoft.com/office/drawing/2014/main" id="{09008A33-7270-80CB-E8FA-1947E554CA2A}"/>
                </a:ext>
              </a:extLst>
            </p:cNvPr>
            <p:cNvGrpSpPr/>
            <p:nvPr/>
          </p:nvGrpSpPr>
          <p:grpSpPr>
            <a:xfrm>
              <a:off x="0" y="1"/>
              <a:ext cx="6096000" cy="2286477"/>
              <a:chOff x="0" y="1"/>
              <a:chExt cx="6096000" cy="2286477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="" xmlns:a16="http://schemas.microsoft.com/office/drawing/2014/main" id="{867E6F90-8178-ACF8-73C2-30E09FE2C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453" t="16668" r="3490" b="30961"/>
              <a:stretch/>
            </p:blipFill>
            <p:spPr>
              <a:xfrm>
                <a:off x="0" y="1"/>
                <a:ext cx="6096000" cy="2285999"/>
              </a:xfrm>
              <a:prstGeom prst="rect">
                <a:avLst/>
              </a:prstGeom>
            </p:spPr>
          </p:pic>
          <p:sp>
            <p:nvSpPr>
              <p:cNvPr id="15" name="Прямоугольник 14">
                <a:extLst>
                  <a:ext uri="{FF2B5EF4-FFF2-40B4-BE49-F238E27FC236}">
                    <a16:creationId xmlns="" xmlns:a16="http://schemas.microsoft.com/office/drawing/2014/main" id="{8E3192A9-A14A-3838-5D2F-2E182EC6799C}"/>
                  </a:ext>
                </a:extLst>
              </p:cNvPr>
              <p:cNvSpPr/>
              <p:nvPr/>
            </p:nvSpPr>
            <p:spPr>
              <a:xfrm>
                <a:off x="0" y="479"/>
                <a:ext cx="6096000" cy="2285999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1C173A7-7612-2291-BCCC-5805CDC2A879}"/>
                </a:ext>
              </a:extLst>
            </p:cNvPr>
            <p:cNvSpPr txBox="1"/>
            <p:nvPr/>
          </p:nvSpPr>
          <p:spPr>
            <a:xfrm>
              <a:off x="1823864" y="727501"/>
              <a:ext cx="24482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FFFF"/>
                  </a:solidFill>
                </a:rPr>
                <a:t>Нефтехимия</a:t>
              </a:r>
            </a:p>
            <a:p>
              <a:pPr algn="ctr"/>
              <a:r>
                <a:rPr lang="ru-RU" sz="2400" b="1" dirty="0">
                  <a:solidFill>
                    <a:srgbClr val="FFFFFF"/>
                  </a:solidFill>
                </a:rPr>
                <a:t>Нефтедобыча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4B1B6638-F55E-D987-432E-502A06175B4B}"/>
              </a:ext>
            </a:extLst>
          </p:cNvPr>
          <p:cNvGrpSpPr/>
          <p:nvPr/>
        </p:nvGrpSpPr>
        <p:grpSpPr>
          <a:xfrm>
            <a:off x="0" y="2285520"/>
            <a:ext cx="6096000" cy="2286479"/>
            <a:chOff x="0" y="2285520"/>
            <a:chExt cx="6096000" cy="2286479"/>
          </a:xfrm>
        </p:grpSpPr>
        <p:grpSp>
          <p:nvGrpSpPr>
            <p:cNvPr id="25" name="Группа 24">
              <a:extLst>
                <a:ext uri="{FF2B5EF4-FFF2-40B4-BE49-F238E27FC236}">
                  <a16:creationId xmlns="" xmlns:a16="http://schemas.microsoft.com/office/drawing/2014/main" id="{BF8E5938-7AE0-2F18-BF26-1F772D16D97C}"/>
                </a:ext>
              </a:extLst>
            </p:cNvPr>
            <p:cNvGrpSpPr/>
            <p:nvPr/>
          </p:nvGrpSpPr>
          <p:grpSpPr>
            <a:xfrm>
              <a:off x="0" y="2285520"/>
              <a:ext cx="6096000" cy="2286479"/>
              <a:chOff x="0" y="2285520"/>
              <a:chExt cx="6096000" cy="2286479"/>
            </a:xfrm>
          </p:grpSpPr>
          <p:pic>
            <p:nvPicPr>
              <p:cNvPr id="3086" name="Picture 14">
                <a:extLst>
                  <a:ext uri="{FF2B5EF4-FFF2-40B4-BE49-F238E27FC236}">
                    <a16:creationId xmlns="" xmlns:a16="http://schemas.microsoft.com/office/drawing/2014/main" id="{FFDB4FD6-5B54-9832-4DEB-16455BF5D9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62" t="12575" r="2062" b="38302"/>
              <a:stretch/>
            </p:blipFill>
            <p:spPr bwMode="auto">
              <a:xfrm>
                <a:off x="0" y="2286000"/>
                <a:ext cx="6096000" cy="2285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Прямоугольник 23">
                <a:extLst>
                  <a:ext uri="{FF2B5EF4-FFF2-40B4-BE49-F238E27FC236}">
                    <a16:creationId xmlns="" xmlns:a16="http://schemas.microsoft.com/office/drawing/2014/main" id="{3EA43130-39C4-D1D2-36C4-DB5E056B3AB0}"/>
                  </a:ext>
                </a:extLst>
              </p:cNvPr>
              <p:cNvSpPr/>
              <p:nvPr/>
            </p:nvSpPr>
            <p:spPr>
              <a:xfrm>
                <a:off x="0" y="2285520"/>
                <a:ext cx="6096000" cy="2285999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734E25F7-B5B8-8334-25FF-8BBC2E3E2BC9}"/>
                </a:ext>
              </a:extLst>
            </p:cNvPr>
            <p:cNvSpPr txBox="1"/>
            <p:nvPr/>
          </p:nvSpPr>
          <p:spPr>
            <a:xfrm>
              <a:off x="1823864" y="319768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FFFF"/>
                  </a:solidFill>
                </a:rPr>
                <a:t>Энергетика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="" xmlns:a16="http://schemas.microsoft.com/office/drawing/2014/main" id="{77576B43-120B-0242-6099-10B33483F452}"/>
              </a:ext>
            </a:extLst>
          </p:cNvPr>
          <p:cNvGrpSpPr/>
          <p:nvPr/>
        </p:nvGrpSpPr>
        <p:grpSpPr>
          <a:xfrm>
            <a:off x="0" y="4578838"/>
            <a:ext cx="6096000" cy="2289844"/>
            <a:chOff x="0" y="4578838"/>
            <a:chExt cx="6096000" cy="2289844"/>
          </a:xfrm>
        </p:grpSpPr>
        <p:grpSp>
          <p:nvGrpSpPr>
            <p:cNvPr id="29" name="Группа 28">
              <a:extLst>
                <a:ext uri="{FF2B5EF4-FFF2-40B4-BE49-F238E27FC236}">
                  <a16:creationId xmlns="" xmlns:a16="http://schemas.microsoft.com/office/drawing/2014/main" id="{14EAE2A9-041E-25D6-DF65-AF29ADB96F53}"/>
                </a:ext>
              </a:extLst>
            </p:cNvPr>
            <p:cNvGrpSpPr/>
            <p:nvPr/>
          </p:nvGrpSpPr>
          <p:grpSpPr>
            <a:xfrm>
              <a:off x="0" y="4578838"/>
              <a:ext cx="6096000" cy="2289844"/>
              <a:chOff x="0" y="4578838"/>
              <a:chExt cx="6096000" cy="2289844"/>
            </a:xfrm>
          </p:grpSpPr>
          <p:pic>
            <p:nvPicPr>
              <p:cNvPr id="3088" name="Picture 16" descr="Бизнес по переработке пластика - что нужно и как заработать">
                <a:extLst>
                  <a:ext uri="{FF2B5EF4-FFF2-40B4-BE49-F238E27FC236}">
                    <a16:creationId xmlns="" xmlns:a16="http://schemas.microsoft.com/office/drawing/2014/main" id="{F38AF6A7-BA5E-AC06-D986-0CEC404AB1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8164"/>
              <a:stretch/>
            </p:blipFill>
            <p:spPr bwMode="auto">
              <a:xfrm>
                <a:off x="0" y="4582681"/>
                <a:ext cx="6096000" cy="2286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Прямоугольник 27">
                <a:extLst>
                  <a:ext uri="{FF2B5EF4-FFF2-40B4-BE49-F238E27FC236}">
                    <a16:creationId xmlns="" xmlns:a16="http://schemas.microsoft.com/office/drawing/2014/main" id="{812A309F-17BF-19FB-C616-0A648514DF16}"/>
                  </a:ext>
                </a:extLst>
              </p:cNvPr>
              <p:cNvSpPr/>
              <p:nvPr/>
            </p:nvSpPr>
            <p:spPr>
              <a:xfrm>
                <a:off x="0" y="4578838"/>
                <a:ext cx="6096000" cy="2285999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7F9C0B0-9516-76EA-6033-54C679E56162}"/>
                </a:ext>
              </a:extLst>
            </p:cNvPr>
            <p:cNvSpPr txBox="1"/>
            <p:nvPr/>
          </p:nvSpPr>
          <p:spPr>
            <a:xfrm>
              <a:off x="1817166" y="5310182"/>
              <a:ext cx="24482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FFFF"/>
                  </a:solidFill>
                </a:rPr>
                <a:t>Переработка отходов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8C0E76AE-A39F-D18F-CCB0-265D2C999388}"/>
              </a:ext>
            </a:extLst>
          </p:cNvPr>
          <p:cNvGrpSpPr/>
          <p:nvPr/>
        </p:nvGrpSpPr>
        <p:grpSpPr>
          <a:xfrm>
            <a:off x="6093995" y="3844"/>
            <a:ext cx="6098005" cy="2289364"/>
            <a:chOff x="6093995" y="3844"/>
            <a:chExt cx="6098005" cy="2289364"/>
          </a:xfrm>
        </p:grpSpPr>
        <p:grpSp>
          <p:nvGrpSpPr>
            <p:cNvPr id="33" name="Группа 32">
              <a:extLst>
                <a:ext uri="{FF2B5EF4-FFF2-40B4-BE49-F238E27FC236}">
                  <a16:creationId xmlns="" xmlns:a16="http://schemas.microsoft.com/office/drawing/2014/main" id="{7D197665-CF2E-9D5D-32A2-9C42E47CCFB4}"/>
                </a:ext>
              </a:extLst>
            </p:cNvPr>
            <p:cNvGrpSpPr/>
            <p:nvPr/>
          </p:nvGrpSpPr>
          <p:grpSpPr>
            <a:xfrm>
              <a:off x="6093995" y="3844"/>
              <a:ext cx="6098005" cy="2289364"/>
              <a:chOff x="6093995" y="3844"/>
              <a:chExt cx="6098005" cy="2289364"/>
            </a:xfrm>
          </p:grpSpPr>
          <p:pic>
            <p:nvPicPr>
              <p:cNvPr id="3090" name="Picture 18" descr="Спасет ли мир «зеленая химия»? - Наука - Телеканал &quot;Наука&quot;">
                <a:extLst>
                  <a:ext uri="{FF2B5EF4-FFF2-40B4-BE49-F238E27FC236}">
                    <a16:creationId xmlns="" xmlns:a16="http://schemas.microsoft.com/office/drawing/2014/main" id="{F56F5FA4-BBD9-2C39-39F8-82D8C3E0F2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877" b="9516"/>
              <a:stretch/>
            </p:blipFill>
            <p:spPr bwMode="auto">
              <a:xfrm>
                <a:off x="6093995" y="3844"/>
                <a:ext cx="6096000" cy="2285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Прямоугольник 31">
                <a:extLst>
                  <a:ext uri="{FF2B5EF4-FFF2-40B4-BE49-F238E27FC236}">
                    <a16:creationId xmlns="" xmlns:a16="http://schemas.microsoft.com/office/drawing/2014/main" id="{EAFCA9C2-C1FD-46C0-8E46-5EFE566F8DAD}"/>
                  </a:ext>
                </a:extLst>
              </p:cNvPr>
              <p:cNvSpPr/>
              <p:nvPr/>
            </p:nvSpPr>
            <p:spPr>
              <a:xfrm>
                <a:off x="6096000" y="7209"/>
                <a:ext cx="6096000" cy="2285999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9BDD124F-8E6F-E923-CD34-95B97B77C445}"/>
                </a:ext>
              </a:extLst>
            </p:cNvPr>
            <p:cNvSpPr txBox="1"/>
            <p:nvPr/>
          </p:nvSpPr>
          <p:spPr>
            <a:xfrm>
              <a:off x="7917859" y="919375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FFFF"/>
                  </a:solidFill>
                </a:rPr>
                <a:t>Зеленая химия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3AB6083D-A70E-4A84-7BA5-7340EC4FFA49}"/>
              </a:ext>
            </a:extLst>
          </p:cNvPr>
          <p:cNvGrpSpPr/>
          <p:nvPr/>
        </p:nvGrpSpPr>
        <p:grpSpPr>
          <a:xfrm>
            <a:off x="6091990" y="2286000"/>
            <a:ext cx="6104020" cy="2285999"/>
            <a:chOff x="6091990" y="2286000"/>
            <a:chExt cx="6104020" cy="2285999"/>
          </a:xfrm>
        </p:grpSpPr>
        <p:grpSp>
          <p:nvGrpSpPr>
            <p:cNvPr id="38" name="Группа 37">
              <a:extLst>
                <a:ext uri="{FF2B5EF4-FFF2-40B4-BE49-F238E27FC236}">
                  <a16:creationId xmlns="" xmlns:a16="http://schemas.microsoft.com/office/drawing/2014/main" id="{198542F6-081C-4C51-7065-A140A5ABB0D9}"/>
                </a:ext>
              </a:extLst>
            </p:cNvPr>
            <p:cNvGrpSpPr/>
            <p:nvPr/>
          </p:nvGrpSpPr>
          <p:grpSpPr>
            <a:xfrm>
              <a:off x="6091990" y="2286000"/>
              <a:ext cx="6104020" cy="2285999"/>
              <a:chOff x="6091990" y="2286000"/>
              <a:chExt cx="6104020" cy="2285999"/>
            </a:xfrm>
          </p:grpSpPr>
          <p:pic>
            <p:nvPicPr>
              <p:cNvPr id="3092" name="Picture 20" descr="Фантастическое будущее мира IT — Cтатьи | masterhost">
                <a:extLst>
                  <a:ext uri="{FF2B5EF4-FFF2-40B4-BE49-F238E27FC236}">
                    <a16:creationId xmlns="" xmlns:a16="http://schemas.microsoft.com/office/drawing/2014/main" id="{0FCE03B0-D6C6-91F7-5812-F97AB66AD0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98" b="17440"/>
              <a:stretch/>
            </p:blipFill>
            <p:spPr bwMode="auto">
              <a:xfrm>
                <a:off x="6091990" y="2286000"/>
                <a:ext cx="6096000" cy="2285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Прямоугольник 35">
                <a:extLst>
                  <a:ext uri="{FF2B5EF4-FFF2-40B4-BE49-F238E27FC236}">
                    <a16:creationId xmlns="" xmlns:a16="http://schemas.microsoft.com/office/drawing/2014/main" id="{E28F21E9-29B4-FD91-6834-BEC5DDF48BB4}"/>
                  </a:ext>
                </a:extLst>
              </p:cNvPr>
              <p:cNvSpPr/>
              <p:nvPr/>
            </p:nvSpPr>
            <p:spPr>
              <a:xfrm>
                <a:off x="6100010" y="2286000"/>
                <a:ext cx="6096000" cy="2285999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DE58AA7F-D708-C85E-D52E-BE761C5B3829}"/>
                </a:ext>
              </a:extLst>
            </p:cNvPr>
            <p:cNvSpPr txBox="1"/>
            <p:nvPr/>
          </p:nvSpPr>
          <p:spPr>
            <a:xfrm>
              <a:off x="7906468" y="3194803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</a:rPr>
                <a:t>IT </a:t>
              </a:r>
              <a:r>
                <a:rPr lang="ru-RU" sz="2400" b="1" dirty="0">
                  <a:solidFill>
                    <a:srgbClr val="FFFFFF"/>
                  </a:solidFill>
                </a:rPr>
                <a:t>технологии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="" xmlns:a16="http://schemas.microsoft.com/office/drawing/2014/main" id="{C87F7493-6B67-4620-EC38-5A7C2B22E99D}"/>
              </a:ext>
            </a:extLst>
          </p:cNvPr>
          <p:cNvGrpSpPr/>
          <p:nvPr/>
        </p:nvGrpSpPr>
        <p:grpSpPr>
          <a:xfrm>
            <a:off x="6082604" y="4573991"/>
            <a:ext cx="6096000" cy="2294596"/>
            <a:chOff x="6082604" y="4573991"/>
            <a:chExt cx="6096000" cy="2294596"/>
          </a:xfrm>
        </p:grpSpPr>
        <p:grpSp>
          <p:nvGrpSpPr>
            <p:cNvPr id="39" name="Группа 38">
              <a:extLst>
                <a:ext uri="{FF2B5EF4-FFF2-40B4-BE49-F238E27FC236}">
                  <a16:creationId xmlns="" xmlns:a16="http://schemas.microsoft.com/office/drawing/2014/main" id="{3B7175E6-2560-98D7-A902-65136B69E55B}"/>
                </a:ext>
              </a:extLst>
            </p:cNvPr>
            <p:cNvGrpSpPr/>
            <p:nvPr/>
          </p:nvGrpSpPr>
          <p:grpSpPr>
            <a:xfrm>
              <a:off x="6082604" y="4573991"/>
              <a:ext cx="6096000" cy="2294596"/>
              <a:chOff x="6082604" y="4573991"/>
              <a:chExt cx="6096000" cy="2294596"/>
            </a:xfrm>
          </p:grpSpPr>
          <p:pic>
            <p:nvPicPr>
              <p:cNvPr id="3094" name="Picture 22" descr="Разрешение на строительство объекта капитального строительства">
                <a:extLst>
                  <a:ext uri="{FF2B5EF4-FFF2-40B4-BE49-F238E27FC236}">
                    <a16:creationId xmlns="" xmlns:a16="http://schemas.microsoft.com/office/drawing/2014/main" id="{1BCB1CAA-EB70-EE8A-E1F9-9299CF18DD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1143" r="1" b="28625"/>
              <a:stretch/>
            </p:blipFill>
            <p:spPr bwMode="auto">
              <a:xfrm>
                <a:off x="6082604" y="4582589"/>
                <a:ext cx="6096000" cy="2285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Прямоугольник 36">
                <a:extLst>
                  <a:ext uri="{FF2B5EF4-FFF2-40B4-BE49-F238E27FC236}">
                    <a16:creationId xmlns="" xmlns:a16="http://schemas.microsoft.com/office/drawing/2014/main" id="{08C8EA48-EBF2-5653-DBDF-011DEF94389C}"/>
                  </a:ext>
                </a:extLst>
              </p:cNvPr>
              <p:cNvSpPr/>
              <p:nvPr/>
            </p:nvSpPr>
            <p:spPr>
              <a:xfrm>
                <a:off x="6082604" y="4573991"/>
                <a:ext cx="6096000" cy="2285999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8864797F-D11B-7A46-87AA-7CFF020B8E32}"/>
                </a:ext>
              </a:extLst>
            </p:cNvPr>
            <p:cNvSpPr txBox="1"/>
            <p:nvPr/>
          </p:nvSpPr>
          <p:spPr>
            <a:xfrm>
              <a:off x="7926562" y="5494755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FFFF"/>
                  </a:solidFill>
                </a:rPr>
                <a:t>Строительство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D6EC670-66FA-3ABC-CC89-0375C710C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B396CCCE-1A4D-E53B-F0F7-359B576F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2" y="-963488"/>
            <a:ext cx="12195232" cy="813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26543A7-5814-AE46-FFCF-50469B566C45}"/>
              </a:ext>
            </a:extLst>
          </p:cNvPr>
          <p:cNvSpPr txBox="1"/>
          <p:nvPr/>
        </p:nvSpPr>
        <p:spPr>
          <a:xfrm>
            <a:off x="2459596" y="-593681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Наука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C22D3EF5-1E92-B329-E662-31B1D0758815}"/>
              </a:ext>
            </a:extLst>
          </p:cNvPr>
          <p:cNvSpPr/>
          <p:nvPr/>
        </p:nvSpPr>
        <p:spPr>
          <a:xfrm>
            <a:off x="2333581" y="5827426"/>
            <a:ext cx="7524836" cy="10801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</a:rPr>
              <a:t>Конференция «Прикладные исследования в области физики»</a:t>
            </a:r>
          </a:p>
        </p:txBody>
      </p:sp>
    </p:spTree>
    <p:extLst>
      <p:ext uri="{BB962C8B-B14F-4D97-AF65-F5344CB8AC3E}">
        <p14:creationId xmlns:p14="http://schemas.microsoft.com/office/powerpoint/2010/main" val="29587895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ланец">
  <a:themeElements>
    <a:clrScheme name="Другая 1">
      <a:dk1>
        <a:srgbClr val="002060"/>
      </a:dk1>
      <a:lt1>
        <a:srgbClr val="0070C0"/>
      </a:lt1>
      <a:dk2>
        <a:srgbClr val="002060"/>
      </a:dk2>
      <a:lt2>
        <a:srgbClr val="0070C0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623</Words>
  <Application>Microsoft Office PowerPoint</Application>
  <PresentationFormat>Произвольный</PresentationFormat>
  <Paragraphs>142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Сланец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</dc:creator>
  <cp:lastModifiedBy>Сиденова Татьяна Ивановна</cp:lastModifiedBy>
  <cp:revision>57</cp:revision>
  <dcterms:created xsi:type="dcterms:W3CDTF">2023-10-05T01:51:56Z</dcterms:created>
  <dcterms:modified xsi:type="dcterms:W3CDTF">2026-06-16T07:47:58Z</dcterms:modified>
</cp:coreProperties>
</file>