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3" r:id="rId6"/>
    <p:sldId id="276" r:id="rId7"/>
    <p:sldId id="280" r:id="rId8"/>
    <p:sldId id="274" r:id="rId9"/>
    <p:sldId id="284" r:id="rId10"/>
    <p:sldId id="285" r:id="rId11"/>
    <p:sldId id="278" r:id="rId12"/>
    <p:sldId id="282" r:id="rId13"/>
    <p:sldId id="279" r:id="rId14"/>
    <p:sldId id="286" r:id="rId15"/>
    <p:sldId id="281" r:id="rId16"/>
    <p:sldId id="283" r:id="rId17"/>
  </p:sldIdLst>
  <p:sldSz cx="18288000" cy="10287000"/>
  <p:notesSz cx="6858000" cy="9144000"/>
  <p:embeddedFontLst>
    <p:embeddedFont>
      <p:font typeface="Impact" panose="020B080603090205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10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u.edu/local/modules/doc/download/763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u.edu/local/modules/doc/download/4088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34403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u.edu/local/modules/doc/download/7468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u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u.edu/ob_irnitu/struktur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istu.edu/local/modules/doc/download/408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6885" y="3735089"/>
            <a:ext cx="88773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ru-RU" sz="9200" spc="92" dirty="0" smtClean="0">
                <a:solidFill>
                  <a:srgbClr val="0086B3"/>
                </a:solidFill>
                <a:latin typeface="Impact" panose="020B0806030902050204" pitchFamily="34" charset="0"/>
              </a:rPr>
              <a:t>ВВОДНЫЙ</a:t>
            </a:r>
          </a:p>
          <a:p>
            <a:pPr>
              <a:lnSpc>
                <a:spcPts val="9200"/>
              </a:lnSpc>
            </a:pPr>
            <a:r>
              <a:rPr lang="ru-RU" sz="9200" spc="92" dirty="0" smtClean="0">
                <a:solidFill>
                  <a:srgbClr val="0086B3"/>
                </a:solidFill>
                <a:latin typeface="Impact" panose="020B0806030902050204" pitchFamily="34" charset="0"/>
              </a:rPr>
              <a:t>ИНСТРУКТАЖ</a:t>
            </a:r>
            <a:endParaRPr lang="en-US" sz="9200" spc="92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62200" y="2136578"/>
            <a:ext cx="46482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799" b="1" dirty="0" smtClean="0">
                <a:solidFill>
                  <a:srgbClr val="1F294C"/>
                </a:solidFill>
                <a:latin typeface="Minion Pro" pitchFamily="18" charset="0"/>
              </a:rPr>
              <a:t>ФГБОУ ВО «ИРНИТУ»</a:t>
            </a:r>
            <a:endParaRPr lang="en-US" sz="2799" b="1" dirty="0">
              <a:solidFill>
                <a:srgbClr val="1F294C"/>
              </a:solidFill>
              <a:latin typeface="Minion Pro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6885" y="6092847"/>
            <a:ext cx="659589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1F294C"/>
                </a:solidFill>
                <a:latin typeface="Minion Pro SmBd" pitchFamily="18" charset="0"/>
              </a:rPr>
              <a:t>ПО ТРЕБОВАНИЯМ БЕЗОПАСНОСТИ </a:t>
            </a:r>
          </a:p>
          <a:p>
            <a:pPr>
              <a:lnSpc>
                <a:spcPts val="4419"/>
              </a:lnSpc>
            </a:pPr>
            <a:r>
              <a:rPr lang="ru-RU" sz="3399" dirty="0" smtClean="0">
                <a:solidFill>
                  <a:srgbClr val="1F294C"/>
                </a:solidFill>
                <a:latin typeface="Minion Pro SmBd" pitchFamily="18" charset="0"/>
              </a:rPr>
              <a:t>ДЛЯ ОБУЧАЮЩИХСЯ</a:t>
            </a:r>
            <a:endParaRPr lang="en-US" sz="3399" dirty="0">
              <a:solidFill>
                <a:srgbClr val="1F294C"/>
              </a:solidFill>
              <a:latin typeface="Minion Pro SmBd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06000" y="9034966"/>
            <a:ext cx="8191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Служба охраны труда</a:t>
            </a:r>
          </a:p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Е-324</a:t>
            </a:r>
          </a:p>
          <a:p>
            <a:pPr algn="r">
              <a:lnSpc>
                <a:spcPts val="3200"/>
              </a:lnSpc>
            </a:pPr>
            <a:r>
              <a:rPr lang="ru-RU" sz="3200" spc="32" dirty="0" smtClean="0">
                <a:solidFill>
                  <a:srgbClr val="0070C0"/>
                </a:solidFill>
                <a:latin typeface="Minion Pro Cond" pitchFamily="18" charset="0"/>
              </a:rPr>
              <a:t>+7 (3952) 40 50 74</a:t>
            </a:r>
            <a:endParaRPr lang="en-US" sz="3200" spc="32" dirty="0">
              <a:solidFill>
                <a:srgbClr val="0070C0"/>
              </a:solidFill>
              <a:latin typeface="Minion Pro Cond" pitchFamily="18" charset="0"/>
            </a:endParaRPr>
          </a:p>
        </p:txBody>
      </p:sp>
      <p:pic>
        <p:nvPicPr>
          <p:cNvPr id="12" name="Рисунок 11" descr="gerb-ist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793308"/>
            <a:ext cx="1063625" cy="11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3/35/INRTU1.jpg/2560px-INRT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91" y="1409700"/>
            <a:ext cx="10525877" cy="70103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Опасности от воздействия вредных и (или) опасных факторов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2247900"/>
            <a:ext cx="8215993" cy="3575447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ОПАСНОСТИ, СВЯЗАННЫЕ С ПРИМЕНЕНИЕМ СРЕДСТВ ИНДИВИДУАЛЬНОЙ ЗАЩИТЫ (СИЗ)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опасность, связанная с несоответствием средств индивидуальной защиты анатомическим особенностям человека;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</a:t>
            </a:r>
            <a:r>
              <a:rPr lang="ru-RU" sz="2400" dirty="0">
                <a:latin typeface="Minion Pro" pitchFamily="18" charset="0"/>
              </a:rPr>
              <a:t>, связанная со скованностью, вызванной применением средств индивидуальной защиты.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70178" y="7492034"/>
            <a:ext cx="8215993" cy="987504"/>
          </a:xfrm>
          <a:prstGeom prst="roundRect">
            <a:avLst/>
          </a:prstGeom>
          <a:ln w="76200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ОПАСНОСТИ НАСИЛИЯ</a:t>
            </a:r>
          </a:p>
          <a:p>
            <a:pPr marL="342900" indent="-342900" algn="ctr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опасность насилия от третьих лиц.</a:t>
            </a:r>
          </a:p>
        </p:txBody>
      </p:sp>
      <p:pic>
        <p:nvPicPr>
          <p:cNvPr id="2050" name="Picture 2" descr="https://img.freepik.com/premium-vector/cartoon-personal-protective-equipment-card-poster-safety-health-concept-element-flat-design-style-vector-illustration-elements-clothing_287964-3671.jpg?semt=ais_hyb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916" y="2019300"/>
            <a:ext cx="5005549" cy="50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dn5.vectorstock.com/i/1000x1000/78/24/two-boys-fist-fight-positions-aggressive-bully-vector-125178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9" b="27185"/>
          <a:stretch/>
        </p:blipFill>
        <p:spPr bwMode="auto">
          <a:xfrm>
            <a:off x="1326696" y="6107537"/>
            <a:ext cx="6324600" cy="37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6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 smtClean="0">
                <a:solidFill>
                  <a:srgbClr val="0086B3"/>
                </a:solidFill>
                <a:latin typeface="Impact" panose="020B0806030902050204" pitchFamily="34" charset="0"/>
              </a:rPr>
              <a:t>Требования безопасности во время учебных занятий</a:t>
            </a:r>
            <a:endParaRPr lang="ru-RU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324100"/>
            <a:ext cx="1592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Minion Pro" pitchFamily="18" charset="0"/>
              </a:rPr>
              <a:t>Обучающийся во время учебных занятий обязан: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содержать </a:t>
            </a:r>
            <a:r>
              <a:rPr lang="ru-RU" sz="2800" dirty="0">
                <a:latin typeface="Minion Pro" pitchFamily="18" charset="0"/>
              </a:rPr>
              <a:t>в чистоте и порядке свое учебное место, не захламлять его посторонними предметами;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выполнять </a:t>
            </a:r>
            <a:r>
              <a:rPr lang="ru-RU" sz="2800" dirty="0">
                <a:latin typeface="Minion Pro" pitchFamily="18" charset="0"/>
              </a:rPr>
              <a:t>задание руководителя занятий в соответствии с требованиями </a:t>
            </a:r>
            <a:r>
              <a:rPr lang="ru-RU" sz="2800" dirty="0" smtClean="0">
                <a:latin typeface="Minion Pro" pitchFamily="18" charset="0"/>
              </a:rPr>
              <a:t>безопасности</a:t>
            </a:r>
            <a:r>
              <a:rPr lang="ru-RU" sz="2800" dirty="0">
                <a:latin typeface="Minion Pro" pitchFamily="18" charset="0"/>
              </a:rPr>
              <a:t>;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быть </a:t>
            </a:r>
            <a:r>
              <a:rPr lang="ru-RU" sz="2800" dirty="0">
                <a:latin typeface="Minion Pro" pitchFamily="18" charset="0"/>
              </a:rPr>
              <a:t>внимательным, не отвлекаться и не отвлекать других; 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соблюдать требования безопасности;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применять средства индивидуальной защиты (в случае, если это необходимо по требованиям безопасности);</a:t>
            </a:r>
            <a:endParaRPr lang="ru-RU" sz="2800" dirty="0">
              <a:latin typeface="Minion Pro" pitchFamily="18" charset="0"/>
            </a:endParaRP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не </a:t>
            </a:r>
            <a:r>
              <a:rPr lang="ru-RU" sz="2800" dirty="0">
                <a:latin typeface="Minion Pro" pitchFamily="18" charset="0"/>
              </a:rPr>
              <a:t>включать пусковую аппаратуру (рубильник, магнитный пускатель, контактор) и не снимать с нее предупредительные плакаты по </a:t>
            </a:r>
            <a:r>
              <a:rPr lang="ru-RU" sz="2800" dirty="0" smtClean="0">
                <a:latin typeface="Minion Pro" pitchFamily="18" charset="0"/>
              </a:rPr>
              <a:t>требованиям </a:t>
            </a:r>
            <a:r>
              <a:rPr lang="ru-RU" sz="2800" dirty="0">
                <a:latin typeface="Minion Pro" pitchFamily="18" charset="0"/>
              </a:rPr>
              <a:t>безопасности</a:t>
            </a:r>
            <a:r>
              <a:rPr lang="ru-RU" sz="2800" dirty="0" smtClean="0">
                <a:latin typeface="Minion Pro" pitchFamily="18" charset="0"/>
              </a:rPr>
              <a:t>; 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не </a:t>
            </a:r>
            <a:r>
              <a:rPr lang="ru-RU" sz="2800" dirty="0">
                <a:latin typeface="Minion Pro" pitchFamily="18" charset="0"/>
              </a:rPr>
              <a:t>использовать электроприборы в условиях, не соответствующих инструкциям предприятий – изготовителей, или электроприборы, имеющие неисправности, могущие привести к пожарам, не эксплуатировать провода и кабели с неисправной изоляцией;</a:t>
            </a:r>
          </a:p>
          <a:p>
            <a:pPr marL="342900" indent="-3429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не </a:t>
            </a:r>
            <a:r>
              <a:rPr lang="ru-RU" sz="2800" dirty="0">
                <a:latin typeface="Minion Pro" pitchFamily="18" charset="0"/>
              </a:rPr>
              <a:t>оставлять без присмотра включенное электрооборудование, электроприборы и токоприемники.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9652" y="9240765"/>
            <a:ext cx="14325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Инструкция </a:t>
            </a:r>
            <a:r>
              <a:rPr lang="ru-RU" sz="2800" dirty="0">
                <a:latin typeface="Minion Pro" pitchFamily="18" charset="0"/>
              </a:rPr>
              <a:t>по требованиям безопасности для </a:t>
            </a:r>
            <a:r>
              <a:rPr lang="ru-RU" sz="2800" dirty="0" smtClean="0">
                <a:latin typeface="Minion Pro" pitchFamily="18" charset="0"/>
              </a:rPr>
              <a:t>обучающихся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en-US" sz="2300" b="1" dirty="0">
                <a:latin typeface="Minion Pro" pitchFamily="18" charset="0"/>
                <a:sym typeface="Symbol"/>
                <a:hlinkClick r:id="rId3"/>
              </a:rPr>
              <a:t>https://www.istu.edu/local/modules/doc/download/76300</a:t>
            </a:r>
            <a:endParaRPr lang="ru-RU" sz="2300" b="1" dirty="0" smtClean="0">
              <a:latin typeface="Minion Pro" pitchFamily="18" charset="0"/>
              <a:sym typeface="Symbol"/>
            </a:endParaRPr>
          </a:p>
        </p:txBody>
      </p:sp>
      <p:pic>
        <p:nvPicPr>
          <p:cNvPr id="3074" name="Picture 2" descr="C:\Users\rossovaae\Downloads\qrcode_www.istu.ed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543" y="8227800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1104900"/>
            <a:ext cx="16840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Minion Pro" pitchFamily="18" charset="0"/>
              </a:rPr>
              <a:t>Согласно </a:t>
            </a:r>
            <a:r>
              <a:rPr lang="ru-RU" sz="5400" b="1" dirty="0" smtClean="0">
                <a:latin typeface="Minion Pro" pitchFamily="18" charset="0"/>
              </a:rPr>
              <a:t>разделу 8 Правил внутреннего распорядка обучающихся</a:t>
            </a:r>
            <a:r>
              <a:rPr lang="ru-RU" sz="4800" dirty="0" smtClean="0">
                <a:latin typeface="Minion Pro" pitchFamily="18" charset="0"/>
              </a:rPr>
              <a:t>, за </a:t>
            </a:r>
            <a:r>
              <a:rPr lang="ru-RU" sz="4800" dirty="0">
                <a:latin typeface="Minion Pro" pitchFamily="18" charset="0"/>
              </a:rPr>
              <a:t>нарушение требований безопасности </a:t>
            </a:r>
            <a:r>
              <a:rPr lang="ru-RU" sz="4800" dirty="0" smtClean="0">
                <a:latin typeface="Minion Pro" pitchFamily="18" charset="0"/>
              </a:rPr>
              <a:t>к </a:t>
            </a:r>
            <a:r>
              <a:rPr lang="ru-RU" sz="4800" dirty="0">
                <a:latin typeface="Minion Pro" pitchFamily="18" charset="0"/>
              </a:rPr>
              <a:t>обучающимся могут быть применены следующие дисциплинарные </a:t>
            </a:r>
            <a:r>
              <a:rPr lang="ru-RU" sz="4800" dirty="0" smtClean="0">
                <a:latin typeface="Minion Pro" pitchFamily="18" charset="0"/>
              </a:rPr>
              <a:t>взыскания:</a:t>
            </a:r>
          </a:p>
          <a:p>
            <a:pPr algn="ctr"/>
            <a:endParaRPr lang="ru-RU" sz="4000" dirty="0" smtClean="0">
              <a:latin typeface="Minion Pro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4000500"/>
            <a:ext cx="16622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Minion Pro" pitchFamily="18" charset="0"/>
              <a:buChar char="−"/>
            </a:pP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</a:endParaRPr>
          </a:p>
          <a:p>
            <a:pPr marL="685800" indent="-685800" algn="ctr">
              <a:buFont typeface="Minion Pro" pitchFamily="18" charset="0"/>
              <a:buChar char="−"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замечание;</a:t>
            </a:r>
          </a:p>
          <a:p>
            <a:pPr algn="ctr"/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</a:endParaRPr>
          </a:p>
          <a:p>
            <a:pPr marL="685800" indent="-685800" algn="ctr">
              <a:buFont typeface="Minion Pro" pitchFamily="18" charset="0"/>
              <a:buChar char="−"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выговор;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</a:endParaRPr>
          </a:p>
          <a:p>
            <a:pPr marL="685800" indent="-685800" algn="ctr">
              <a:buFont typeface="Minion Pro" pitchFamily="18" charset="0"/>
              <a:buChar char="−"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отчисление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из университета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itchFamily="18" charset="0"/>
              </a:rPr>
              <a:t>.</a:t>
            </a:r>
          </a:p>
        </p:txBody>
      </p:sp>
      <p:pic>
        <p:nvPicPr>
          <p:cNvPr id="10" name="Picture 2" descr="C:\Users\rossovaae\Downloads\qrcode_www.istu.edu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00" y="8247757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5023" y="9277357"/>
            <a:ext cx="1432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Правила внутреннего распорядка для обучающихся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en-US" sz="2300" b="1" dirty="0">
                <a:latin typeface="Minion Pro" pitchFamily="18" charset="0"/>
                <a:sym typeface="Symbol"/>
                <a:hlinkClick r:id="rId4"/>
              </a:rPr>
              <a:t>https://www.istu.edu/local/modules/doc/download/40885</a:t>
            </a:r>
            <a:endParaRPr lang="ru-RU" sz="2300" b="1" dirty="0" smtClean="0">
              <a:latin typeface="Minion Pro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5539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Несчастные случаи. </a:t>
            </a:r>
            <a:b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</a:b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Обстоятельства и причины травматизма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2247900"/>
            <a:ext cx="98297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Minion Pro" pitchFamily="18" charset="0"/>
              </a:rPr>
              <a:t>Несчастный случай </a:t>
            </a:r>
            <a:r>
              <a:rPr lang="ru-RU" sz="2800" dirty="0">
                <a:latin typeface="Minion Pro" pitchFamily="18" charset="0"/>
              </a:rPr>
              <a:t>— непредвиденное событие, неожиданное стечение обстоятельств, повлёкшее телесное повреждение или смерть. </a:t>
            </a:r>
          </a:p>
          <a:p>
            <a:pPr algn="just"/>
            <a:r>
              <a:rPr lang="ru-RU" sz="2800" dirty="0" smtClean="0">
                <a:latin typeface="Minion Pro" pitchFamily="18" charset="0"/>
              </a:rPr>
              <a:t>Типичными </a:t>
            </a:r>
            <a:r>
              <a:rPr lang="ru-RU" sz="2800" dirty="0">
                <a:latin typeface="Minion Pro" pitchFamily="18" charset="0"/>
              </a:rPr>
              <a:t>примерами являются автомобильная катастрофа, падение с высоты, попадание предметов в дыхательные пути, падение предметов (например, кирпича, сосульки) на голову, поражение электрическим током. </a:t>
            </a:r>
          </a:p>
          <a:p>
            <a:r>
              <a:rPr lang="ru-RU" sz="2800" b="1" dirty="0">
                <a:latin typeface="Minion Pro" pitchFamily="18" charset="0"/>
              </a:rPr>
              <a:t>Несчастный случай подлежит расследованию, если он произошел:</a:t>
            </a:r>
          </a:p>
          <a:p>
            <a:pPr marL="457200" indent="-4572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в </a:t>
            </a:r>
            <a:r>
              <a:rPr lang="ru-RU" sz="2800" dirty="0">
                <a:latin typeface="Minion Pro" pitchFamily="18" charset="0"/>
              </a:rPr>
              <a:t>течение учебного процесса на территории университета (в том числе во время установленных перерывов);</a:t>
            </a:r>
          </a:p>
          <a:p>
            <a:pPr marL="457200" indent="-4572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на </a:t>
            </a:r>
            <a:r>
              <a:rPr lang="ru-RU" sz="2800" dirty="0">
                <a:latin typeface="Minion Pro" pitchFamily="18" charset="0"/>
              </a:rPr>
              <a:t>практике (производственной, учебной, преддипломной);</a:t>
            </a:r>
          </a:p>
          <a:p>
            <a:pPr marL="457200" indent="-45720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при </a:t>
            </a:r>
            <a:r>
              <a:rPr lang="ru-RU" sz="2800" dirty="0">
                <a:latin typeface="Minion Pro" pitchFamily="18" charset="0"/>
              </a:rPr>
              <a:t>проведении субботников, спортивных, культурно-массовых мероприятий.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9652" y="9240765"/>
            <a:ext cx="143256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inion Pro" pitchFamily="18" charset="0"/>
              </a:rPr>
              <a:t>Порядок расследования </a:t>
            </a:r>
            <a:r>
              <a:rPr lang="ru-RU" sz="2800" dirty="0">
                <a:latin typeface="Minion Pro" pitchFamily="18" charset="0"/>
              </a:rPr>
              <a:t>и учета несчастных случаев с обучающимися </a:t>
            </a:r>
            <a:endParaRPr lang="ru-RU" sz="2800" dirty="0" smtClean="0">
              <a:latin typeface="Minion Pro" pitchFamily="18" charset="0"/>
              <a:sym typeface="Symbol"/>
            </a:endParaRPr>
          </a:p>
          <a:p>
            <a:r>
              <a:rPr lang="en-US" sz="2300" b="1" dirty="0">
                <a:latin typeface="Minion Pro" pitchFamily="18" charset="0"/>
                <a:sym typeface="Symbol"/>
                <a:hlinkClick r:id="rId3"/>
              </a:rPr>
              <a:t>https://normativ.kontur.ru/document?moduleId=1&amp;documentId=344039</a:t>
            </a:r>
            <a:endParaRPr lang="ru-RU" sz="2300" b="1" dirty="0" smtClean="0">
              <a:latin typeface="Minion Pro" pitchFamily="18" charset="0"/>
              <a:sym typeface="Symbol"/>
            </a:endParaRPr>
          </a:p>
        </p:txBody>
      </p:sp>
      <p:pic>
        <p:nvPicPr>
          <p:cNvPr id="1026" name="Picture 2" descr="C:\Users\rossovaae\Downloads\qrcode_normativ.kontur.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695"/>
            <a:ext cx="1882148" cy="18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skolregion.gosuslugi.ru/netcat_files/32/115/photo_2024_01_22_10_50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00" y="2709693"/>
            <a:ext cx="7804800" cy="52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Несчастные случаи. </a:t>
            </a:r>
            <a:b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</a:br>
            <a:r>
              <a:rPr lang="ru-RU" sz="6399" spc="63" dirty="0" smtClean="0">
                <a:solidFill>
                  <a:srgbClr val="0086B3"/>
                </a:solidFill>
                <a:latin typeface="Impact" panose="020B0806030902050204" pitchFamily="34" charset="0"/>
              </a:rPr>
              <a:t>Что делать?</a:t>
            </a:r>
            <a:endParaRPr lang="ru-RU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4459" y="2171700"/>
            <a:ext cx="109727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inion Pro" pitchFamily="18" charset="0"/>
              </a:rPr>
              <a:t>Пострадавший </a:t>
            </a:r>
            <a:r>
              <a:rPr lang="ru-RU" sz="2800" dirty="0">
                <a:latin typeface="Minion Pro" pitchFamily="18" charset="0"/>
              </a:rPr>
              <a:t>или очевидец </a:t>
            </a:r>
            <a:r>
              <a:rPr lang="ru-RU" sz="2800" dirty="0" smtClean="0">
                <a:latin typeface="Minion Pro" pitchFamily="18" charset="0"/>
              </a:rPr>
              <a:t>несчастного случая </a:t>
            </a:r>
            <a:r>
              <a:rPr lang="ru-RU" sz="2800" dirty="0">
                <a:latin typeface="Minion Pro" pitchFamily="18" charset="0"/>
              </a:rPr>
              <a:t>извещает о </a:t>
            </a:r>
            <a:r>
              <a:rPr lang="ru-RU" sz="2800" dirty="0" smtClean="0">
                <a:latin typeface="Minion Pro" pitchFamily="18" charset="0"/>
              </a:rPr>
              <a:t>произошедшем несчастном случае </a:t>
            </a:r>
            <a:r>
              <a:rPr lang="ru-RU" sz="2800" dirty="0">
                <a:latin typeface="Minion Pro" pitchFamily="18" charset="0"/>
              </a:rPr>
              <a:t>с обучающимся лицо, непосредственно проводившее учебное занятие (мероприятие</a:t>
            </a:r>
            <a:r>
              <a:rPr lang="ru-RU" sz="2800" dirty="0" smtClean="0">
                <a:latin typeface="Minion Pro" pitchFamily="18" charset="0"/>
              </a:rPr>
              <a:t>).</a:t>
            </a:r>
          </a:p>
          <a:p>
            <a:pPr algn="just"/>
            <a:endParaRPr lang="ru-RU" sz="2800" dirty="0" smtClean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Лицо, непосредственно проводившее учебное занятие (мероприятие), во время которого произошел </a:t>
            </a:r>
            <a:r>
              <a:rPr lang="ru-RU" sz="2800" dirty="0" smtClean="0">
                <a:latin typeface="Minion Pro" pitchFamily="18" charset="0"/>
              </a:rPr>
              <a:t>несчастный случай </a:t>
            </a:r>
            <a:r>
              <a:rPr lang="ru-RU" sz="2800" dirty="0">
                <a:latin typeface="Minion Pro" pitchFamily="18" charset="0"/>
              </a:rPr>
              <a:t>с обучающимся, обязано немедленно сообщить об этом </a:t>
            </a:r>
            <a:r>
              <a:rPr lang="ru-RU" sz="2800" dirty="0" smtClean="0">
                <a:latin typeface="Minion Pro" pitchFamily="18" charset="0"/>
              </a:rPr>
              <a:t>ректору (или </a:t>
            </a:r>
            <a:r>
              <a:rPr lang="ru-RU" sz="2800" dirty="0">
                <a:latin typeface="Minion Pro" pitchFamily="18" charset="0"/>
              </a:rPr>
              <a:t>лицу, его замещающему</a:t>
            </a:r>
            <a:r>
              <a:rPr lang="ru-RU" sz="2800" dirty="0" smtClean="0">
                <a:latin typeface="Minion Pro" pitchFamily="18" charset="0"/>
              </a:rPr>
              <a:t>) и в службу охраны труда (ауд. Е-324, тел. 40-50-74).</a:t>
            </a:r>
          </a:p>
          <a:p>
            <a:pPr algn="just"/>
            <a:endParaRPr lang="ru-RU" sz="2800" dirty="0" smtClean="0">
              <a:latin typeface="Minion Pro" pitchFamily="18" charset="0"/>
            </a:endParaRPr>
          </a:p>
          <a:p>
            <a:pPr algn="just"/>
            <a:r>
              <a:rPr lang="ru-RU" sz="2800" dirty="0" smtClean="0">
                <a:latin typeface="Minion Pro" pitchFamily="18" charset="0"/>
              </a:rPr>
              <a:t>Необходимо немедленно </a:t>
            </a:r>
            <a:r>
              <a:rPr lang="ru-RU" sz="2800" dirty="0">
                <a:latin typeface="Minion Pro" pitchFamily="18" charset="0"/>
              </a:rPr>
              <a:t>организовать оказание первой помощи пострадавшему </a:t>
            </a:r>
            <a:r>
              <a:rPr lang="ru-RU" sz="2800" dirty="0" smtClean="0">
                <a:latin typeface="Minion Pro" pitchFamily="18" charset="0"/>
              </a:rPr>
              <a:t>и, при </a:t>
            </a:r>
            <a:r>
              <a:rPr lang="ru-RU" sz="2800" dirty="0">
                <a:latin typeface="Minion Pro" pitchFamily="18" charset="0"/>
              </a:rPr>
              <a:t>необходимости, доставку его в медицинскую организацию</a:t>
            </a:r>
            <a:r>
              <a:rPr lang="ru-RU" sz="2800" dirty="0" smtClean="0">
                <a:latin typeface="Minion Pro" pitchFamily="18" charset="0"/>
              </a:rPr>
              <a:t>.</a:t>
            </a:r>
          </a:p>
          <a:p>
            <a:pPr algn="just"/>
            <a:endParaRPr lang="ru-RU" sz="2800" dirty="0" smtClean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Единый телефонный номер для вызова экстренных служб - </a:t>
            </a:r>
            <a:r>
              <a:rPr lang="ru-RU" sz="2800" b="1" dirty="0">
                <a:solidFill>
                  <a:srgbClr val="FF0000"/>
                </a:solidFill>
                <a:latin typeface="Minion Pro" pitchFamily="18" charset="0"/>
              </a:rPr>
              <a:t>112</a:t>
            </a:r>
            <a:r>
              <a:rPr lang="ru-RU" sz="2800" dirty="0">
                <a:latin typeface="Minion Pro" pitchFamily="18" charset="0"/>
              </a:rPr>
              <a:t>. По нему можно вызвать спасателей, полицейских и скорую медицинскую </a:t>
            </a:r>
            <a:r>
              <a:rPr lang="ru-RU" sz="2800" dirty="0" smtClean="0">
                <a:latin typeface="Minion Pro" pitchFamily="18" charset="0"/>
              </a:rPr>
              <a:t>помощь.</a:t>
            </a:r>
            <a:endParaRPr lang="ru-RU" sz="2800" dirty="0">
              <a:latin typeface="Minion Pro" pitchFamily="18" charset="0"/>
            </a:endParaRPr>
          </a:p>
        </p:txBody>
      </p:sp>
      <p:pic>
        <p:nvPicPr>
          <p:cNvPr id="2050" name="Picture 2" descr="C:\Users\rossovaae\Desktop\ОТ\316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787033"/>
            <a:ext cx="8499968" cy="84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 smtClean="0">
                <a:solidFill>
                  <a:srgbClr val="0086B3"/>
                </a:solidFill>
                <a:latin typeface="Impact" panose="020B0806030902050204" pitchFamily="34" charset="0"/>
              </a:rPr>
              <a:t>Оказание первой помощи пострадавшим</a:t>
            </a:r>
            <a:endParaRPr lang="ru-RU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29601" y="1562100"/>
            <a:ext cx="86486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inion Pro" pitchFamily="18" charset="0"/>
              </a:rPr>
              <a:t>При вызове скорой медицинской </a:t>
            </a:r>
            <a:r>
              <a:rPr lang="ru-RU" sz="2800" dirty="0" smtClean="0">
                <a:latin typeface="Minion Pro" pitchFamily="18" charset="0"/>
              </a:rPr>
              <a:t>помощи необходимо </a:t>
            </a:r>
            <a:r>
              <a:rPr lang="ru-RU" sz="2800" dirty="0">
                <a:latin typeface="Minion Pro" pitchFamily="18" charset="0"/>
              </a:rPr>
              <a:t>обязательно </a:t>
            </a:r>
            <a:r>
              <a:rPr lang="ru-RU" sz="2800" dirty="0" smtClean="0">
                <a:latin typeface="Minion Pro" pitchFamily="18" charset="0"/>
              </a:rPr>
              <a:t>сообщить диспетчеру следующую информацию</a:t>
            </a:r>
            <a:r>
              <a:rPr lang="ru-RU" sz="2800" dirty="0">
                <a:latin typeface="Minion Pro" pitchFamily="18" charset="0"/>
              </a:rPr>
              <a:t>:</a:t>
            </a:r>
          </a:p>
          <a:p>
            <a:pPr marL="514350" indent="-51435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место </a:t>
            </a:r>
            <a:r>
              <a:rPr lang="ru-RU" sz="2800" dirty="0">
                <a:latin typeface="Minion Pro" pitchFamily="18" charset="0"/>
              </a:rPr>
              <a:t>происшествия, что произошло;</a:t>
            </a:r>
          </a:p>
          <a:p>
            <a:pPr marL="514350" indent="-51435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число </a:t>
            </a:r>
            <a:r>
              <a:rPr lang="ru-RU" sz="2800" dirty="0">
                <a:latin typeface="Minion Pro" pitchFamily="18" charset="0"/>
              </a:rPr>
              <a:t>пострадавших и тяжесть их состояния;</a:t>
            </a:r>
          </a:p>
          <a:p>
            <a:pPr marL="514350" indent="-514350">
              <a:buFont typeface="Minion Pro" pitchFamily="18" charset="0"/>
              <a:buChar char="−"/>
            </a:pPr>
            <a:r>
              <a:rPr lang="ru-RU" sz="2800" dirty="0" smtClean="0">
                <a:latin typeface="Minion Pro" pitchFamily="18" charset="0"/>
              </a:rPr>
              <a:t>какая </a:t>
            </a:r>
            <a:r>
              <a:rPr lang="ru-RU" sz="2800" dirty="0">
                <a:latin typeface="Minion Pro" pitchFamily="18" charset="0"/>
              </a:rPr>
              <a:t>помощь оказывается.</a:t>
            </a:r>
          </a:p>
          <a:p>
            <a:r>
              <a:rPr lang="ru-RU" sz="2800" dirty="0" smtClean="0">
                <a:latin typeface="Minion Pro" pitchFamily="18" charset="0"/>
              </a:rPr>
              <a:t>Телефонную </a:t>
            </a:r>
            <a:r>
              <a:rPr lang="ru-RU" sz="2800" dirty="0">
                <a:latin typeface="Minion Pro" pitchFamily="18" charset="0"/>
              </a:rPr>
              <a:t>трубку положить последним, </a:t>
            </a:r>
            <a:r>
              <a:rPr lang="ru-RU" sz="2800" dirty="0" smtClean="0">
                <a:latin typeface="Minion Pro" pitchFamily="18" charset="0"/>
              </a:rPr>
              <a:t>после сообщения </a:t>
            </a:r>
            <a:r>
              <a:rPr lang="ru-RU" sz="2800" dirty="0">
                <a:latin typeface="Minion Pro" pitchFamily="18" charset="0"/>
              </a:rPr>
              <a:t>диспетчера о </a:t>
            </a:r>
            <a:r>
              <a:rPr lang="ru-RU" sz="2800" dirty="0" smtClean="0">
                <a:latin typeface="Minion Pro" pitchFamily="18" charset="0"/>
              </a:rPr>
              <a:t>том, что </a:t>
            </a:r>
            <a:r>
              <a:rPr lang="ru-RU" sz="2800" dirty="0">
                <a:latin typeface="Minion Pro" pitchFamily="18" charset="0"/>
              </a:rPr>
              <a:t>вызов принят</a:t>
            </a:r>
            <a:r>
              <a:rPr lang="ru-RU" sz="2800" dirty="0" smtClean="0">
                <a:latin typeface="Minion Pro" pitchFamily="18" charset="0"/>
              </a:rPr>
              <a:t>.</a:t>
            </a:r>
          </a:p>
          <a:p>
            <a:endParaRPr lang="ru-RU" sz="2800" dirty="0">
              <a:latin typeface="Minion Pro" pitchFamily="18" charset="0"/>
            </a:endParaRPr>
          </a:p>
          <a:p>
            <a:r>
              <a:rPr lang="ru-RU" sz="2800" dirty="0" smtClean="0">
                <a:latin typeface="Minion Pro" pitchFamily="18" charset="0"/>
              </a:rPr>
              <a:t>При </a:t>
            </a:r>
            <a:r>
              <a:rPr lang="ru-RU" sz="2800" dirty="0">
                <a:latin typeface="Minion Pro" pitchFamily="18" charset="0"/>
              </a:rPr>
              <a:t>несчастном случае следует оказывать первую помощь пострадавшему в соответствии с Правилами по оказанию первой доврачебной </a:t>
            </a:r>
            <a:r>
              <a:rPr lang="ru-RU" sz="2800" dirty="0" smtClean="0">
                <a:latin typeface="Minion Pro" pitchFamily="18" charset="0"/>
              </a:rPr>
              <a:t>помощи.</a:t>
            </a:r>
            <a:endParaRPr lang="ru-RU" sz="2800" dirty="0">
              <a:latin typeface="Minion Pro" pitchFamily="18" charset="0"/>
            </a:endParaRPr>
          </a:p>
          <a:p>
            <a:endParaRPr lang="ru-RU" sz="2800" dirty="0" smtClean="0">
              <a:latin typeface="Minion Pro" pitchFamily="18" charset="0"/>
            </a:endParaRPr>
          </a:p>
          <a:p>
            <a:r>
              <a:rPr lang="en-US" sz="2800" dirty="0">
                <a:latin typeface="Minion Pro" pitchFamily="18" charset="0"/>
                <a:hlinkClick r:id="rId3"/>
              </a:rPr>
              <a:t>https://www.istu.edu/local/modules/doc/download/74684</a:t>
            </a:r>
            <a:endParaRPr lang="ru-RU" sz="2800" dirty="0" smtClean="0">
              <a:latin typeface="Minion Pro" pitchFamily="18" charset="0"/>
            </a:endParaRPr>
          </a:p>
        </p:txBody>
      </p:sp>
      <p:pic>
        <p:nvPicPr>
          <p:cNvPr id="1026" name="Picture 2" descr="https://papik.pro/grafic/uploads/posts/2023-04/1682262431_papik-pro-p-stiker-pomoshch-vektor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76427"/>
            <a:ext cx="716279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5462" b="6431"/>
          <a:stretch/>
        </p:blipFill>
        <p:spPr>
          <a:xfrm>
            <a:off x="16535400" y="5357827"/>
            <a:ext cx="1752600" cy="16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7836" y="114300"/>
            <a:ext cx="1394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Minion Pro" pitchFamily="18" charset="0"/>
              </a:rPr>
              <a:t>ПОМНИТЕ, ЧТО ВАША БЕЗОПАСНОСТЬ ЗАВИСИТ ОТ ВАС САМИХ!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9931400" y="9034966"/>
            <a:ext cx="81915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2800" spc="32" dirty="0" smtClean="0">
                <a:solidFill>
                  <a:srgbClr val="0070C0"/>
                </a:solidFill>
                <a:latin typeface="Minion Pro Cond" pitchFamily="18" charset="0"/>
              </a:rPr>
              <a:t>Служба охраны труда</a:t>
            </a:r>
          </a:p>
          <a:p>
            <a:pPr algn="r">
              <a:lnSpc>
                <a:spcPts val="3200"/>
              </a:lnSpc>
            </a:pPr>
            <a:r>
              <a:rPr lang="ru-RU" sz="2800" spc="32" dirty="0" smtClean="0">
                <a:solidFill>
                  <a:srgbClr val="0070C0"/>
                </a:solidFill>
                <a:latin typeface="Minion Pro Cond" pitchFamily="18" charset="0"/>
              </a:rPr>
              <a:t>Е-324</a:t>
            </a:r>
          </a:p>
          <a:p>
            <a:pPr algn="r">
              <a:lnSpc>
                <a:spcPts val="3200"/>
              </a:lnSpc>
            </a:pPr>
            <a:r>
              <a:rPr lang="ru-RU" sz="2800" spc="32" dirty="0" smtClean="0">
                <a:solidFill>
                  <a:srgbClr val="0070C0"/>
                </a:solidFill>
                <a:latin typeface="Minion Pro Cond" pitchFamily="18" charset="0"/>
              </a:rPr>
              <a:t>+7 (3952) 40 50 74</a:t>
            </a:r>
            <a:endParaRPr lang="en-US" sz="2800" spc="32" dirty="0">
              <a:solidFill>
                <a:srgbClr val="0070C0"/>
              </a:solidFill>
              <a:latin typeface="Minion Pro C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1943100"/>
            <a:ext cx="13716000" cy="87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сведения об университете</a:t>
            </a:r>
            <a:endParaRPr lang="en-US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333500"/>
            <a:ext cx="16840200" cy="655564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inion Pro" pitchFamily="18" charset="0"/>
              </a:rPr>
              <a:t>Полное официальное </a:t>
            </a:r>
            <a:r>
              <a:rPr lang="ru-RU" sz="2800" dirty="0" smtClean="0">
                <a:latin typeface="Minion Pro" pitchFamily="18" charset="0"/>
              </a:rPr>
              <a:t>наименование: </a:t>
            </a:r>
            <a:r>
              <a:rPr lang="ru-RU" sz="2800" u="sng" dirty="0">
                <a:latin typeface="Minion Pro" pitchFamily="18" charset="0"/>
              </a:rPr>
              <a:t>Федеральное государственное бюджетное образовательное учреждение высшего образования </a:t>
            </a:r>
            <a:r>
              <a:rPr lang="en-US" sz="2800" u="sng" dirty="0">
                <a:latin typeface="Minion Pro" pitchFamily="18" charset="0"/>
              </a:rPr>
              <a:t>«</a:t>
            </a:r>
            <a:r>
              <a:rPr lang="ru-RU" sz="2800" u="sng" dirty="0">
                <a:latin typeface="Minion Pro" pitchFamily="18" charset="0"/>
              </a:rPr>
              <a:t>Иркутский национальный исследовательский технический университет</a:t>
            </a:r>
            <a:r>
              <a:rPr lang="en-US" sz="2800" u="sng" dirty="0" smtClean="0">
                <a:latin typeface="Minion Pro" pitchFamily="18" charset="0"/>
              </a:rPr>
              <a:t>»</a:t>
            </a:r>
            <a:r>
              <a:rPr lang="ru-RU" sz="2800" u="sng" dirty="0" smtClean="0">
                <a:latin typeface="Minion Pro" pitchFamily="18" charset="0"/>
              </a:rPr>
              <a:t>.</a:t>
            </a:r>
          </a:p>
          <a:p>
            <a:pPr algn="just"/>
            <a:endParaRPr lang="ru-RU" sz="2800" u="sng" dirty="0" smtClean="0">
              <a:latin typeface="Minion Pro" pitchFamily="18" charset="0"/>
            </a:endParaRPr>
          </a:p>
          <a:p>
            <a:pPr algn="just"/>
            <a:r>
              <a:rPr lang="ru-RU" sz="2800" dirty="0" smtClean="0">
                <a:latin typeface="Minion Pro" pitchFamily="18" charset="0"/>
              </a:rPr>
              <a:t>Сокращенное наименование: </a:t>
            </a:r>
            <a:r>
              <a:rPr lang="ru-RU" sz="2800" u="sng" dirty="0">
                <a:latin typeface="Minion Pro" pitchFamily="18" charset="0"/>
              </a:rPr>
              <a:t>ФГБОУ ВО </a:t>
            </a:r>
            <a:r>
              <a:rPr lang="en-US" sz="2800" u="sng" dirty="0">
                <a:latin typeface="Minion Pro" pitchFamily="18" charset="0"/>
              </a:rPr>
              <a:t>«</a:t>
            </a:r>
            <a:r>
              <a:rPr lang="ru-RU" sz="2800" u="sng" dirty="0">
                <a:latin typeface="Minion Pro" pitchFamily="18" charset="0"/>
              </a:rPr>
              <a:t>ИРНИТУ</a:t>
            </a:r>
            <a:r>
              <a:rPr lang="en-US" sz="2800" u="sng" dirty="0">
                <a:latin typeface="Minion Pro" pitchFamily="18" charset="0"/>
              </a:rPr>
              <a:t>», </a:t>
            </a:r>
            <a:r>
              <a:rPr lang="ru-RU" sz="2800" u="sng" dirty="0" smtClean="0">
                <a:latin typeface="Minion Pro" pitchFamily="18" charset="0"/>
              </a:rPr>
              <a:t>ИРНИТУ, ПОЛИТЕХ</a:t>
            </a:r>
          </a:p>
          <a:p>
            <a:pPr algn="just"/>
            <a:endParaRPr lang="ru-RU" sz="2800" u="sng" dirty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Учредителем </a:t>
            </a:r>
            <a:r>
              <a:rPr lang="ru-RU" sz="2800" dirty="0" smtClean="0">
                <a:latin typeface="Minion Pro" pitchFamily="18" charset="0"/>
              </a:rPr>
              <a:t>является </a:t>
            </a:r>
            <a:r>
              <a:rPr lang="ru-RU" sz="2800" dirty="0">
                <a:latin typeface="Minion Pro" pitchFamily="18" charset="0"/>
              </a:rPr>
              <a:t>Российская Федерация, функции и полномочия учредителя осуществляет Министерство науки и высшего образования Российской Федерации</a:t>
            </a:r>
            <a:r>
              <a:rPr lang="ru-RU" sz="2800" dirty="0" smtClean="0">
                <a:latin typeface="Minion Pro" pitchFamily="18" charset="0"/>
              </a:rPr>
              <a:t>.</a:t>
            </a:r>
          </a:p>
          <a:p>
            <a:pPr algn="just"/>
            <a:endParaRPr lang="ru-RU" sz="2800" dirty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Университет создан в соответствии с решением Правления Объединения </a:t>
            </a:r>
            <a:r>
              <a:rPr lang="ru-RU" sz="2800" dirty="0" err="1">
                <a:latin typeface="Minion Pro" pitchFamily="18" charset="0"/>
              </a:rPr>
              <a:t>Цветметзолото</a:t>
            </a:r>
            <a:r>
              <a:rPr lang="ru-RU" sz="2800" dirty="0">
                <a:latin typeface="Minion Pro" pitchFamily="18" charset="0"/>
              </a:rPr>
              <a:t> 26 февраля 1930 года (протокол № 19). </a:t>
            </a:r>
            <a:endParaRPr lang="ru-RU" sz="2800" dirty="0" smtClean="0">
              <a:latin typeface="Minion Pro" pitchFamily="18" charset="0"/>
            </a:endParaRPr>
          </a:p>
          <a:p>
            <a:pPr algn="just"/>
            <a:endParaRPr lang="ru-RU" sz="2800" dirty="0" smtClean="0">
              <a:latin typeface="Minion Pro" pitchFamily="18" charset="0"/>
            </a:endParaRPr>
          </a:p>
          <a:p>
            <a:pPr algn="just"/>
            <a:r>
              <a:rPr lang="ru-RU" sz="2800" dirty="0">
                <a:latin typeface="Minion Pro" pitchFamily="18" charset="0"/>
              </a:rPr>
              <a:t>Юридический и почтовый адрес: 664074, г. Иркутск, ул. Лермонтова, </a:t>
            </a:r>
            <a:r>
              <a:rPr lang="ru-RU" sz="2800" dirty="0" smtClean="0">
                <a:latin typeface="Minion Pro" pitchFamily="18" charset="0"/>
              </a:rPr>
              <a:t>83.</a:t>
            </a:r>
          </a:p>
          <a:p>
            <a:pPr algn="just"/>
            <a:endParaRPr lang="ru-RU" sz="2800" dirty="0">
              <a:latin typeface="Minion Pro" pitchFamily="18" charset="0"/>
            </a:endParaRPr>
          </a:p>
          <a:p>
            <a:pPr algn="just"/>
            <a:r>
              <a:rPr lang="ru-RU" sz="2800" dirty="0" smtClean="0">
                <a:latin typeface="Minion Pro" pitchFamily="18" charset="0"/>
              </a:rPr>
              <a:t>Образовательный </a:t>
            </a:r>
            <a:r>
              <a:rPr lang="ru-RU" sz="2800" dirty="0">
                <a:latin typeface="Minion Pro" pitchFamily="18" charset="0"/>
              </a:rPr>
              <a:t>процесс для более 18 тыс. обучающихся обеспечивают более 2,5 тыс. сотрудников (образование, наука, административно-хозяйственная часть</a:t>
            </a:r>
            <a:r>
              <a:rPr lang="ru-RU" sz="2800" dirty="0" smtClean="0">
                <a:latin typeface="Minion Pro" pitchFamily="18" charset="0"/>
              </a:rPr>
              <a:t>).</a:t>
            </a:r>
            <a:endParaRPr lang="ru-RU" sz="2800" dirty="0">
              <a:latin typeface="Minion Pro" pitchFamily="18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074" name="Picture 2" descr="C:\Users\rossovaae\Desktop\ОТ\ЛНА\qrcode_www.istu.ed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92080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8463455"/>
            <a:ext cx="9353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inion Pro" pitchFamily="18" charset="0"/>
              </a:rPr>
              <a:t>САЙТ ИРНИТУ – вся полезная информация здесь!</a:t>
            </a:r>
            <a:br>
              <a:rPr lang="ru-RU" sz="2400" dirty="0" smtClean="0">
                <a:latin typeface="Minion Pro" pitchFamily="18" charset="0"/>
              </a:rPr>
            </a:br>
            <a:r>
              <a:rPr lang="ru-RU" sz="2400" dirty="0" smtClean="0">
                <a:latin typeface="Minion Pro" pitchFamily="18" charset="0"/>
              </a:rPr>
              <a:t>для просмотра наберите в поисковой строке вашего браузера </a:t>
            </a:r>
            <a:r>
              <a:rPr lang="en-US" sz="2400" b="1" u="sng" dirty="0" smtClean="0">
                <a:latin typeface="Minion Pro" pitchFamily="18" charset="0"/>
                <a:hlinkClick r:id="rId4"/>
              </a:rPr>
              <a:t>istu.edu</a:t>
            </a:r>
            <a:r>
              <a:rPr lang="en-US" sz="2400" b="1" u="sng" dirty="0" smtClean="0">
                <a:latin typeface="Minion Pro" pitchFamily="18" charset="0"/>
              </a:rPr>
              <a:t> </a:t>
            </a:r>
            <a:endParaRPr lang="ru-RU" sz="2400" b="1" u="sng" dirty="0" smtClean="0">
              <a:latin typeface="Minion Pro" pitchFamily="18" charset="0"/>
            </a:endParaRPr>
          </a:p>
          <a:p>
            <a:r>
              <a:rPr lang="ru-RU" sz="2400" dirty="0" smtClean="0">
                <a:latin typeface="Minion Pro" pitchFamily="18" charset="0"/>
              </a:rPr>
              <a:t>или отсканируйте </a:t>
            </a:r>
            <a:r>
              <a:rPr lang="en-US" sz="2400" dirty="0" smtClean="0">
                <a:latin typeface="Minion Pro" pitchFamily="18" charset="0"/>
              </a:rPr>
              <a:t>QR</a:t>
            </a:r>
            <a:r>
              <a:rPr lang="ru-RU" sz="2400" dirty="0" smtClean="0">
                <a:latin typeface="Minion Pro" pitchFamily="18" charset="0"/>
              </a:rPr>
              <a:t>-код при помощи телефона</a:t>
            </a:r>
            <a:endParaRPr lang="ru-RU" sz="2400" dirty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сведения об университете</a:t>
            </a:r>
            <a:endParaRPr lang="en-US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333500"/>
            <a:ext cx="16840200" cy="797141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inion Pro" pitchFamily="18" charset="0"/>
              </a:rPr>
              <a:t>Процесс обучения по различным направлениям подготовки обеспечивают</a:t>
            </a:r>
            <a:r>
              <a:rPr lang="ru-RU" sz="2800" dirty="0" smtClean="0">
                <a:latin typeface="Minion Pro" pitchFamily="18" charset="0"/>
              </a:rPr>
              <a:t>:</a:t>
            </a:r>
          </a:p>
          <a:p>
            <a:pPr algn="just"/>
            <a:endParaRPr lang="ru-RU" sz="2800" dirty="0">
              <a:latin typeface="Minion Pro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Minion Pro" pitchFamily="18" charset="0"/>
              </a:rPr>
              <a:t>Siberian</a:t>
            </a:r>
            <a:r>
              <a:rPr lang="ru-RU" sz="2400" dirty="0" smtClean="0">
                <a:latin typeface="Minion Pro" pitchFamily="18" charset="0"/>
              </a:rPr>
              <a:t> </a:t>
            </a:r>
            <a:r>
              <a:rPr lang="ru-RU" sz="2400" dirty="0" err="1">
                <a:latin typeface="Minion Pro" pitchFamily="18" charset="0"/>
              </a:rPr>
              <a:t>School</a:t>
            </a:r>
            <a:r>
              <a:rPr lang="ru-RU" sz="2400" dirty="0">
                <a:latin typeface="Minion Pro" pitchFamily="18" charset="0"/>
              </a:rPr>
              <a:t> </a:t>
            </a:r>
            <a:r>
              <a:rPr lang="ru-RU" sz="2400" dirty="0" err="1">
                <a:latin typeface="Minion Pro" pitchFamily="18" charset="0"/>
              </a:rPr>
              <a:t>of</a:t>
            </a:r>
            <a:r>
              <a:rPr lang="ru-RU" sz="2400" dirty="0">
                <a:latin typeface="Minion Pro" pitchFamily="18" charset="0"/>
              </a:rPr>
              <a:t> </a:t>
            </a:r>
            <a:r>
              <a:rPr lang="ru-RU" sz="2400" dirty="0" err="1">
                <a:latin typeface="Minion Pro" pitchFamily="18" charset="0"/>
              </a:rPr>
              <a:t>Geosciences</a:t>
            </a:r>
            <a:endParaRPr lang="ru-RU" sz="2400" dirty="0">
              <a:latin typeface="Minion Pro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Байкальский институт БРИКС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</a:t>
            </a:r>
            <a:r>
              <a:rPr lang="ru-RU" sz="2400" dirty="0" err="1">
                <a:latin typeface="Minion Pro" pitchFamily="18" charset="0"/>
              </a:rPr>
              <a:t>авиамашиностроения</a:t>
            </a:r>
            <a:r>
              <a:rPr lang="ru-RU" sz="2400" dirty="0">
                <a:latin typeface="Minion Pro" pitchFamily="18" charset="0"/>
              </a:rPr>
              <a:t> и транспорта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архитектуры, строительства и дизайна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высоких технологий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заочно-вечернего обучения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информационных технологий и анализа данных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квантовой физики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лингвистики и межкультурной коммуникации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недропользования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экономики, управления и права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Институт энергетики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Филиал в городе Усолье-Сибирском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inion Pro" pitchFamily="18" charset="0"/>
              </a:rPr>
              <a:t>Усольский</a:t>
            </a:r>
            <a:r>
              <a:rPr lang="ru-RU" sz="2400" dirty="0">
                <a:latin typeface="Minion Pro" pitchFamily="18" charset="0"/>
              </a:rPr>
              <a:t> химико-технологический техникум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Факультет среднего профессионального образования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Машиностроительный колледж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Геологоразведочный </a:t>
            </a:r>
            <a:r>
              <a:rPr lang="ru-RU" sz="2400" dirty="0" smtClean="0">
                <a:latin typeface="Minion Pro" pitchFamily="18" charset="0"/>
              </a:rPr>
              <a:t>техникум</a:t>
            </a:r>
            <a:endParaRPr lang="ru-RU" sz="2400" dirty="0">
              <a:latin typeface="Minion Pro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Minion Pro" pitchFamily="18" charset="0"/>
              </a:rPr>
              <a:t>Военный учебный центр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inion Pro" pitchFamily="18" charset="0"/>
              </a:rPr>
              <a:t>Центр спортивной подготовки</a:t>
            </a:r>
            <a:endParaRPr lang="ru-RU" sz="2400" dirty="0">
              <a:latin typeface="Minion Pro" pitchFamily="18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01200" y="8803801"/>
            <a:ext cx="6051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inion Pro" pitchFamily="18" charset="0"/>
              </a:rPr>
              <a:t>полная структура университета здесь	</a:t>
            </a:r>
            <a:r>
              <a:rPr lang="ru-RU" sz="2400" dirty="0" smtClean="0">
                <a:latin typeface="Minion Pro" pitchFamily="18" charset="0"/>
                <a:sym typeface="Symbol"/>
              </a:rPr>
              <a:t></a:t>
            </a:r>
            <a:r>
              <a:rPr lang="ru-RU" sz="2400" dirty="0" smtClean="0">
                <a:latin typeface="Minion Pro" pitchFamily="18" charset="0"/>
              </a:rPr>
              <a:t/>
            </a:r>
            <a:br>
              <a:rPr lang="ru-RU" sz="2400" dirty="0" smtClean="0">
                <a:latin typeface="Minion Pro" pitchFamily="18" charset="0"/>
              </a:rPr>
            </a:br>
            <a:r>
              <a:rPr lang="ru-RU" sz="2400" dirty="0" smtClean="0">
                <a:latin typeface="Minion Pro" pitchFamily="18" charset="0"/>
              </a:rPr>
              <a:t>отсканируйте </a:t>
            </a:r>
            <a:r>
              <a:rPr lang="en-US" sz="2400" dirty="0" smtClean="0">
                <a:latin typeface="Minion Pro" pitchFamily="18" charset="0"/>
              </a:rPr>
              <a:t>QR</a:t>
            </a:r>
            <a:r>
              <a:rPr lang="ru-RU" sz="2400" dirty="0" smtClean="0">
                <a:latin typeface="Minion Pro" pitchFamily="18" charset="0"/>
              </a:rPr>
              <a:t>-код при помощи телефона</a:t>
            </a:r>
          </a:p>
          <a:p>
            <a:r>
              <a:rPr lang="en-US" sz="2400" b="1" dirty="0">
                <a:latin typeface="Minion Pro" pitchFamily="18" charset="0"/>
                <a:hlinkClick r:id="rId3"/>
              </a:rPr>
              <a:t>https://www.istu.edu/ob_irnitu/struktura/</a:t>
            </a:r>
            <a:endParaRPr lang="ru-RU" sz="2400" b="1" dirty="0">
              <a:latin typeface="Minion Pro" pitchFamily="18" charset="0"/>
            </a:endParaRPr>
          </a:p>
        </p:txBody>
      </p:sp>
      <p:pic>
        <p:nvPicPr>
          <p:cNvPr id="4098" name="Picture 2" descr="C:\Users\rossovaae\Downloads\qrcode_www.istu.ed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6" y="8189700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-l.uz/wp-content/uploads/2020/09/img_6202-1024x6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77" y="2081011"/>
            <a:ext cx="8633482" cy="57584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Расположение основных служб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8" name="Picture 4" descr="C:\Users\rossovaae\Downloads\sch_ych_23 (pdfio)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r="432"/>
          <a:stretch/>
        </p:blipFill>
        <p:spPr bwMode="auto">
          <a:xfrm>
            <a:off x="3119438" y="1013921"/>
            <a:ext cx="12049125" cy="92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144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 smtClean="0">
                <a:solidFill>
                  <a:srgbClr val="0086B3"/>
                </a:solidFill>
                <a:latin typeface="Impact" panose="020B0806030902050204" pitchFamily="34" charset="0"/>
              </a:rPr>
              <a:t>Виды инструктажей</a:t>
            </a:r>
            <a:endParaRPr lang="ru-RU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3028" y="2294876"/>
            <a:ext cx="3505200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inion Pro" pitchFamily="18" charset="0"/>
              </a:rPr>
              <a:t>ВВОДНЫЙ</a:t>
            </a:r>
            <a:endParaRPr lang="ru-RU" sz="2800" dirty="0">
              <a:latin typeface="Minion Pro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19597" y="1927563"/>
            <a:ext cx="7848599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inion Pro" pitchFamily="18" charset="0"/>
              </a:rPr>
              <a:t>проводится </a:t>
            </a:r>
            <a:r>
              <a:rPr lang="ru-RU" sz="2400" dirty="0" smtClean="0">
                <a:latin typeface="Minion Pro" pitchFamily="18" charset="0"/>
              </a:rPr>
              <a:t>со всеми </a:t>
            </a:r>
            <a:r>
              <a:rPr lang="ru-RU" sz="2400" dirty="0">
                <a:latin typeface="Minion Pro" pitchFamily="18" charset="0"/>
              </a:rPr>
              <a:t>лицами, поступившими на обучение в </a:t>
            </a:r>
            <a:r>
              <a:rPr lang="ru-RU" sz="2400" dirty="0" smtClean="0">
                <a:latin typeface="Minion Pro" pitchFamily="18" charset="0"/>
              </a:rPr>
              <a:t>Университет, </a:t>
            </a:r>
            <a:r>
              <a:rPr lang="ru-RU" sz="2400" dirty="0" smtClean="0">
                <a:latin typeface="Minion Pro" pitchFamily="18" charset="0"/>
              </a:rPr>
              <a:t>в течение 10 дней с момента начала учебных занятий</a:t>
            </a:r>
            <a:endParaRPr lang="ru-RU" sz="2400" dirty="0">
              <a:latin typeface="Minion Pro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67450" y="1920306"/>
            <a:ext cx="5314950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inion Pro" pitchFamily="18" charset="0"/>
              </a:rPr>
              <a:t>директор</a:t>
            </a:r>
            <a:endParaRPr lang="ru-RU" sz="2400" dirty="0">
              <a:latin typeface="Minion Pro" pitchFamily="18" charset="0"/>
            </a:endParaRPr>
          </a:p>
          <a:p>
            <a:pPr algn="ctr"/>
            <a:r>
              <a:rPr lang="ru-RU" sz="2400" dirty="0">
                <a:latin typeface="Minion Pro" pitchFamily="18" charset="0"/>
              </a:rPr>
              <a:t>института, декан факультета и др., или лицо, назначенное приказом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625599" y="1072354"/>
            <a:ext cx="1670594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ru-RU" sz="5400" spc="63" dirty="0" smtClean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вид			   когда проводится                 кто проводит</a:t>
            </a:r>
            <a:endParaRPr lang="ru-RU" sz="5400" spc="63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754429" y="6277880"/>
            <a:ext cx="531495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inion Pro" pitchFamily="18" charset="0"/>
              </a:rPr>
              <a:t>непосредственный руководитель работ</a:t>
            </a:r>
            <a:endParaRPr lang="ru-RU" sz="2400" dirty="0">
              <a:latin typeface="Minion Pro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3027" y="3472491"/>
            <a:ext cx="11985171" cy="6605367"/>
            <a:chOff x="283028" y="3162300"/>
            <a:chExt cx="11985171" cy="66053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12057" y="3264456"/>
              <a:ext cx="3505200" cy="15323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Minion Pro" pitchFamily="18" charset="0"/>
                </a:rPr>
                <a:t>ПЕРВИЧНЫЙ НА РАБОЧЕМ – УЧЕБНОМ МЕСТЕ</a:t>
              </a:r>
              <a:endParaRPr lang="ru-RU" sz="2800" dirty="0">
                <a:latin typeface="Minion Pro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3028" y="5388807"/>
              <a:ext cx="3505200" cy="578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Minion Pro" pitchFamily="18" charset="0"/>
                </a:rPr>
                <a:t>ПОВТОРНЫЙ</a:t>
              </a:r>
              <a:endParaRPr lang="ru-RU" sz="2800" dirty="0">
                <a:latin typeface="Minion Pro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2057" y="7021467"/>
              <a:ext cx="3505200" cy="578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Minion Pro" pitchFamily="18" charset="0"/>
                </a:rPr>
                <a:t>ВНЕПЛАНОВЫЙ</a:t>
              </a:r>
              <a:endParaRPr lang="ru-RU" sz="2800" dirty="0">
                <a:latin typeface="Minion Pro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3028" y="8814214"/>
              <a:ext cx="3505200" cy="578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Minion Pro" pitchFamily="18" charset="0"/>
                </a:rPr>
                <a:t>ЦЕЛЕВОЙ</a:t>
              </a:r>
              <a:endParaRPr lang="ru-RU" sz="2800" dirty="0">
                <a:latin typeface="Minion Pro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419600" y="3162300"/>
              <a:ext cx="7848599" cy="17366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Minion Pro" pitchFamily="18" charset="0"/>
                </a:rPr>
                <a:t>перед </a:t>
              </a:r>
              <a:r>
                <a:rPr lang="ru-RU" sz="2400" dirty="0">
                  <a:latin typeface="Minion Pro" pitchFamily="18" charset="0"/>
                </a:rPr>
                <a:t>выполнением</a:t>
              </a:r>
            </a:p>
            <a:p>
              <a:pPr algn="ctr"/>
              <a:r>
                <a:rPr lang="ru-RU" sz="2400" dirty="0">
                  <a:latin typeface="Minion Pro" pitchFamily="18" charset="0"/>
                </a:rPr>
                <a:t>практических (лабораторных, учебно-производственных и других) работ в</a:t>
              </a:r>
            </a:p>
            <a:p>
              <a:pPr algn="ctr"/>
              <a:r>
                <a:rPr lang="ru-RU" sz="2400" dirty="0">
                  <a:latin typeface="Minion Pro" pitchFamily="18" charset="0"/>
                </a:rPr>
                <a:t>кабинетах, лабораториях и мастерских </a:t>
              </a:r>
              <a:r>
                <a:rPr lang="ru-RU" sz="2400" dirty="0" smtClean="0">
                  <a:latin typeface="Minion Pro" pitchFamily="18" charset="0"/>
                </a:rPr>
                <a:t>университета </a:t>
              </a:r>
              <a:endParaRPr lang="ru-RU" sz="2400" dirty="0">
                <a:latin typeface="Minion Pro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419599" y="5014237"/>
              <a:ext cx="7848599" cy="13280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Minion Pro" pitchFamily="18" charset="0"/>
                </a:rPr>
                <a:t>1 раз в 6 месяцев для </a:t>
              </a:r>
              <a:r>
                <a:rPr lang="ru-RU" sz="2400" dirty="0">
                  <a:latin typeface="Minion Pro" pitchFamily="18" charset="0"/>
                </a:rPr>
                <a:t>закрепления и проверки</a:t>
              </a:r>
            </a:p>
            <a:p>
              <a:pPr algn="ctr"/>
              <a:r>
                <a:rPr lang="ru-RU" sz="2400" dirty="0">
                  <a:latin typeface="Minion Pro" pitchFamily="18" charset="0"/>
                </a:rPr>
                <a:t>знаний, которые были получены при первичном </a:t>
              </a:r>
              <a:r>
                <a:rPr lang="ru-RU" sz="2400" dirty="0" smtClean="0">
                  <a:latin typeface="Minion Pro" pitchFamily="18" charset="0"/>
                </a:rPr>
                <a:t>инструктаже </a:t>
              </a:r>
              <a:endParaRPr lang="ru-RU" sz="2400" dirty="0">
                <a:latin typeface="Minion Pro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419598" y="6442585"/>
              <a:ext cx="7848600" cy="17366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Minion Pro" pitchFamily="18" charset="0"/>
                </a:rPr>
                <a:t>при модернизации оборудования, изменившей условия образовательного процесса; при введении новых инструкций; при нарушении обучающимися требованиям безопасности</a:t>
              </a:r>
              <a:endParaRPr lang="ru-RU" sz="2400" dirty="0">
                <a:latin typeface="Minion Pro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419598" y="8439644"/>
              <a:ext cx="7848600" cy="13280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Minion Pro" pitchFamily="18" charset="0"/>
                </a:rPr>
                <a:t>при выполнении разовых работ; </a:t>
              </a:r>
              <a:r>
                <a:rPr lang="ru-RU" sz="2400" dirty="0" smtClean="0">
                  <a:latin typeface="Minion Pro" pitchFamily="18" charset="0"/>
                </a:rPr>
                <a:t>при ликвидации </a:t>
              </a:r>
              <a:r>
                <a:rPr lang="ru-RU" sz="2400" dirty="0">
                  <a:latin typeface="Minion Pro" pitchFamily="18" charset="0"/>
                </a:rPr>
                <a:t>последствий аварий, стихийных бедствий, </a:t>
              </a:r>
              <a:r>
                <a:rPr lang="ru-RU" sz="2400" dirty="0" smtClean="0">
                  <a:latin typeface="Minion Pro" pitchFamily="18" charset="0"/>
                </a:rPr>
                <a:t>а также при проведении </a:t>
              </a:r>
              <a:r>
                <a:rPr lang="ru-RU" sz="2400" dirty="0">
                  <a:latin typeface="Minion Pro" pitchFamily="18" charset="0"/>
                </a:rPr>
                <a:t>в университете массовых </a:t>
              </a:r>
              <a:r>
                <a:rPr lang="ru-RU" sz="2400" dirty="0" smtClean="0">
                  <a:latin typeface="Minion Pro" pitchFamily="18" charset="0"/>
                </a:rPr>
                <a:t>мероприятий</a:t>
              </a:r>
              <a:endParaRPr lang="ru-RU" sz="2400" dirty="0">
                <a:latin typeface="Minion Pro" pitchFamily="18" charset="0"/>
              </a:endParaRPr>
            </a:p>
          </p:txBody>
        </p:sp>
      </p:grpSp>
      <p:sp>
        <p:nvSpPr>
          <p:cNvPr id="19" name="Правая фигурная скобка 18"/>
          <p:cNvSpPr/>
          <p:nvPr/>
        </p:nvSpPr>
        <p:spPr>
          <a:xfrm>
            <a:off x="12268197" y="4161328"/>
            <a:ext cx="457200" cy="529800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" idx="3"/>
            <a:endCxn id="11" idx="1"/>
          </p:cNvCxnSpPr>
          <p:nvPr/>
        </p:nvCxnSpPr>
        <p:spPr>
          <a:xfrm>
            <a:off x="3788228" y="2584317"/>
            <a:ext cx="631369" cy="72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817256" y="4340814"/>
            <a:ext cx="63137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88225" y="5996470"/>
            <a:ext cx="63137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88225" y="7621099"/>
            <a:ext cx="63137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88225" y="9496393"/>
            <a:ext cx="631372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1" idx="3"/>
            <a:endCxn id="12" idx="1"/>
          </p:cNvCxnSpPr>
          <p:nvPr/>
        </p:nvCxnSpPr>
        <p:spPr>
          <a:xfrm flipV="1">
            <a:off x="12268196" y="2584318"/>
            <a:ext cx="599254" cy="72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567824" y="6810328"/>
            <a:ext cx="244659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rossovaae\Desktop\ОТ\ЛНА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2899">
            <a:off x="13262737" y="6193936"/>
            <a:ext cx="5137044" cy="18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1600200" y="193183"/>
            <a:ext cx="152781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Общие </a:t>
            </a:r>
            <a:r>
              <a:rPr lang="ru-RU" sz="6399" spc="63" dirty="0" smtClean="0">
                <a:solidFill>
                  <a:srgbClr val="0086B3"/>
                </a:solidFill>
                <a:latin typeface="Impact" panose="020B0806030902050204" pitchFamily="34" charset="0"/>
              </a:rPr>
              <a:t>требования безопасности</a:t>
            </a:r>
            <a:endParaRPr lang="ru-RU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943" y="2095500"/>
            <a:ext cx="13335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вход (выход) в учебные корпуса университета разрешается только через </a:t>
            </a:r>
            <a:r>
              <a:rPr lang="ru-RU" sz="2800" dirty="0" smtClean="0">
                <a:latin typeface="Minion Pro" pitchFamily="18" charset="0"/>
              </a:rPr>
              <a:t>центральный вход, а также через входы в корпусах Ж и Г по </a:t>
            </a:r>
            <a:r>
              <a:rPr lang="ru-RU" sz="2800" dirty="0">
                <a:latin typeface="Minion Pro" pitchFamily="18" charset="0"/>
              </a:rPr>
              <a:t>электронному </a:t>
            </a:r>
            <a:r>
              <a:rPr lang="ru-RU" sz="2800" dirty="0" smtClean="0">
                <a:latin typeface="Minion Pro" pitchFamily="18" charset="0"/>
              </a:rPr>
              <a:t>пропуску;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Minion Pro" pitchFamily="18" charset="0"/>
              </a:rPr>
              <a:t>необходимо соблюдать Правила внутреннего распорядка для обучающихся и Этический кодекс обучающихся ИРНИТУ;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по </a:t>
            </a:r>
            <a:r>
              <a:rPr lang="ru-RU" sz="2800" dirty="0">
                <a:latin typeface="Minion Pro" pitchFamily="18" charset="0"/>
              </a:rPr>
              <a:t>территории ИРНИТУ </a:t>
            </a:r>
            <a:r>
              <a:rPr lang="ru-RU" sz="2800" dirty="0" smtClean="0">
                <a:latin typeface="Minion Pro" pitchFamily="18" charset="0"/>
              </a:rPr>
              <a:t>обучающиеся </a:t>
            </a:r>
            <a:r>
              <a:rPr lang="ru-RU" sz="2800" dirty="0">
                <a:latin typeface="Minion Pro" pitchFamily="18" charset="0"/>
              </a:rPr>
              <a:t>должны передвигаться по пешеходным дорожкам, быть внимательными к сигналам движущегося транспорта, места, на которых ведутся работы, обходить на безопасном расстоянии;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необходимо </a:t>
            </a:r>
            <a:r>
              <a:rPr lang="ru-RU" sz="2800" dirty="0">
                <a:latin typeface="Minion Pro" pitchFamily="18" charset="0"/>
              </a:rPr>
              <a:t>быть внимательным и соблюдать осторожность при хождении по лестничным маршам внутри </a:t>
            </a:r>
            <a:r>
              <a:rPr lang="ru-RU" sz="2800" dirty="0" smtClean="0">
                <a:latin typeface="Minion Pro" pitchFamily="18" charset="0"/>
              </a:rPr>
              <a:t>зданий;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nion Pro" pitchFamily="18" charset="0"/>
              </a:rPr>
              <a:t>необходимо выполнять </a:t>
            </a:r>
            <a:r>
              <a:rPr lang="ru-RU" sz="2800" dirty="0">
                <a:latin typeface="Minion Pro" pitchFamily="18" charset="0"/>
              </a:rPr>
              <a:t>требования по охране труда, требованиям </a:t>
            </a:r>
            <a:r>
              <a:rPr lang="ru-RU" sz="2800" dirty="0" smtClean="0">
                <a:latin typeface="Minion Pro" pitchFamily="18" charset="0"/>
              </a:rPr>
              <a:t>безопасности, правила </a:t>
            </a:r>
            <a:r>
              <a:rPr lang="ru-RU" sz="2800" dirty="0">
                <a:latin typeface="Minion Pro" pitchFamily="18" charset="0"/>
              </a:rPr>
              <a:t>противопожарной безопасности, а также требования работников ИРНИТУ и др.</a:t>
            </a:r>
            <a:endParaRPr lang="ru-RU" sz="2800" dirty="0" smtClean="0">
              <a:latin typeface="Minion Pro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5023" y="9277357"/>
            <a:ext cx="1432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Minion Pro" pitchFamily="18" charset="0"/>
              </a:rPr>
              <a:t>Правила внутреннего распорядка для обучающихся</a:t>
            </a:r>
            <a:r>
              <a:rPr lang="ru-RU" sz="2800" dirty="0" smtClean="0">
                <a:latin typeface="Minion Pro" pitchFamily="18" charset="0"/>
                <a:sym typeface="Symbol"/>
              </a:rPr>
              <a:t></a:t>
            </a:r>
          </a:p>
          <a:p>
            <a:pPr algn="r"/>
            <a:r>
              <a:rPr lang="en-US" sz="2300" b="1" dirty="0">
                <a:latin typeface="Minion Pro" pitchFamily="18" charset="0"/>
                <a:sym typeface="Symbol"/>
                <a:hlinkClick r:id="rId4"/>
              </a:rPr>
              <a:t>https://www.istu.edu/local/modules/doc/download/40885</a:t>
            </a:r>
            <a:endParaRPr lang="ru-RU" sz="2300" b="1" dirty="0" smtClean="0">
              <a:latin typeface="Minion Pro" pitchFamily="18" charset="0"/>
              <a:sym typeface="Symbol"/>
            </a:endParaRPr>
          </a:p>
        </p:txBody>
      </p:sp>
      <p:pic>
        <p:nvPicPr>
          <p:cNvPr id="1026" name="Picture 2" descr="C:\Users\rossovaae\Downloads\qrcode_www.istu.edu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00" y="8227800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ossovaae\Downloads\qrcode_www.istu.edu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252" y="8074117"/>
            <a:ext cx="2059200" cy="20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Источники опасностей, действующих на </a:t>
            </a:r>
            <a:r>
              <a:rPr lang="ru-RU" sz="6399" spc="63" dirty="0" smtClean="0">
                <a:solidFill>
                  <a:srgbClr val="0086B3"/>
                </a:solidFill>
                <a:latin typeface="Impact" panose="020B0806030902050204" pitchFamily="34" charset="0"/>
              </a:rPr>
              <a:t>обучающихся</a:t>
            </a:r>
            <a:endParaRPr lang="ru-RU" sz="6399" spc="63" dirty="0">
              <a:solidFill>
                <a:srgbClr val="0086B3"/>
              </a:solidFill>
              <a:latin typeface="Impact" panose="020B0806030902050204" pitchFamily="34" charset="0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007" y="5515019"/>
            <a:ext cx="6006193" cy="4665107"/>
          </a:xfrm>
          <a:prstGeom prst="round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ФИЗИЧЕСКИЕ ФАКТОРЫ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недостаточная </a:t>
            </a:r>
            <a:r>
              <a:rPr lang="ru-RU" sz="2400" dirty="0">
                <a:latin typeface="Minion Pro" pitchFamily="18" charset="0"/>
              </a:rPr>
              <a:t>освещенность рабочей зоны;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повышенное </a:t>
            </a:r>
            <a:r>
              <a:rPr lang="ru-RU" sz="2400" dirty="0">
                <a:latin typeface="Minion Pro" pitchFamily="18" charset="0"/>
              </a:rPr>
              <a:t>значение напряжения в электрической </a:t>
            </a:r>
            <a:r>
              <a:rPr lang="ru-RU" sz="2400" dirty="0" smtClean="0">
                <a:latin typeface="Minion Pro" pitchFamily="18" charset="0"/>
              </a:rPr>
              <a:t>цепи;</a:t>
            </a:r>
            <a:endParaRPr lang="ru-RU" sz="2400" dirty="0">
              <a:latin typeface="Minion Pro" pitchFamily="18" charset="0"/>
            </a:endParaRP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повышенная </a:t>
            </a:r>
            <a:r>
              <a:rPr lang="ru-RU" sz="2400" dirty="0">
                <a:latin typeface="Minion Pro" pitchFamily="18" charset="0"/>
              </a:rPr>
              <a:t>температура воздуха рабочей зоны;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повышенная </a:t>
            </a:r>
            <a:r>
              <a:rPr lang="ru-RU" sz="2400" dirty="0">
                <a:latin typeface="Minion Pro" pitchFamily="18" charset="0"/>
              </a:rPr>
              <a:t>подвижность воздуха;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острые </a:t>
            </a:r>
            <a:r>
              <a:rPr lang="ru-RU" sz="2400" dirty="0">
                <a:latin typeface="Minion Pro" pitchFamily="18" charset="0"/>
              </a:rPr>
              <a:t>кромки, заусенцы на поверхностях заготовок, инструментов и оборудования</a:t>
            </a:r>
            <a:r>
              <a:rPr lang="ru-RU" sz="2400" dirty="0" smtClean="0">
                <a:latin typeface="Minion Pro" pitchFamily="18" charset="0"/>
              </a:rPr>
              <a:t>.</a:t>
            </a:r>
            <a:endParaRPr lang="ru-RU" sz="2400" dirty="0">
              <a:latin typeface="Minion Pro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00" y="5514909"/>
            <a:ext cx="6016172" cy="2690098"/>
          </a:xfrm>
          <a:prstGeom prst="round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ПСИХОФИЗИОЛОГИЧЕСКИЕ ФАКТОРЫ</a:t>
            </a:r>
          </a:p>
          <a:p>
            <a:pPr marL="457200" indent="-457200" algn="just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умственное перенапряжение;</a:t>
            </a:r>
          </a:p>
          <a:p>
            <a:pPr marL="457200" indent="-4572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перенапряжение </a:t>
            </a:r>
            <a:r>
              <a:rPr lang="ru-RU" sz="2400" dirty="0">
                <a:latin typeface="Minion Pro" pitchFamily="18" charset="0"/>
              </a:rPr>
              <a:t>анализаторов (слухового, зрительного);</a:t>
            </a:r>
          </a:p>
          <a:p>
            <a:pPr marL="457200" indent="-457200" algn="just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эмоциональные перегрузки.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18357" y="5514909"/>
            <a:ext cx="5517243" cy="2213372"/>
          </a:xfrm>
          <a:prstGeom prst="round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ХИМИЧЕСКИЕ ФАКТОРЫ</a:t>
            </a:r>
          </a:p>
          <a:p>
            <a:pPr marL="457200" indent="-4572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поражение слизистых оболочек, кожных покровов, органов дыхания;</a:t>
            </a:r>
          </a:p>
          <a:p>
            <a:pPr marL="457200" indent="-4572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отравление.</a:t>
            </a:r>
            <a:endParaRPr lang="ru-RU" sz="2400" dirty="0">
              <a:latin typeface="Minion Pro" pitchFamily="18" charset="0"/>
            </a:endParaRPr>
          </a:p>
        </p:txBody>
      </p:sp>
      <p:pic>
        <p:nvPicPr>
          <p:cNvPr id="12" name="Picture 10" descr="C:\Users\rossovaae\Desktop\ОТ\презы\angry-frustrated-student-working-to-a-deadline-vector-33536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11472" b="20782"/>
          <a:stretch>
            <a:fillRect/>
          </a:stretch>
        </p:blipFill>
        <p:spPr bwMode="auto">
          <a:xfrm>
            <a:off x="6490154" y="2324100"/>
            <a:ext cx="5837464" cy="3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s://pictures.pibig.info/uploads/posts/2023-04/thumbs/1680557769_pictures-pibig-info-p-khimicheskii-opit-risunok-instagram-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t="19791" r="12000" b="17053"/>
          <a:stretch>
            <a:fillRect/>
          </a:stretch>
        </p:blipFill>
        <p:spPr bwMode="auto">
          <a:xfrm>
            <a:off x="13529695" y="2310428"/>
            <a:ext cx="3694565" cy="312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cdn.vectorstock.com/i/500p/49/71/woman-at-workplace-ventilator-blowing-on-her-heat-vector-379149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14016" r="9210" b="13957"/>
          <a:stretch/>
        </p:blipFill>
        <p:spPr bwMode="auto">
          <a:xfrm>
            <a:off x="482146" y="2476500"/>
            <a:ext cx="5373914" cy="295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Опасности от воздействия вредных и (или) опасных факторов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2247900"/>
            <a:ext cx="8215993" cy="3847862"/>
          </a:xfrm>
          <a:prstGeom prst="roundRect">
            <a:avLst/>
          </a:prstGeom>
          <a:ln w="7620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МЕХАНИЧЕСКИЕ ОПАСНОСТИ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 </a:t>
            </a:r>
            <a:r>
              <a:rPr lang="ru-RU" sz="2400" dirty="0">
                <a:latin typeface="Minion Pro" pitchFamily="18" charset="0"/>
              </a:rPr>
              <a:t>падения из-за потери равновесия, в том числе при спотыкании или </a:t>
            </a:r>
            <a:r>
              <a:rPr lang="ru-RU" sz="2400" dirty="0" err="1">
                <a:latin typeface="Minion Pro" pitchFamily="18" charset="0"/>
              </a:rPr>
              <a:t>поскальзывании</a:t>
            </a:r>
            <a:r>
              <a:rPr lang="ru-RU" sz="2400" dirty="0">
                <a:latin typeface="Minion Pro" pitchFamily="18" charset="0"/>
              </a:rPr>
              <a:t>, при передвижении по скользким поверхностям или мокрым полам;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 </a:t>
            </a:r>
            <a:r>
              <a:rPr lang="ru-RU" sz="2400" dirty="0">
                <a:latin typeface="Minion Pro" pitchFamily="18" charset="0"/>
              </a:rPr>
              <a:t>падения из-за внезапного появления на пути следования большого перепада высот;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 </a:t>
            </a:r>
            <a:r>
              <a:rPr lang="ru-RU" sz="2400" dirty="0">
                <a:latin typeface="Minion Pro" pitchFamily="18" charset="0"/>
              </a:rPr>
              <a:t>пореза частей тела, в том числе кромкой листа бумаги, канцелярским ножом, ножницами.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70180" y="6972300"/>
            <a:ext cx="8215993" cy="2213372"/>
          </a:xfrm>
          <a:prstGeom prst="roundRect">
            <a:avLst/>
          </a:prstGeom>
          <a:ln w="76200">
            <a:solidFill>
              <a:schemeClr val="accent2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ЭЛЕКТРИЧЕСКИЕ ОПАСНОСТИ</a:t>
            </a:r>
          </a:p>
          <a:p>
            <a:pPr marL="457200" indent="-457200" algn="just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опасность поражения током вследствие прямого контакта с токоведущими частями из-за касания незащищенными частями тела деталей, находящихся под напряжением.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70" y="2019300"/>
            <a:ext cx="7645011" cy="458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rossovaae\Desktop\ОТ\презы\e49cc214549987166d1b3ca63dd7ff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07" y="6602961"/>
            <a:ext cx="3242378" cy="32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93183"/>
            <a:ext cx="152781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ru-RU" sz="6399" spc="63" dirty="0">
                <a:solidFill>
                  <a:srgbClr val="0086B3"/>
                </a:solidFill>
                <a:latin typeface="Impact" panose="020B0806030902050204" pitchFamily="34" charset="0"/>
              </a:rPr>
              <a:t>Опасности от воздействия вредных и (или) опасных факторов</a:t>
            </a:r>
          </a:p>
        </p:txBody>
      </p:sp>
      <p:sp>
        <p:nvSpPr>
          <p:cNvPr id="5" name="Freeform 3"/>
          <p:cNvSpPr/>
          <p:nvPr/>
        </p:nvSpPr>
        <p:spPr>
          <a:xfrm>
            <a:off x="17386173" y="0"/>
            <a:ext cx="901827" cy="901827"/>
          </a:xfrm>
          <a:custGeom>
            <a:avLst/>
            <a:gdLst/>
            <a:ahLst/>
            <a:cxnLst/>
            <a:rect l="l" t="t" r="r" b="b"/>
            <a:pathLst>
              <a:path w="901827" h="901827">
                <a:moveTo>
                  <a:pt x="0" y="0"/>
                </a:moveTo>
                <a:lnTo>
                  <a:pt x="901827" y="0"/>
                </a:lnTo>
                <a:lnTo>
                  <a:pt x="901827" y="901827"/>
                </a:lnTo>
                <a:lnTo>
                  <a:pt x="0" y="901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70177" y="2282371"/>
            <a:ext cx="8215993" cy="3030617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ОПАСНОСТИ ПОЖАРА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опасность от вдыхания дыма, паров вредных газов и пыли при пожаре;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 </a:t>
            </a:r>
            <a:r>
              <a:rPr lang="ru-RU" sz="2400" dirty="0">
                <a:latin typeface="Minion Pro" pitchFamily="18" charset="0"/>
              </a:rPr>
              <a:t>воспламенения;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 </a:t>
            </a:r>
            <a:r>
              <a:rPr lang="ru-RU" sz="2400" dirty="0">
                <a:latin typeface="Minion Pro" pitchFamily="18" charset="0"/>
              </a:rPr>
              <a:t>воздействия открытого пламени;</a:t>
            </a:r>
          </a:p>
          <a:p>
            <a:pPr marL="342900" indent="-342900" algn="just">
              <a:buFont typeface="Minion Pro" pitchFamily="18" charset="0"/>
              <a:buChar char="−"/>
            </a:pPr>
            <a:r>
              <a:rPr lang="ru-RU" sz="2400" dirty="0" smtClean="0">
                <a:latin typeface="Minion Pro" pitchFamily="18" charset="0"/>
              </a:rPr>
              <a:t>опасность </a:t>
            </a:r>
            <a:r>
              <a:rPr lang="ru-RU" sz="2400" dirty="0">
                <a:latin typeface="Minion Pro" pitchFamily="18" charset="0"/>
              </a:rPr>
              <a:t>воздействия повышенной температуры окружающей среды.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581" y="7127920"/>
            <a:ext cx="8215993" cy="1804749"/>
          </a:xfrm>
          <a:prstGeom prst="roundRect">
            <a:avLst/>
          </a:prstGeom>
          <a:ln w="76200">
            <a:solidFill>
              <a:srgbClr val="FFC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inion Pro" pitchFamily="18" charset="0"/>
              </a:rPr>
              <a:t>ОПАСНОСТИ ТРАНСПОРТА</a:t>
            </a:r>
          </a:p>
          <a:p>
            <a:pPr marL="342900" indent="-342900" algn="ctr">
              <a:buFont typeface="Minion Pro" pitchFamily="18" charset="0"/>
              <a:buChar char="−"/>
            </a:pPr>
            <a:r>
              <a:rPr lang="ru-RU" sz="2400" dirty="0">
                <a:latin typeface="Minion Pro" pitchFamily="18" charset="0"/>
              </a:rPr>
              <a:t>опасность </a:t>
            </a:r>
            <a:r>
              <a:rPr lang="ru-RU" sz="2400" dirty="0" err="1">
                <a:latin typeface="Minion Pro" pitchFamily="18" charset="0"/>
              </a:rPr>
              <a:t>травмирования</a:t>
            </a:r>
            <a:r>
              <a:rPr lang="ru-RU" sz="2400" dirty="0">
                <a:latin typeface="Minion Pro" pitchFamily="18" charset="0"/>
              </a:rPr>
              <a:t> в результате дорожно-транспортного происшествия при передвижении на территории университета, при выезде в командировку.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4"/>
          <a:stretch>
            <a:fillRect/>
          </a:stretch>
        </p:blipFill>
        <p:spPr bwMode="auto">
          <a:xfrm>
            <a:off x="10636799" y="6476102"/>
            <a:ext cx="5282747" cy="310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ossovaae\Desktop\ОТ\презы\scale_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2473"/>
            <a:ext cx="6744757" cy="34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1191</Words>
  <Application>Microsoft Office PowerPoint</Application>
  <PresentationFormat>Произвольный</PresentationFormat>
  <Paragraphs>160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Impact</vt:lpstr>
      <vt:lpstr>Minion Pro SmBd</vt:lpstr>
      <vt:lpstr>Minion Pro</vt:lpstr>
      <vt:lpstr>Minion Pro Cond</vt:lpstr>
      <vt:lpstr>Symbol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Creative Employee Training Presentation</dc:title>
  <dc:creator>Россова Анастасия</dc:creator>
  <cp:lastModifiedBy>Россова Анастасия</cp:lastModifiedBy>
  <cp:revision>81</cp:revision>
  <dcterms:created xsi:type="dcterms:W3CDTF">2006-08-16T00:00:00Z</dcterms:created>
  <dcterms:modified xsi:type="dcterms:W3CDTF">2025-07-10T01:13:40Z</dcterms:modified>
  <dc:identifier>DAF0Ny8E4s0</dc:identifier>
</cp:coreProperties>
</file>