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9" r:id="rId11"/>
    <p:sldId id="270" r:id="rId12"/>
    <p:sldId id="271" r:id="rId13"/>
    <p:sldId id="272" r:id="rId14"/>
    <p:sldId id="27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6AAD33B-E022-461E-8F6F-6F6EB7011F61}" type="datetimeFigureOut">
              <a:rPr lang="ru-RU" smtClean="0"/>
              <a:pPr/>
              <a:t>23.01.2023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022D8A7-61B0-411B-8777-7A7CBF052D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AD33B-E022-461E-8F6F-6F6EB7011F61}" type="datetimeFigureOut">
              <a:rPr lang="ru-RU" smtClean="0"/>
              <a:pPr/>
              <a:t>23.01.2023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2D8A7-61B0-411B-8777-7A7CBF052D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AD33B-E022-461E-8F6F-6F6EB7011F61}" type="datetimeFigureOut">
              <a:rPr lang="ru-RU" smtClean="0"/>
              <a:pPr/>
              <a:t>23.01.2023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2D8A7-61B0-411B-8777-7A7CBF052D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6AAD33B-E022-461E-8F6F-6F6EB7011F61}" type="datetimeFigureOut">
              <a:rPr lang="ru-RU" smtClean="0"/>
              <a:pPr/>
              <a:t>23.01.2023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022D8A7-61B0-411B-8777-7A7CBF052DA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6AAD33B-E022-461E-8F6F-6F6EB7011F61}" type="datetimeFigureOut">
              <a:rPr lang="ru-RU" smtClean="0"/>
              <a:pPr/>
              <a:t>23.01.2023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022D8A7-61B0-411B-8777-7A7CBF052D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AD33B-E022-461E-8F6F-6F6EB7011F61}" type="datetimeFigureOut">
              <a:rPr lang="ru-RU" smtClean="0"/>
              <a:pPr/>
              <a:t>23.01.2023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2D8A7-61B0-411B-8777-7A7CBF052DA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AD33B-E022-461E-8F6F-6F6EB7011F61}" type="datetimeFigureOut">
              <a:rPr lang="ru-RU" smtClean="0"/>
              <a:pPr/>
              <a:t>23.01.2023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2D8A7-61B0-411B-8777-7A7CBF052DA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6AAD33B-E022-461E-8F6F-6F6EB7011F61}" type="datetimeFigureOut">
              <a:rPr lang="ru-RU" smtClean="0"/>
              <a:pPr/>
              <a:t>23.01.2023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022D8A7-61B0-411B-8777-7A7CBF052DA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AD33B-E022-461E-8F6F-6F6EB7011F61}" type="datetimeFigureOut">
              <a:rPr lang="ru-RU" smtClean="0"/>
              <a:pPr/>
              <a:t>23.01.2023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2D8A7-61B0-411B-8777-7A7CBF052D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6AAD33B-E022-461E-8F6F-6F6EB7011F61}" type="datetimeFigureOut">
              <a:rPr lang="ru-RU" smtClean="0"/>
              <a:pPr/>
              <a:t>23.01.2023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022D8A7-61B0-411B-8777-7A7CBF052DA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6AAD33B-E022-461E-8F6F-6F6EB7011F61}" type="datetimeFigureOut">
              <a:rPr lang="ru-RU" smtClean="0"/>
              <a:pPr/>
              <a:t>23.01.2023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022D8A7-61B0-411B-8777-7A7CBF052DA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6AAD33B-E022-461E-8F6F-6F6EB7011F61}" type="datetimeFigureOut">
              <a:rPr lang="ru-RU" smtClean="0"/>
              <a:pPr/>
              <a:t>23.01.2023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022D8A7-61B0-411B-8777-7A7CBF052DA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fzrf.su/zakon/o-pravovom-polozhenii-inostrannyh-grazhdan-115-fz/st-6.2.php" TargetMode="External"/><Relationship Id="rId2" Type="http://schemas.openxmlformats.org/officeDocument/2006/relationships/hyperlink" Target="http://www.consultant.ru/document/cons_doc_LAW_37868/a5e94ef8da2b4889c86521be15c448d51f4f30c3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ublication.pravo.gov.ru/Document/View/0001202212300036?index=150&amp;rangeSize=1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9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РВПО</a:t>
            </a:r>
            <a:endParaRPr lang="ru-RU" sz="9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50530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Необходимые документы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20000"/>
          </a:bodyPr>
          <a:lstStyle/>
          <a:p>
            <a:pPr marL="742950" indent="-742950">
              <a:buNone/>
            </a:pPr>
            <a:r>
              <a:rPr lang="en-US" b="1" dirty="0" smtClean="0"/>
              <a:t>6. </a:t>
            </a:r>
            <a:r>
              <a:rPr lang="ru-RU" b="1" dirty="0" smtClean="0"/>
              <a:t>        </a:t>
            </a:r>
            <a:r>
              <a:rPr lang="ru-RU" dirty="0" smtClean="0"/>
              <a:t>Документы, подтверждающие отсутствие судимости у заявителя, прибывшего в РФ </a:t>
            </a:r>
            <a:r>
              <a:rPr lang="ru-RU" b="1" u="sng" dirty="0" smtClean="0"/>
              <a:t>в порядке, требующем получение визы (для безвизовых стран не нужно). </a:t>
            </a:r>
            <a:r>
              <a:rPr lang="ru-RU" dirty="0" smtClean="0"/>
              <a:t>Документ должен быть выдан </a:t>
            </a:r>
            <a:r>
              <a:rPr lang="ru-RU" b="1" dirty="0" smtClean="0"/>
              <a:t>не ранее чем за 3 месяца до дня подачи заявления</a:t>
            </a:r>
            <a:r>
              <a:rPr lang="ru-RU" dirty="0" smtClean="0"/>
              <a:t>.</a:t>
            </a:r>
            <a:endParaRPr lang="ru-RU" b="1" dirty="0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6. В Многофункциональном центре (МФЦ)</a:t>
            </a:r>
          </a:p>
          <a:p>
            <a:pPr>
              <a:buNone/>
            </a:pPr>
            <a:r>
              <a:rPr lang="ru-RU" sz="2000" dirty="0" smtClean="0"/>
              <a:t>Ближайшее отделение – </a:t>
            </a:r>
            <a:r>
              <a:rPr lang="ru-RU" sz="2000" b="1" u="sng" dirty="0" smtClean="0"/>
              <a:t>ул. Клары Цеткин, 12/1</a:t>
            </a:r>
          </a:p>
          <a:p>
            <a:pPr>
              <a:buNone/>
            </a:pPr>
            <a:r>
              <a:rPr lang="ru-RU" sz="2000" b="1" u="sng" dirty="0" smtClean="0"/>
              <a:t>Необходимые документы </a:t>
            </a:r>
            <a:r>
              <a:rPr lang="ru-RU" sz="2000" dirty="0" smtClean="0"/>
              <a:t>при подаче заявления:</a:t>
            </a:r>
          </a:p>
          <a:p>
            <a:pPr marL="457200" indent="-457200">
              <a:buAutoNum type="arabicPeriod"/>
            </a:pPr>
            <a:r>
              <a:rPr lang="ru-RU" sz="2000" dirty="0" smtClean="0"/>
              <a:t>Паспорт</a:t>
            </a:r>
          </a:p>
          <a:p>
            <a:pPr marL="457200" indent="-457200">
              <a:buAutoNum type="arabicPeriod"/>
            </a:pPr>
            <a:r>
              <a:rPr lang="ru-RU" sz="2000" dirty="0" smtClean="0"/>
              <a:t>Перевод паспорта</a:t>
            </a:r>
          </a:p>
          <a:p>
            <a:pPr marL="457200" indent="-457200">
              <a:buAutoNum type="arabicPeriod"/>
            </a:pPr>
            <a:r>
              <a:rPr lang="ru-RU" sz="2000" dirty="0" smtClean="0"/>
              <a:t>Миграционная карта</a:t>
            </a:r>
          </a:p>
          <a:p>
            <a:pPr marL="457200" indent="-457200">
              <a:buAutoNum type="arabicPeriod"/>
            </a:pPr>
            <a:r>
              <a:rPr lang="ru-RU" sz="2000" dirty="0" smtClean="0"/>
              <a:t>Регистрация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ru-RU" dirty="0" smtClean="0"/>
              <a:t>Название документа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Где можно получить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49165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Необходимые документы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1412776"/>
            <a:ext cx="3826768" cy="4968552"/>
          </a:xfrm>
        </p:spPr>
        <p:txBody>
          <a:bodyPr>
            <a:normAutofit/>
          </a:bodyPr>
          <a:lstStyle/>
          <a:p>
            <a:pPr marL="742950" indent="-742950">
              <a:buNone/>
            </a:pPr>
            <a:r>
              <a:rPr lang="en-US" dirty="0" smtClean="0"/>
              <a:t>7</a:t>
            </a:r>
            <a:r>
              <a:rPr lang="en-US" sz="2600" dirty="0" smtClean="0"/>
              <a:t>. </a:t>
            </a:r>
            <a:r>
              <a:rPr lang="ru-RU" sz="2600" dirty="0" smtClean="0"/>
              <a:t>   </a:t>
            </a:r>
            <a:r>
              <a:rPr lang="ru-RU" sz="2600" dirty="0" smtClean="0"/>
              <a:t>Документы</a:t>
            </a:r>
            <a:r>
              <a:rPr lang="ru-RU" sz="2600" dirty="0" smtClean="0"/>
              <a:t>, подтверждающие зачисление заявителя на обучение в </a:t>
            </a:r>
            <a:r>
              <a:rPr lang="ru-RU" sz="2600" dirty="0" smtClean="0"/>
              <a:t>гос</a:t>
            </a:r>
            <a:r>
              <a:rPr lang="ru-RU" sz="2600" dirty="0" smtClean="0"/>
              <a:t>ударственную</a:t>
            </a:r>
            <a:r>
              <a:rPr lang="ru-RU" sz="2600" dirty="0" smtClean="0"/>
              <a:t> </a:t>
            </a:r>
            <a:r>
              <a:rPr lang="ru-RU" sz="2600" dirty="0" smtClean="0"/>
              <a:t>образовательную </a:t>
            </a:r>
            <a:r>
              <a:rPr lang="ru-RU" sz="2600" dirty="0" smtClean="0"/>
              <a:t>или научную организацию</a:t>
            </a:r>
            <a:r>
              <a:rPr lang="ru-RU" sz="2600" dirty="0"/>
              <a:t>.</a:t>
            </a:r>
            <a:endParaRPr lang="ru-RU" sz="2600" dirty="0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371975" y="1484784"/>
            <a:ext cx="3657600" cy="47636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7. В учебном </a:t>
            </a:r>
            <a:r>
              <a:rPr lang="ru-RU" sz="2000" dirty="0" smtClean="0"/>
              <a:t>деканате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"/>
          </p:nvPr>
        </p:nvSpPr>
        <p:spPr>
          <a:xfrm>
            <a:off x="457200" y="908720"/>
            <a:ext cx="3657600" cy="360040"/>
          </a:xfrm>
        </p:spPr>
        <p:txBody>
          <a:bodyPr/>
          <a:lstStyle/>
          <a:p>
            <a:r>
              <a:rPr lang="ru-RU" dirty="0" smtClean="0"/>
              <a:t>Название документа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343400" y="836712"/>
            <a:ext cx="3657600" cy="576064"/>
          </a:xfrm>
        </p:spPr>
        <p:txBody>
          <a:bodyPr>
            <a:normAutofit/>
          </a:bodyPr>
          <a:lstStyle/>
          <a:p>
            <a:r>
              <a:rPr lang="ru-RU" dirty="0" smtClean="0"/>
              <a:t>Где можно получить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Необходимые документы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marL="742950" indent="-742950">
              <a:buNone/>
            </a:pPr>
            <a:r>
              <a:rPr lang="en-US" dirty="0" smtClean="0"/>
              <a:t>8.        </a:t>
            </a:r>
            <a:r>
              <a:rPr lang="ru-RU" dirty="0" smtClean="0"/>
              <a:t>Медицинские </a:t>
            </a:r>
            <a:r>
              <a:rPr lang="ru-RU" dirty="0" smtClean="0"/>
              <a:t>документы</a:t>
            </a:r>
            <a:endParaRPr lang="ru-RU" dirty="0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8. В </a:t>
            </a:r>
            <a:r>
              <a:rPr lang="ru-RU" sz="2000" dirty="0" smtClean="0"/>
              <a:t>СПИД-Центре </a:t>
            </a:r>
            <a:r>
              <a:rPr lang="ru-RU" sz="2000" dirty="0" smtClean="0"/>
              <a:t>на ул. Спартаковская, 11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ru-RU" dirty="0" smtClean="0"/>
              <a:t>Название документа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Где можно получить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Необходимые документы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marL="742950" indent="-742950">
              <a:buNone/>
            </a:pPr>
            <a:r>
              <a:rPr lang="ru-RU" dirty="0" smtClean="0"/>
              <a:t>9.      Квитанция об оплате госпошлины (1600 рублей)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9</a:t>
            </a:r>
            <a:r>
              <a:rPr lang="ru-RU" dirty="0" smtClean="0"/>
              <a:t>. Оплату можно произвести через банкоматы </a:t>
            </a:r>
            <a:r>
              <a:rPr lang="ru-RU" dirty="0" smtClean="0"/>
              <a:t>Сбербанка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ru-RU" dirty="0" smtClean="0"/>
              <a:t>Название документа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Где его можно взять/получить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Необходимые документы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10. </a:t>
            </a:r>
            <a:r>
              <a:rPr lang="ru-RU" dirty="0" smtClean="0"/>
              <a:t>Документы, составленные на иностранном языке или на нескольких иностранных языках и среди которых нет русского языка, </a:t>
            </a:r>
            <a:r>
              <a:rPr lang="ru-RU" b="1" dirty="0" smtClean="0"/>
              <a:t>прилагаются к заявлению с переводом на русский язык</a:t>
            </a:r>
            <a:r>
              <a:rPr lang="en-US" b="1" dirty="0" smtClean="0"/>
              <a:t>.</a:t>
            </a:r>
          </a:p>
          <a:p>
            <a:pPr algn="ctr">
              <a:buNone/>
            </a:pPr>
            <a:r>
              <a:rPr lang="ru-RU" b="1" u="sng" dirty="0" smtClean="0"/>
              <a:t>Перевод заверяется нотариусом</a:t>
            </a:r>
            <a:endParaRPr lang="ru-RU" b="1" u="sn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-387424"/>
            <a:ext cx="7745288" cy="1805062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>
                <a:solidFill>
                  <a:schemeClr val="tx1"/>
                </a:solidFill>
              </a:rPr>
              <a:t>РВПО (разрешение на временное проживание обучающихся)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- </a:t>
            </a:r>
            <a:r>
              <a:rPr lang="ru-RU" sz="3200" dirty="0"/>
              <a:t>это подтверждение права на временное проживание в Российской Федерации иностранцев, которые проходят обучение по очной форме в государственных образовательных или научных организациях на территории России.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4685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>
                <a:solidFill>
                  <a:schemeClr val="tx1"/>
                </a:solidFill>
              </a:rPr>
              <a:t>Нормативные документы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ru-RU" dirty="0" smtClean="0"/>
              <a:t>Федеральный </a:t>
            </a:r>
            <a:r>
              <a:rPr lang="ru-RU" dirty="0"/>
              <a:t>закон от 25.07.2002 N 115-ФЗ "О правовом положении иностранных граждан в Российской Федерации"</a:t>
            </a:r>
          </a:p>
          <a:p>
            <a:pPr marL="0" indent="0" algn="just">
              <a:buNone/>
            </a:pPr>
            <a:r>
              <a:rPr lang="ru-RU" dirty="0" smtClean="0"/>
              <a:t>       </a:t>
            </a:r>
            <a:r>
              <a:rPr lang="ru-RU" u="sng" dirty="0">
                <a:hlinkClick r:id="rId2"/>
              </a:rPr>
              <a:t>Статья 6.2</a:t>
            </a:r>
            <a:r>
              <a:rPr lang="ru-RU" dirty="0"/>
              <a:t>. Разрешение на временное проживание в целях </a:t>
            </a:r>
            <a:r>
              <a:rPr lang="ru-RU" dirty="0" smtClean="0"/>
              <a:t>      получения </a:t>
            </a:r>
            <a:r>
              <a:rPr lang="ru-RU" dirty="0"/>
              <a:t>образования</a:t>
            </a:r>
          </a:p>
          <a:p>
            <a:pPr marL="0" indent="0" algn="just">
              <a:buNone/>
            </a:pPr>
            <a:r>
              <a:rPr lang="ru-RU" u="sng" dirty="0" smtClean="0">
                <a:hlinkClick r:id="rId3"/>
              </a:rPr>
              <a:t>    https</a:t>
            </a:r>
            <a:r>
              <a:rPr lang="ru-RU" u="sng" dirty="0">
                <a:hlinkClick r:id="rId3"/>
              </a:rPr>
              <a:t>://</a:t>
            </a:r>
            <a:r>
              <a:rPr lang="ru-RU" u="sng" dirty="0" smtClean="0">
                <a:hlinkClick r:id="rId3"/>
              </a:rPr>
              <a:t>fzrf.su/zakon/o-pravovom-polozhenii-inostrannyh-grazhdan-  115-fz/st-6.2.php</a:t>
            </a:r>
            <a:endParaRPr lang="ru-RU" dirty="0"/>
          </a:p>
          <a:p>
            <a:pPr lvl="0"/>
            <a:r>
              <a:rPr lang="ru-RU" dirty="0"/>
              <a:t>Приказ МВД № 949 от 14.12.2022г. </a:t>
            </a:r>
            <a:r>
              <a:rPr lang="ru-RU" dirty="0" smtClean="0"/>
              <a:t>«Об </a:t>
            </a:r>
            <a:r>
              <a:rPr lang="ru-RU" dirty="0"/>
              <a:t>утверждении Административного регламента Министерства Внутренних дел российской Федерации по предоставлению государственной услуги по выдаче иностранным гражданам и лицам без гражданства разрешения на временное проживание в Российской Федерации в целях получения </a:t>
            </a:r>
            <a:r>
              <a:rPr lang="ru-RU" dirty="0" smtClean="0"/>
              <a:t>образования»</a:t>
            </a:r>
            <a:endParaRPr lang="ru-RU" dirty="0"/>
          </a:p>
          <a:p>
            <a:pPr marL="0" indent="0">
              <a:buNone/>
            </a:pPr>
            <a:r>
              <a:rPr lang="ru-RU" u="sng" dirty="0">
                <a:hlinkClick r:id="rId4"/>
              </a:rPr>
              <a:t>http://publication.pravo.gov.ru/Document/View/0001202212300036?index=150&amp;rangeSize=1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745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467600" cy="61412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dirty="0" smtClean="0"/>
              <a:t>Получение РВПО является </a:t>
            </a:r>
            <a:r>
              <a:rPr lang="ru-RU" sz="4800" b="1" i="1" u="sng" dirty="0" smtClean="0"/>
              <a:t>индивидуальным желанием </a:t>
            </a:r>
            <a:r>
              <a:rPr lang="ru-RU" sz="4800" dirty="0" smtClean="0"/>
              <a:t>студента и оформляется </a:t>
            </a:r>
            <a:r>
              <a:rPr lang="ru-RU" sz="4800" b="1" i="1" u="sng" dirty="0" smtClean="0"/>
              <a:t>самостоятельно</a:t>
            </a:r>
            <a:r>
              <a:rPr lang="ru-RU" sz="4800" dirty="0" smtClean="0"/>
              <a:t>!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858153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Преимущества получения </a:t>
            </a:r>
            <a:r>
              <a:rPr lang="ru-RU" b="1" dirty="0" smtClean="0">
                <a:solidFill>
                  <a:schemeClr val="tx1"/>
                </a:solidFill>
              </a:rPr>
              <a:t>РВПО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ru-RU" sz="2800" dirty="0" smtClean="0"/>
              <a:t>РВПО </a:t>
            </a:r>
            <a:r>
              <a:rPr lang="ru-RU" sz="2800" dirty="0"/>
              <a:t>выдаётся на весь срок обучения и 180 календарных дней после окончания срока обучения. В паспорт проставляется штамп о выдаче РВП в целях обучения.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800" dirty="0"/>
              <a:t>П</a:t>
            </a:r>
            <a:r>
              <a:rPr lang="ru-RU" sz="2800" dirty="0" smtClean="0"/>
              <a:t>олучение полиса обязательного медицинского страхования СОГАЗ.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800" dirty="0"/>
              <a:t>Ежегодное уведомление о доходах не </a:t>
            </a:r>
            <a:r>
              <a:rPr lang="ru-RU" sz="2800" dirty="0" smtClean="0"/>
              <a:t>подаётся.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800" dirty="0" smtClean="0"/>
              <a:t>Продление визы не требуется.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38469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Что нужно знать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52772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600" dirty="0"/>
              <a:t>Срок предоставления услуги – </a:t>
            </a:r>
            <a:r>
              <a:rPr lang="ru-RU" sz="2600" dirty="0">
                <a:solidFill>
                  <a:srgbClr val="FF0000"/>
                </a:solidFill>
              </a:rPr>
              <a:t>38 рабочих дней.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600" dirty="0">
                <a:solidFill>
                  <a:srgbClr val="FF0000"/>
                </a:solidFill>
              </a:rPr>
              <a:t>Нельзя находиться за пределами РФ дольше 6 месяцев </a:t>
            </a:r>
            <a:r>
              <a:rPr lang="ru-RU" sz="2600" dirty="0"/>
              <a:t>суммарно в течение календарного года (с 1 января по 31 декабря</a:t>
            </a:r>
            <a:r>
              <a:rPr lang="ru-RU" sz="2600" dirty="0" smtClean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600" dirty="0" smtClean="0">
                <a:solidFill>
                  <a:srgbClr val="FF0000"/>
                </a:solidFill>
              </a:rPr>
              <a:t>РВПО аннулируется </a:t>
            </a:r>
            <a:r>
              <a:rPr lang="ru-RU" sz="2600" dirty="0" smtClean="0"/>
              <a:t>при </a:t>
            </a:r>
            <a:r>
              <a:rPr lang="ru-RU" sz="2600" dirty="0"/>
              <a:t>переходе с очного на заочное обучение, а также досрочном </a:t>
            </a:r>
            <a:r>
              <a:rPr lang="ru-RU" sz="2600" dirty="0" smtClean="0"/>
              <a:t>завершении обучения.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600" dirty="0">
                <a:solidFill>
                  <a:srgbClr val="FF0000"/>
                </a:solidFill>
              </a:rPr>
              <a:t>Документы подаются лично </a:t>
            </a:r>
            <a:r>
              <a:rPr lang="ru-RU" sz="2600" dirty="0"/>
              <a:t>в паспортно-визовый центр на Декабрьских Событий, 117</a:t>
            </a:r>
            <a:r>
              <a:rPr lang="ru-RU" sz="26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600" dirty="0" smtClean="0"/>
              <a:t>Требуется прохождение </a:t>
            </a:r>
            <a:r>
              <a:rPr lang="ru-RU" sz="2600" dirty="0">
                <a:solidFill>
                  <a:srgbClr val="FF0000"/>
                </a:solidFill>
              </a:rPr>
              <a:t>дактилоскопии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0910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779686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Необходимые документы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1. Заявление в 2-х экземплярах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371974" y="2060848"/>
            <a:ext cx="3800425" cy="4797152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sz="2900" dirty="0" smtClean="0"/>
              <a:t>    1. Заявление пишется в миграционном центре, либо заполняется самостоятельно заявителем.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"/>
          </p:nvPr>
        </p:nvSpPr>
        <p:spPr>
          <a:xfrm>
            <a:off x="457200" y="1268760"/>
            <a:ext cx="3657600" cy="648072"/>
          </a:xfrm>
        </p:spPr>
        <p:txBody>
          <a:bodyPr/>
          <a:lstStyle/>
          <a:p>
            <a:r>
              <a:rPr lang="ru-RU" dirty="0" smtClean="0"/>
              <a:t>Название документа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343400" y="1268760"/>
            <a:ext cx="3657600" cy="648072"/>
          </a:xfrm>
        </p:spPr>
        <p:txBody>
          <a:bodyPr>
            <a:normAutofit/>
          </a:bodyPr>
          <a:lstStyle/>
          <a:p>
            <a:r>
              <a:rPr lang="ru-RU" dirty="0" smtClean="0"/>
              <a:t>Где можно получить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Необходимые документы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2. Документ, удостоверяющий личность заявителя  (паспорт).</a:t>
            </a:r>
          </a:p>
          <a:p>
            <a:pPr>
              <a:buNone/>
            </a:pPr>
            <a:r>
              <a:rPr lang="ru-RU" sz="2800" b="1" smtClean="0"/>
              <a:t>   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ru-RU" dirty="0" smtClean="0"/>
              <a:t>Название документа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Где можно получить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Необходимые документы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3. </a:t>
            </a:r>
            <a:r>
              <a:rPr lang="ru-RU" dirty="0" smtClean="0"/>
              <a:t>Фотографии 35х45 мм 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   2 </a:t>
            </a:r>
            <a:r>
              <a:rPr lang="ru-RU" dirty="0" err="1" smtClean="0"/>
              <a:t>шт</a:t>
            </a:r>
            <a:r>
              <a:rPr lang="ru-RU" dirty="0" smtClean="0"/>
              <a:t>, 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   ч/б или цветные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ru-RU" sz="3600" b="1" u="sng" dirty="0" smtClean="0"/>
              <a:t>матовые</a:t>
            </a:r>
            <a:endParaRPr lang="en-US" sz="3600" b="1" u="sng" dirty="0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ru-RU" dirty="0" smtClean="0"/>
              <a:t>Название документа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Где можно получить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195</TotalTime>
  <Words>480</Words>
  <Application>Microsoft Office PowerPoint</Application>
  <PresentationFormat>Экран (4:3)</PresentationFormat>
  <Paragraphs>68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Эркер</vt:lpstr>
      <vt:lpstr>РВПО</vt:lpstr>
      <vt:lpstr>             РВПО (разрешение на временное проживание обучающихся)</vt:lpstr>
      <vt:lpstr> Нормативные документы</vt:lpstr>
      <vt:lpstr>Презентация PowerPoint</vt:lpstr>
      <vt:lpstr>Преимущества получения РВПО</vt:lpstr>
      <vt:lpstr>Что нужно знать</vt:lpstr>
      <vt:lpstr>Необходимые документы</vt:lpstr>
      <vt:lpstr>Необходимые документы</vt:lpstr>
      <vt:lpstr>Необходимые документы</vt:lpstr>
      <vt:lpstr>Необходимые документы</vt:lpstr>
      <vt:lpstr>Необходимые документы</vt:lpstr>
      <vt:lpstr>Необходимые документы</vt:lpstr>
      <vt:lpstr>Необходимые документы</vt:lpstr>
      <vt:lpstr>Необходимые документы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РВПО</dc:title>
  <dc:creator>Лазукова Екатерина Алексеевна</dc:creator>
  <cp:lastModifiedBy>Контримович Ася Алексеевна</cp:lastModifiedBy>
  <cp:revision>21</cp:revision>
  <dcterms:created xsi:type="dcterms:W3CDTF">2023-01-20T07:34:57Z</dcterms:created>
  <dcterms:modified xsi:type="dcterms:W3CDTF">2023-01-23T01:34:09Z</dcterms:modified>
</cp:coreProperties>
</file>