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8" r:id="rId9"/>
    <p:sldId id="269" r:id="rId10"/>
    <p:sldId id="271" r:id="rId11"/>
    <p:sldId id="272"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1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FB520C29-F29C-4239-8BDB-049CA7ED18FA}" type="datetimeFigureOut">
              <a:rPr lang="ru-RU" smtClean="0"/>
              <a:t>23.01.2023</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80C346B9-2348-431B-B595-A38982FEC481}"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B520C29-F29C-4239-8BDB-049CA7ED18FA}" type="datetimeFigureOut">
              <a:rPr lang="ru-RU" smtClean="0"/>
              <a:t>23.01.2023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0C346B9-2348-431B-B595-A38982FEC48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B520C29-F29C-4239-8BDB-049CA7ED18FA}" type="datetimeFigureOut">
              <a:rPr lang="ru-RU" smtClean="0"/>
              <a:t>23.01.2023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0C346B9-2348-431B-B595-A38982FEC481}"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FB520C29-F29C-4239-8BDB-049CA7ED18FA}" type="datetimeFigureOut">
              <a:rPr lang="ru-RU" smtClean="0"/>
              <a:t>23.01.2023</a:t>
            </a:fld>
            <a:endParaRPr lang="ru-RU"/>
          </a:p>
        </p:txBody>
      </p:sp>
      <p:sp>
        <p:nvSpPr>
          <p:cNvPr id="9" name="Номер слайда 8"/>
          <p:cNvSpPr>
            <a:spLocks noGrp="1"/>
          </p:cNvSpPr>
          <p:nvPr>
            <p:ph type="sldNum" sz="quarter" idx="15"/>
          </p:nvPr>
        </p:nvSpPr>
        <p:spPr/>
        <p:txBody>
          <a:bodyPr rtlCol="0"/>
          <a:lstStyle/>
          <a:p>
            <a:fld id="{80C346B9-2348-431B-B595-A38982FEC481}"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FB520C29-F29C-4239-8BDB-049CA7ED18FA}" type="datetimeFigureOut">
              <a:rPr lang="ru-RU" smtClean="0"/>
              <a:t>23.01.2023</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80C346B9-2348-431B-B595-A38982FEC481}"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FB520C29-F29C-4239-8BDB-049CA7ED18FA}" type="datetimeFigureOut">
              <a:rPr lang="ru-RU" smtClean="0"/>
              <a:t>23.01.2023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0C346B9-2348-431B-B595-A38982FEC481}" type="slidenum">
              <a:rPr lang="ru-RU" smtClean="0"/>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FB520C29-F29C-4239-8BDB-049CA7ED18FA}" type="datetimeFigureOut">
              <a:rPr lang="ru-RU" smtClean="0"/>
              <a:t>23.01.2023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0C346B9-2348-431B-B595-A38982FEC481}" type="slidenum">
              <a:rPr lang="ru-RU" smtClean="0"/>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FB520C29-F29C-4239-8BDB-049CA7ED18FA}" type="datetimeFigureOut">
              <a:rPr lang="ru-RU" smtClean="0"/>
              <a:t>23.01.2023</a:t>
            </a:fld>
            <a:endParaRPr lang="ru-RU"/>
          </a:p>
        </p:txBody>
      </p:sp>
      <p:sp>
        <p:nvSpPr>
          <p:cNvPr id="7" name="Номер слайда 6"/>
          <p:cNvSpPr>
            <a:spLocks noGrp="1"/>
          </p:cNvSpPr>
          <p:nvPr>
            <p:ph type="sldNum" sz="quarter" idx="11"/>
          </p:nvPr>
        </p:nvSpPr>
        <p:spPr/>
        <p:txBody>
          <a:bodyPr rtlCol="0"/>
          <a:lstStyle/>
          <a:p>
            <a:fld id="{80C346B9-2348-431B-B595-A38982FEC481}"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B520C29-F29C-4239-8BDB-049CA7ED18FA}" type="datetimeFigureOut">
              <a:rPr lang="ru-RU" smtClean="0"/>
              <a:t>23.01.2023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0C346B9-2348-431B-B595-A38982FEC48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FB520C29-F29C-4239-8BDB-049CA7ED18FA}" type="datetimeFigureOut">
              <a:rPr lang="ru-RU" smtClean="0"/>
              <a:t>23.01.2023</a:t>
            </a:fld>
            <a:endParaRPr lang="ru-RU"/>
          </a:p>
        </p:txBody>
      </p:sp>
      <p:sp>
        <p:nvSpPr>
          <p:cNvPr id="22" name="Номер слайда 21"/>
          <p:cNvSpPr>
            <a:spLocks noGrp="1"/>
          </p:cNvSpPr>
          <p:nvPr>
            <p:ph type="sldNum" sz="quarter" idx="15"/>
          </p:nvPr>
        </p:nvSpPr>
        <p:spPr/>
        <p:txBody>
          <a:bodyPr rtlCol="0"/>
          <a:lstStyle/>
          <a:p>
            <a:fld id="{80C346B9-2348-431B-B595-A38982FEC481}"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FB520C29-F29C-4239-8BDB-049CA7ED18FA}" type="datetimeFigureOut">
              <a:rPr lang="ru-RU" smtClean="0"/>
              <a:t>23.01.2023</a:t>
            </a:fld>
            <a:endParaRPr lang="ru-RU"/>
          </a:p>
        </p:txBody>
      </p:sp>
      <p:sp>
        <p:nvSpPr>
          <p:cNvPr id="18" name="Номер слайда 17"/>
          <p:cNvSpPr>
            <a:spLocks noGrp="1"/>
          </p:cNvSpPr>
          <p:nvPr>
            <p:ph type="sldNum" sz="quarter" idx="11"/>
          </p:nvPr>
        </p:nvSpPr>
        <p:spPr/>
        <p:txBody>
          <a:bodyPr rtlCol="0"/>
          <a:lstStyle/>
          <a:p>
            <a:fld id="{80C346B9-2348-431B-B595-A38982FEC481}"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B520C29-F29C-4239-8BDB-049CA7ED18FA}" type="datetimeFigureOut">
              <a:rPr lang="ru-RU" smtClean="0"/>
              <a:t>23.01.2023</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0C346B9-2348-431B-B595-A38982FEC481}"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en-US" sz="6000" dirty="0" smtClean="0">
                <a:solidFill>
                  <a:schemeClr val="tx1"/>
                </a:solidFill>
              </a:rPr>
              <a:t>Temporary </a:t>
            </a:r>
            <a:r>
              <a:rPr lang="en-US" sz="6000" dirty="0">
                <a:solidFill>
                  <a:schemeClr val="tx1"/>
                </a:solidFill>
              </a:rPr>
              <a:t>residence permit for students</a:t>
            </a:r>
            <a:endParaRPr lang="ru-RU" sz="6000" dirty="0">
              <a:solidFill>
                <a:schemeClr val="tx1"/>
              </a:solidFill>
            </a:endParaRPr>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707678"/>
          </a:xfrm>
        </p:spPr>
        <p:txBody>
          <a:bodyPr/>
          <a:lstStyle/>
          <a:p>
            <a:pPr algn="ctr"/>
            <a:r>
              <a:rPr lang="en-US" dirty="0" smtClean="0">
                <a:solidFill>
                  <a:schemeClr val="tx1"/>
                </a:solidFill>
              </a:rPr>
              <a:t>Necessary documents</a:t>
            </a:r>
            <a:endParaRPr lang="ru-RU" dirty="0">
              <a:solidFill>
                <a:schemeClr val="tx1"/>
              </a:solidFill>
            </a:endParaRPr>
          </a:p>
        </p:txBody>
      </p:sp>
      <p:sp>
        <p:nvSpPr>
          <p:cNvPr id="4" name="Содержимое 3"/>
          <p:cNvSpPr>
            <a:spLocks noGrp="1"/>
          </p:cNvSpPr>
          <p:nvPr>
            <p:ph sz="quarter" idx="2"/>
          </p:nvPr>
        </p:nvSpPr>
        <p:spPr/>
        <p:txBody>
          <a:bodyPr>
            <a:normAutofit/>
          </a:bodyPr>
          <a:lstStyle/>
          <a:p>
            <a:pPr>
              <a:buNone/>
            </a:pPr>
            <a:r>
              <a:rPr lang="ru-RU" dirty="0" smtClean="0"/>
              <a:t>9. </a:t>
            </a:r>
            <a:r>
              <a:rPr lang="en-US" dirty="0"/>
              <a:t>S</a:t>
            </a:r>
            <a:r>
              <a:rPr lang="en-US" dirty="0" smtClean="0"/>
              <a:t>tate toll payment receipt </a:t>
            </a:r>
            <a:r>
              <a:rPr lang="en-US" dirty="0" smtClean="0"/>
              <a:t>(1600 </a:t>
            </a:r>
            <a:r>
              <a:rPr lang="en-US" dirty="0" err="1" smtClean="0"/>
              <a:t>roubles</a:t>
            </a:r>
            <a:r>
              <a:rPr lang="en-US" dirty="0"/>
              <a:t>)</a:t>
            </a:r>
          </a:p>
          <a:p>
            <a:pPr marL="742950" indent="-742950">
              <a:buNone/>
            </a:pPr>
            <a:endParaRPr lang="ru-RU" dirty="0" smtClean="0"/>
          </a:p>
        </p:txBody>
      </p:sp>
      <p:sp>
        <p:nvSpPr>
          <p:cNvPr id="6" name="Содержимое 5"/>
          <p:cNvSpPr>
            <a:spLocks noGrp="1"/>
          </p:cNvSpPr>
          <p:nvPr>
            <p:ph sz="quarter" idx="4"/>
          </p:nvPr>
        </p:nvSpPr>
        <p:spPr/>
        <p:txBody>
          <a:bodyPr>
            <a:normAutofit/>
          </a:bodyPr>
          <a:lstStyle/>
          <a:p>
            <a:pPr>
              <a:buNone/>
            </a:pPr>
            <a:r>
              <a:rPr lang="en-US" dirty="0" smtClean="0"/>
              <a:t>9. At the ATM in </a:t>
            </a:r>
            <a:r>
              <a:rPr lang="en-US" dirty="0" err="1" smtClean="0"/>
              <a:t>Sberbank</a:t>
            </a:r>
            <a:endParaRPr lang="ru-RU" dirty="0"/>
          </a:p>
        </p:txBody>
      </p:sp>
      <p:sp>
        <p:nvSpPr>
          <p:cNvPr id="3" name="Текст 2"/>
          <p:cNvSpPr>
            <a:spLocks noGrp="1"/>
          </p:cNvSpPr>
          <p:nvPr>
            <p:ph type="body" sz="quarter" idx="1"/>
          </p:nvPr>
        </p:nvSpPr>
        <p:spPr/>
        <p:txBody>
          <a:bodyPr/>
          <a:lstStyle/>
          <a:p>
            <a:r>
              <a:rPr lang="en-US" dirty="0" smtClean="0"/>
              <a:t>Document</a:t>
            </a:r>
            <a:endParaRPr lang="ru-RU" dirty="0"/>
          </a:p>
        </p:txBody>
      </p:sp>
      <p:sp>
        <p:nvSpPr>
          <p:cNvPr id="5" name="Текст 4"/>
          <p:cNvSpPr>
            <a:spLocks noGrp="1"/>
          </p:cNvSpPr>
          <p:nvPr>
            <p:ph type="body" sz="quarter" idx="3"/>
          </p:nvPr>
        </p:nvSpPr>
        <p:spPr/>
        <p:txBody>
          <a:bodyPr>
            <a:normAutofit/>
          </a:bodyPr>
          <a:lstStyle/>
          <a:p>
            <a:r>
              <a:rPr lang="en-US" dirty="0" smtClean="0"/>
              <a:t>Where to get it</a:t>
            </a: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692696"/>
            <a:ext cx="7467600" cy="5781256"/>
          </a:xfrm>
        </p:spPr>
        <p:txBody>
          <a:bodyPr/>
          <a:lstStyle/>
          <a:p>
            <a:pPr algn="just">
              <a:buNone/>
            </a:pPr>
            <a:r>
              <a:rPr lang="en-US" sz="3600" dirty="0" smtClean="0">
                <a:solidFill>
                  <a:srgbClr val="FF0000"/>
                </a:solidFill>
              </a:rPr>
              <a:t>Documents </a:t>
            </a:r>
            <a:r>
              <a:rPr lang="en-US" sz="3600" dirty="0">
                <a:solidFill>
                  <a:srgbClr val="FF0000"/>
                </a:solidFill>
              </a:rPr>
              <a:t>drawn up in a </a:t>
            </a:r>
            <a:r>
              <a:rPr lang="en-US" sz="3600" dirty="0" smtClean="0">
                <a:solidFill>
                  <a:srgbClr val="FF0000"/>
                </a:solidFill>
              </a:rPr>
              <a:t>foreign language </a:t>
            </a:r>
            <a:r>
              <a:rPr lang="en-US" sz="3600" dirty="0"/>
              <a:t>or in several foreign languages </a:t>
            </a:r>
            <a:r>
              <a:rPr lang="en-US" sz="3600" dirty="0"/>
              <a:t>(</a:t>
            </a:r>
            <a:r>
              <a:rPr lang="en-US" sz="3600" dirty="0" smtClean="0"/>
              <a:t>and </a:t>
            </a:r>
            <a:r>
              <a:rPr lang="en-US" sz="3600" dirty="0"/>
              <a:t>there is no Russian among </a:t>
            </a:r>
            <a:r>
              <a:rPr lang="en-US" sz="3600" dirty="0" smtClean="0"/>
              <a:t>them) </a:t>
            </a:r>
            <a:r>
              <a:rPr lang="en-US" sz="3600" dirty="0"/>
              <a:t>are attached to the application with </a:t>
            </a:r>
            <a:r>
              <a:rPr lang="en-US" sz="3600" dirty="0"/>
              <a:t>the </a:t>
            </a:r>
            <a:r>
              <a:rPr lang="en-US" sz="3600" dirty="0" smtClean="0">
                <a:solidFill>
                  <a:srgbClr val="FF0000"/>
                </a:solidFill>
              </a:rPr>
              <a:t>notarized Russian </a:t>
            </a:r>
            <a:r>
              <a:rPr lang="en-US" sz="3600" dirty="0" smtClean="0">
                <a:solidFill>
                  <a:srgbClr val="FF0000"/>
                </a:solidFill>
              </a:rPr>
              <a:t>translation</a:t>
            </a:r>
            <a:endParaRPr lang="en-US" sz="3600" dirty="0" smtClean="0">
              <a:solidFill>
                <a:srgbClr val="FF0000"/>
              </a:solidFill>
            </a:endParaRPr>
          </a:p>
          <a:p>
            <a:pPr algn="ctr">
              <a:buNone/>
            </a:pPr>
            <a:r>
              <a:rPr lang="en-US" sz="3600" dirty="0" smtClean="0"/>
              <a:t> </a:t>
            </a:r>
            <a:endParaRPr lang="ru-RU"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b="1" dirty="0" smtClean="0">
                <a:solidFill>
                  <a:schemeClr val="tx1"/>
                </a:solidFill>
              </a:rPr>
              <a:t>Temporary residence permit for students</a:t>
            </a:r>
            <a:endParaRPr lang="ru-RU" b="1" dirty="0">
              <a:solidFill>
                <a:schemeClr val="tx1"/>
              </a:solidFill>
            </a:endParaRPr>
          </a:p>
        </p:txBody>
      </p:sp>
      <p:sp>
        <p:nvSpPr>
          <p:cNvPr id="3" name="Содержимое 2"/>
          <p:cNvSpPr>
            <a:spLocks noGrp="1"/>
          </p:cNvSpPr>
          <p:nvPr>
            <p:ph sz="quarter" idx="1"/>
          </p:nvPr>
        </p:nvSpPr>
        <p:spPr/>
        <p:txBody>
          <a:bodyPr>
            <a:normAutofit/>
          </a:bodyPr>
          <a:lstStyle/>
          <a:p>
            <a:pPr algn="just">
              <a:buNone/>
            </a:pPr>
            <a:r>
              <a:rPr lang="en-US" sz="3600" dirty="0" smtClean="0"/>
              <a:t>- is </a:t>
            </a:r>
            <a:r>
              <a:rPr lang="en-US" sz="3600" dirty="0"/>
              <a:t>a confirmation of the right </a:t>
            </a:r>
            <a:r>
              <a:rPr lang="en-US" sz="3600" dirty="0" smtClean="0"/>
              <a:t>for </a:t>
            </a:r>
            <a:r>
              <a:rPr lang="en-US" sz="3600" dirty="0"/>
              <a:t>temporary residence </a:t>
            </a:r>
            <a:r>
              <a:rPr lang="en-US" sz="3600" dirty="0" smtClean="0"/>
              <a:t>of </a:t>
            </a:r>
            <a:r>
              <a:rPr lang="en-US" sz="3600" dirty="0"/>
              <a:t>foreigners who are studying full-time in state educational or scientific organizations </a:t>
            </a:r>
            <a:r>
              <a:rPr lang="en-US" sz="3600" dirty="0" smtClean="0"/>
              <a:t>in the Russian Federation </a:t>
            </a:r>
            <a:endParaRPr lang="ru-RU"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90066"/>
          </a:xfrm>
        </p:spPr>
        <p:txBody>
          <a:bodyPr>
            <a:normAutofit fontScale="90000"/>
          </a:bodyPr>
          <a:lstStyle/>
          <a:p>
            <a:pPr algn="ctr"/>
            <a:r>
              <a:rPr lang="en-US" b="1" dirty="0">
                <a:solidFill>
                  <a:schemeClr val="tx1"/>
                </a:solidFill>
              </a:rPr>
              <a:t>Regulatory documents</a:t>
            </a:r>
            <a:endParaRPr lang="ru-RU" b="1" dirty="0">
              <a:solidFill>
                <a:schemeClr val="tx1"/>
              </a:solidFill>
            </a:endParaRPr>
          </a:p>
        </p:txBody>
      </p:sp>
      <p:sp>
        <p:nvSpPr>
          <p:cNvPr id="3" name="Содержимое 2"/>
          <p:cNvSpPr>
            <a:spLocks noGrp="1"/>
          </p:cNvSpPr>
          <p:nvPr>
            <p:ph sz="quarter" idx="1"/>
          </p:nvPr>
        </p:nvSpPr>
        <p:spPr>
          <a:xfrm>
            <a:off x="457200" y="1052736"/>
            <a:ext cx="7467600" cy="5421216"/>
          </a:xfrm>
        </p:spPr>
        <p:txBody>
          <a:bodyPr>
            <a:normAutofit/>
          </a:bodyPr>
          <a:lstStyle/>
          <a:p>
            <a:pPr>
              <a:buFont typeface="Wingdings" panose="05000000000000000000" pitchFamily="2" charset="2"/>
              <a:buChar char="§"/>
            </a:pPr>
            <a:r>
              <a:rPr lang="en-US" sz="2600" dirty="0" smtClean="0"/>
              <a:t>Federal </a:t>
            </a:r>
            <a:r>
              <a:rPr lang="en-US" sz="2600" dirty="0"/>
              <a:t>Law </a:t>
            </a:r>
            <a:r>
              <a:rPr lang="ru-RU" sz="2600" dirty="0" smtClean="0"/>
              <a:t>№</a:t>
            </a:r>
            <a:r>
              <a:rPr lang="en-US" sz="2600" dirty="0" smtClean="0"/>
              <a:t> 115 </a:t>
            </a:r>
            <a:r>
              <a:rPr lang="ru-RU" sz="2600" dirty="0" smtClean="0"/>
              <a:t>«</a:t>
            </a:r>
            <a:r>
              <a:rPr lang="en-US" sz="2600" dirty="0" smtClean="0"/>
              <a:t>On </a:t>
            </a:r>
            <a:r>
              <a:rPr lang="en-US" sz="2600" dirty="0"/>
              <a:t>the Legal Status of Foreign Citizens in the Russian </a:t>
            </a:r>
            <a:r>
              <a:rPr lang="en-US" sz="2600" dirty="0" smtClean="0"/>
              <a:t>Federation</a:t>
            </a:r>
            <a:r>
              <a:rPr lang="ru-RU" sz="2600" dirty="0" smtClean="0"/>
              <a:t>»</a:t>
            </a:r>
            <a:endParaRPr lang="en-US" sz="2600" dirty="0" smtClean="0"/>
          </a:p>
          <a:p>
            <a:pPr marL="0" indent="0">
              <a:buNone/>
            </a:pPr>
            <a:r>
              <a:rPr lang="en-US" sz="2600" dirty="0" smtClean="0">
                <a:solidFill>
                  <a:schemeClr val="accent3">
                    <a:lumMod val="60000"/>
                    <a:lumOff val="40000"/>
                  </a:schemeClr>
                </a:solidFill>
              </a:rPr>
              <a:t>Article </a:t>
            </a:r>
            <a:r>
              <a:rPr lang="en-US" sz="2600" dirty="0">
                <a:solidFill>
                  <a:schemeClr val="accent3">
                    <a:lumMod val="60000"/>
                    <a:lumOff val="40000"/>
                  </a:schemeClr>
                </a:solidFill>
              </a:rPr>
              <a:t>6.2</a:t>
            </a:r>
            <a:r>
              <a:rPr lang="en-US" sz="2600" dirty="0"/>
              <a:t>. Temporary residence permit for the purpose of </a:t>
            </a:r>
            <a:r>
              <a:rPr lang="en-US" sz="2600" dirty="0" smtClean="0"/>
              <a:t>education</a:t>
            </a:r>
          </a:p>
          <a:p>
            <a:pPr>
              <a:buFont typeface="Wingdings" panose="05000000000000000000" pitchFamily="2" charset="2"/>
              <a:buChar char="§"/>
            </a:pPr>
            <a:r>
              <a:rPr lang="en-US" sz="2600" dirty="0" smtClean="0"/>
              <a:t>Order </a:t>
            </a:r>
            <a:r>
              <a:rPr lang="en-US" sz="2600" dirty="0"/>
              <a:t>of the Ministry of Internal </a:t>
            </a:r>
            <a:r>
              <a:rPr lang="en-US" sz="2600" dirty="0" smtClean="0"/>
              <a:t>Affairs</a:t>
            </a:r>
            <a:r>
              <a:rPr lang="ru-RU" sz="2600" dirty="0" smtClean="0"/>
              <a:t> №</a:t>
            </a:r>
            <a:r>
              <a:rPr lang="ru-RU" sz="2600" dirty="0"/>
              <a:t> </a:t>
            </a:r>
            <a:r>
              <a:rPr lang="en-US" sz="2600" dirty="0" smtClean="0"/>
              <a:t>949 </a:t>
            </a:r>
            <a:r>
              <a:rPr lang="ru-RU" sz="2600" dirty="0" smtClean="0"/>
              <a:t>«</a:t>
            </a:r>
            <a:r>
              <a:rPr lang="en-US" sz="2600" dirty="0" smtClean="0"/>
              <a:t>On </a:t>
            </a:r>
            <a:r>
              <a:rPr lang="en-US" sz="2600" dirty="0"/>
              <a:t>approval of the Administrative Regulations of the Ministry of Internal Affairs of the Russian Federation on the Provision of State Services for the Issuance of Temporary Residence Permits to Foreign Citizens and Stateless Persons in the Russian Federation for the Purpose of Obtaining </a:t>
            </a:r>
            <a:r>
              <a:rPr lang="en-US" sz="2600" dirty="0" smtClean="0"/>
              <a:t>Education</a:t>
            </a:r>
            <a:r>
              <a:rPr lang="ru-RU" sz="2600" dirty="0" smtClean="0"/>
              <a:t>»</a:t>
            </a:r>
          </a:p>
          <a:p>
            <a:pPr marL="514350" indent="-514350">
              <a:buNone/>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8003232" cy="6069288"/>
          </a:xfrm>
        </p:spPr>
        <p:txBody>
          <a:bodyPr>
            <a:normAutofit/>
          </a:bodyPr>
          <a:lstStyle/>
          <a:p>
            <a:pPr marL="0" indent="0" algn="just">
              <a:buNone/>
            </a:pPr>
            <a:r>
              <a:rPr lang="en-US" sz="5400" dirty="0"/>
              <a:t>Obtaining </a:t>
            </a:r>
            <a:r>
              <a:rPr lang="en-US" sz="5400" dirty="0" smtClean="0"/>
              <a:t>Temporary </a:t>
            </a:r>
            <a:r>
              <a:rPr lang="en-US" sz="5400" dirty="0" smtClean="0"/>
              <a:t>Residence </a:t>
            </a:r>
            <a:r>
              <a:rPr lang="en-US" sz="5400" dirty="0"/>
              <a:t>P</a:t>
            </a:r>
            <a:r>
              <a:rPr lang="en-US" sz="5400" dirty="0" smtClean="0"/>
              <a:t>ermit </a:t>
            </a:r>
            <a:r>
              <a:rPr lang="en-US" sz="5400" dirty="0" smtClean="0"/>
              <a:t>for students is a </a:t>
            </a:r>
            <a:r>
              <a:rPr lang="en-US" sz="5400" b="1" u="sng" dirty="0" smtClean="0">
                <a:solidFill>
                  <a:srgbClr val="FF0000"/>
                </a:solidFill>
              </a:rPr>
              <a:t>personal </a:t>
            </a:r>
            <a:r>
              <a:rPr lang="en-US" sz="5400" b="1" u="sng" dirty="0" smtClean="0">
                <a:solidFill>
                  <a:srgbClr val="FF0000"/>
                </a:solidFill>
              </a:rPr>
              <a:t>intention</a:t>
            </a:r>
            <a:r>
              <a:rPr lang="en-US" sz="5400" b="1" dirty="0" smtClean="0"/>
              <a:t> </a:t>
            </a:r>
            <a:r>
              <a:rPr lang="en-US" sz="5400" dirty="0" smtClean="0"/>
              <a:t>of a </a:t>
            </a:r>
            <a:r>
              <a:rPr lang="en-US" sz="5400" dirty="0"/>
              <a:t>student and </a:t>
            </a:r>
            <a:r>
              <a:rPr lang="en-US" sz="5400" dirty="0" smtClean="0"/>
              <a:t>is registered </a:t>
            </a:r>
            <a:r>
              <a:rPr lang="en-US" sz="5400" b="1" u="sng" dirty="0" smtClean="0">
                <a:solidFill>
                  <a:srgbClr val="FF0000"/>
                </a:solidFill>
              </a:rPr>
              <a:t>individually</a:t>
            </a:r>
            <a:endParaRPr lang="ru-RU" sz="5400" i="1" dirty="0"/>
          </a:p>
        </p:txBody>
      </p:sp>
    </p:spTree>
    <p:extLst>
      <p:ext uri="{BB962C8B-B14F-4D97-AF65-F5344CB8AC3E}">
        <p14:creationId xmlns:p14="http://schemas.microsoft.com/office/powerpoint/2010/main" val="2858153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1" dirty="0" smtClean="0">
                <a:solidFill>
                  <a:schemeClr val="tx1"/>
                </a:solidFill>
              </a:rPr>
              <a:t>Advantages of receiving Temporary residence permit for students</a:t>
            </a:r>
            <a:endParaRPr lang="ru-RU" b="1" dirty="0">
              <a:solidFill>
                <a:schemeClr val="tx1"/>
              </a:solidFill>
            </a:endParaRPr>
          </a:p>
        </p:txBody>
      </p:sp>
      <p:sp>
        <p:nvSpPr>
          <p:cNvPr id="3" name="Объект 2"/>
          <p:cNvSpPr>
            <a:spLocks noGrp="1"/>
          </p:cNvSpPr>
          <p:nvPr>
            <p:ph sz="quarter" idx="1"/>
          </p:nvPr>
        </p:nvSpPr>
        <p:spPr/>
        <p:txBody>
          <a:bodyPr>
            <a:normAutofit lnSpcReduction="10000"/>
          </a:bodyPr>
          <a:lstStyle/>
          <a:p>
            <a:pPr marL="514350" indent="-514350">
              <a:buFont typeface="+mj-lt"/>
              <a:buAutoNum type="arabicPeriod"/>
            </a:pPr>
            <a:r>
              <a:rPr lang="en-US" sz="3200" dirty="0" smtClean="0"/>
              <a:t>Temporary </a:t>
            </a:r>
            <a:r>
              <a:rPr lang="en-US" sz="3200" dirty="0" smtClean="0"/>
              <a:t>residence permit for students </a:t>
            </a:r>
            <a:r>
              <a:rPr lang="en-US" sz="3200" dirty="0"/>
              <a:t>is issued for the </a:t>
            </a:r>
            <a:r>
              <a:rPr lang="en-US" sz="3200" dirty="0">
                <a:solidFill>
                  <a:srgbClr val="FF0000"/>
                </a:solidFill>
              </a:rPr>
              <a:t>entire period of study and 180 </a:t>
            </a:r>
            <a:r>
              <a:rPr lang="en-US" sz="3200" dirty="0" smtClean="0">
                <a:solidFill>
                  <a:srgbClr val="FF0000"/>
                </a:solidFill>
              </a:rPr>
              <a:t>days </a:t>
            </a:r>
            <a:r>
              <a:rPr lang="en-US" sz="3200" dirty="0">
                <a:solidFill>
                  <a:srgbClr val="FF0000"/>
                </a:solidFill>
              </a:rPr>
              <a:t>after the end of the </a:t>
            </a:r>
            <a:r>
              <a:rPr lang="en-US" sz="3200" dirty="0" smtClean="0">
                <a:solidFill>
                  <a:srgbClr val="FF0000"/>
                </a:solidFill>
              </a:rPr>
              <a:t>study </a:t>
            </a:r>
            <a:r>
              <a:rPr lang="en-US" sz="3200" dirty="0" smtClean="0">
                <a:solidFill>
                  <a:srgbClr val="FF0000"/>
                </a:solidFill>
              </a:rPr>
              <a:t>period</a:t>
            </a:r>
            <a:r>
              <a:rPr lang="en-US" sz="3200" dirty="0" smtClean="0"/>
              <a:t> </a:t>
            </a:r>
            <a:endParaRPr lang="en-US" sz="3200" dirty="0" smtClean="0"/>
          </a:p>
          <a:p>
            <a:pPr marL="514350" indent="-514350">
              <a:buFont typeface="+mj-lt"/>
              <a:buAutoNum type="arabicPeriod"/>
            </a:pPr>
            <a:r>
              <a:rPr lang="en-US" sz="3200" dirty="0" smtClean="0"/>
              <a:t>Obtaining </a:t>
            </a:r>
            <a:r>
              <a:rPr lang="en-US" sz="3200" dirty="0"/>
              <a:t>a compulsory medical </a:t>
            </a:r>
            <a:r>
              <a:rPr lang="en-US" sz="3200" dirty="0" smtClean="0"/>
              <a:t>insurance </a:t>
            </a:r>
            <a:r>
              <a:rPr lang="en-US" sz="3200" dirty="0"/>
              <a:t>of </a:t>
            </a:r>
            <a:r>
              <a:rPr lang="en-US" sz="3200" dirty="0" smtClean="0"/>
              <a:t>the Russian insurance company SOGAZ </a:t>
            </a:r>
            <a:endParaRPr lang="en-US" sz="3200" dirty="0" smtClean="0"/>
          </a:p>
          <a:p>
            <a:pPr marL="514350" indent="-514350">
              <a:buFont typeface="+mj-lt"/>
              <a:buAutoNum type="arabicPeriod"/>
            </a:pPr>
            <a:r>
              <a:rPr lang="en-US" sz="3200" dirty="0" smtClean="0"/>
              <a:t>Annual </a:t>
            </a:r>
            <a:r>
              <a:rPr lang="en-US" sz="3200" dirty="0"/>
              <a:t>income notification is not </a:t>
            </a:r>
            <a:r>
              <a:rPr lang="en-US" sz="3200" dirty="0" smtClean="0"/>
              <a:t>essential </a:t>
            </a:r>
            <a:endParaRPr lang="en-US" sz="3200" dirty="0" smtClean="0"/>
          </a:p>
          <a:p>
            <a:pPr marL="514350" indent="-514350">
              <a:buFont typeface="+mj-lt"/>
              <a:buAutoNum type="arabicPeriod"/>
            </a:pPr>
            <a:r>
              <a:rPr lang="en-US" sz="3200" dirty="0" smtClean="0">
                <a:solidFill>
                  <a:srgbClr val="FF0000"/>
                </a:solidFill>
              </a:rPr>
              <a:t>Visa </a:t>
            </a:r>
            <a:r>
              <a:rPr lang="en-US" sz="3200" dirty="0">
                <a:solidFill>
                  <a:srgbClr val="FF0000"/>
                </a:solidFill>
              </a:rPr>
              <a:t>extension is not </a:t>
            </a:r>
            <a:r>
              <a:rPr lang="en-US" sz="3200" dirty="0" smtClean="0">
                <a:solidFill>
                  <a:srgbClr val="FF0000"/>
                </a:solidFill>
              </a:rPr>
              <a:t>required</a:t>
            </a:r>
            <a:endParaRPr lang="ru-RU" sz="3200" dirty="0">
              <a:solidFill>
                <a:srgbClr val="FF0000"/>
              </a:solidFill>
            </a:endParaRPr>
          </a:p>
        </p:txBody>
      </p:sp>
    </p:spTree>
    <p:extLst>
      <p:ext uri="{BB962C8B-B14F-4D97-AF65-F5344CB8AC3E}">
        <p14:creationId xmlns:p14="http://schemas.microsoft.com/office/powerpoint/2010/main" val="3438469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404664"/>
            <a:ext cx="7467600" cy="6069288"/>
          </a:xfrm>
        </p:spPr>
        <p:txBody>
          <a:bodyPr>
            <a:noAutofit/>
          </a:bodyPr>
          <a:lstStyle/>
          <a:p>
            <a:pPr marL="514350" indent="-514350">
              <a:buFont typeface="+mj-lt"/>
              <a:buAutoNum type="arabicPeriod"/>
            </a:pPr>
            <a:r>
              <a:rPr lang="en-US" sz="2700" dirty="0" smtClean="0"/>
              <a:t>Doing Temporary Residence Permit for Students takes </a:t>
            </a:r>
            <a:r>
              <a:rPr lang="en-US" sz="2700" dirty="0" smtClean="0">
                <a:solidFill>
                  <a:srgbClr val="FF0000"/>
                </a:solidFill>
              </a:rPr>
              <a:t>38 days</a:t>
            </a:r>
            <a:r>
              <a:rPr lang="en-US" sz="2700" dirty="0" smtClean="0">
                <a:solidFill>
                  <a:srgbClr val="FF0000"/>
                </a:solidFill>
              </a:rPr>
              <a:t> </a:t>
            </a:r>
            <a:endParaRPr lang="ru-RU" sz="2700" dirty="0" smtClean="0">
              <a:solidFill>
                <a:srgbClr val="FF0000"/>
              </a:solidFill>
            </a:endParaRPr>
          </a:p>
          <a:p>
            <a:pPr marL="514350" indent="-514350">
              <a:buFont typeface="+mj-lt"/>
              <a:buAutoNum type="arabicPeriod"/>
            </a:pPr>
            <a:r>
              <a:rPr lang="en-US" sz="2700" dirty="0" smtClean="0"/>
              <a:t>Applicants </a:t>
            </a:r>
            <a:r>
              <a:rPr lang="en-US" sz="2700" dirty="0" smtClean="0">
                <a:solidFill>
                  <a:srgbClr val="FF0000"/>
                </a:solidFill>
              </a:rPr>
              <a:t>cannot </a:t>
            </a:r>
            <a:r>
              <a:rPr lang="en-US" sz="2700" dirty="0">
                <a:solidFill>
                  <a:srgbClr val="FF0000"/>
                </a:solidFill>
              </a:rPr>
              <a:t>stay outside </a:t>
            </a:r>
            <a:r>
              <a:rPr lang="en-US" sz="2700" dirty="0"/>
              <a:t>the Russian Federation for more than </a:t>
            </a:r>
            <a:r>
              <a:rPr lang="en-US" sz="2700" dirty="0">
                <a:solidFill>
                  <a:srgbClr val="FF0000"/>
                </a:solidFill>
              </a:rPr>
              <a:t>6 months</a:t>
            </a:r>
            <a:r>
              <a:rPr lang="en-US" sz="2700" dirty="0"/>
              <a:t> in total </a:t>
            </a:r>
            <a:r>
              <a:rPr lang="en-US" sz="2700" dirty="0" smtClean="0"/>
              <a:t>during</a:t>
            </a:r>
            <a:r>
              <a:rPr lang="ru-RU" sz="2700" dirty="0" smtClean="0"/>
              <a:t> </a:t>
            </a:r>
            <a:r>
              <a:rPr lang="en-US" sz="2700" dirty="0" smtClean="0"/>
              <a:t>the </a:t>
            </a:r>
            <a:r>
              <a:rPr lang="en-US" sz="2700" dirty="0"/>
              <a:t>calendar </a:t>
            </a:r>
            <a:r>
              <a:rPr lang="en-US" sz="2700" dirty="0" smtClean="0"/>
              <a:t>year</a:t>
            </a:r>
            <a:endParaRPr lang="en-US" sz="2700" dirty="0" smtClean="0"/>
          </a:p>
          <a:p>
            <a:pPr marL="514350" indent="-514350">
              <a:buFont typeface="+mj-lt"/>
              <a:buAutoNum type="arabicPeriod"/>
            </a:pPr>
            <a:r>
              <a:rPr lang="en-US" sz="2700" dirty="0" smtClean="0"/>
              <a:t>The permit is </a:t>
            </a:r>
            <a:r>
              <a:rPr lang="en-US" sz="2700" dirty="0" smtClean="0">
                <a:solidFill>
                  <a:srgbClr val="FF0000"/>
                </a:solidFill>
              </a:rPr>
              <a:t>cancelled</a:t>
            </a:r>
            <a:r>
              <a:rPr lang="en-US" sz="2700" dirty="0" smtClean="0"/>
              <a:t> </a:t>
            </a:r>
            <a:r>
              <a:rPr lang="en-US" sz="2700" dirty="0" smtClean="0"/>
              <a:t>when </a:t>
            </a:r>
            <a:r>
              <a:rPr lang="en-US" sz="2700" dirty="0"/>
              <a:t>switching from full-time to distance learning, as well as early completion of </a:t>
            </a:r>
            <a:r>
              <a:rPr lang="en-US" sz="2700" dirty="0" smtClean="0"/>
              <a:t>study </a:t>
            </a:r>
            <a:endParaRPr lang="en-US" sz="2700" dirty="0" smtClean="0"/>
          </a:p>
          <a:p>
            <a:pPr marL="514350" indent="-514350">
              <a:buFont typeface="+mj-lt"/>
              <a:buAutoNum type="arabicPeriod"/>
            </a:pPr>
            <a:r>
              <a:rPr lang="en-US" sz="2700" dirty="0" smtClean="0">
                <a:solidFill>
                  <a:srgbClr val="FF0000"/>
                </a:solidFill>
              </a:rPr>
              <a:t>Documents </a:t>
            </a:r>
            <a:r>
              <a:rPr lang="en-US" sz="2700" dirty="0">
                <a:solidFill>
                  <a:srgbClr val="FF0000"/>
                </a:solidFill>
              </a:rPr>
              <a:t>are submitted personally </a:t>
            </a:r>
            <a:r>
              <a:rPr lang="en-US" sz="2700" dirty="0"/>
              <a:t>to the </a:t>
            </a:r>
            <a:r>
              <a:rPr lang="en-US" sz="2700" dirty="0" smtClean="0"/>
              <a:t>passport and visa center on </a:t>
            </a:r>
            <a:r>
              <a:rPr lang="en-US" sz="2700" dirty="0" smtClean="0"/>
              <a:t>117, </a:t>
            </a:r>
            <a:r>
              <a:rPr lang="en-US" sz="2700" dirty="0" err="1" smtClean="0"/>
              <a:t>Dekabrskih</a:t>
            </a:r>
            <a:r>
              <a:rPr lang="en-US" sz="2700" dirty="0" smtClean="0"/>
              <a:t> </a:t>
            </a:r>
            <a:r>
              <a:rPr lang="en-US" sz="2700" dirty="0" err="1" smtClean="0"/>
              <a:t>Sobytiy</a:t>
            </a:r>
            <a:r>
              <a:rPr lang="en-US" sz="2700" dirty="0" smtClean="0"/>
              <a:t> </a:t>
            </a:r>
            <a:r>
              <a:rPr lang="en-US" sz="2700" dirty="0" smtClean="0"/>
              <a:t>Str. </a:t>
            </a:r>
            <a:endParaRPr lang="en-US" sz="2700" dirty="0" smtClean="0"/>
          </a:p>
          <a:p>
            <a:pPr marL="514350" indent="-514350">
              <a:buFont typeface="+mj-lt"/>
              <a:buAutoNum type="arabicPeriod"/>
            </a:pPr>
            <a:r>
              <a:rPr lang="en-US" sz="2700" dirty="0" smtClean="0">
                <a:solidFill>
                  <a:srgbClr val="FF0000"/>
                </a:solidFill>
              </a:rPr>
              <a:t>Fingerprinting</a:t>
            </a:r>
            <a:r>
              <a:rPr lang="en-US" sz="2700" dirty="0"/>
              <a:t> </a:t>
            </a:r>
            <a:r>
              <a:rPr lang="en-US" sz="2700" dirty="0" smtClean="0"/>
              <a:t>is necessary</a:t>
            </a:r>
            <a:endParaRPr lang="ru-RU" sz="2700" dirty="0"/>
          </a:p>
        </p:txBody>
      </p:sp>
    </p:spTree>
    <p:extLst>
      <p:ext uri="{BB962C8B-B14F-4D97-AF65-F5344CB8AC3E}">
        <p14:creationId xmlns:p14="http://schemas.microsoft.com/office/powerpoint/2010/main" val="2870910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779686"/>
          </a:xfrm>
        </p:spPr>
        <p:txBody>
          <a:bodyPr>
            <a:noAutofit/>
          </a:bodyPr>
          <a:lstStyle/>
          <a:p>
            <a:pPr algn="ctr"/>
            <a:r>
              <a:rPr lang="en-US" sz="4800" b="1" dirty="0" smtClean="0">
                <a:solidFill>
                  <a:schemeClr val="tx1"/>
                </a:solidFill>
              </a:rPr>
              <a:t>documents</a:t>
            </a:r>
            <a:endParaRPr lang="ru-RU" sz="4800" b="1" dirty="0">
              <a:solidFill>
                <a:schemeClr val="tx1"/>
              </a:solidFill>
            </a:endParaRPr>
          </a:p>
        </p:txBody>
      </p:sp>
      <p:sp>
        <p:nvSpPr>
          <p:cNvPr id="4" name="Содержимое 3"/>
          <p:cNvSpPr>
            <a:spLocks noGrp="1"/>
          </p:cNvSpPr>
          <p:nvPr>
            <p:ph sz="quarter" idx="2"/>
          </p:nvPr>
        </p:nvSpPr>
        <p:spPr/>
        <p:txBody>
          <a:bodyPr>
            <a:normAutofit/>
          </a:bodyPr>
          <a:lstStyle/>
          <a:p>
            <a:pPr marL="457200" indent="-457200">
              <a:buAutoNum type="arabicPeriod"/>
            </a:pPr>
            <a:r>
              <a:rPr lang="en-US" dirty="0" smtClean="0"/>
              <a:t>Application </a:t>
            </a:r>
            <a:r>
              <a:rPr lang="en-US" dirty="0"/>
              <a:t>in 2 </a:t>
            </a:r>
            <a:r>
              <a:rPr lang="en-US" dirty="0" smtClean="0"/>
              <a:t>copies</a:t>
            </a:r>
          </a:p>
          <a:p>
            <a:pPr marL="457200" indent="-457200">
              <a:buAutoNum type="arabicPeriod"/>
            </a:pPr>
            <a:endParaRPr lang="en-US" dirty="0"/>
          </a:p>
          <a:p>
            <a:pPr marL="457200" indent="-457200">
              <a:buAutoNum type="arabicPeriod"/>
            </a:pPr>
            <a:endParaRPr lang="en-US" dirty="0" smtClean="0"/>
          </a:p>
          <a:p>
            <a:pPr marL="457200" indent="-457200">
              <a:buAutoNum type="arabicPeriod"/>
            </a:pPr>
            <a:endParaRPr lang="en-US" dirty="0"/>
          </a:p>
          <a:p>
            <a:pPr marL="457200" indent="-457200">
              <a:buAutoNum type="arabicPeriod"/>
            </a:pPr>
            <a:r>
              <a:rPr lang="en-US" dirty="0" smtClean="0"/>
              <a:t> ID (passport)</a:t>
            </a:r>
          </a:p>
          <a:p>
            <a:pPr marL="457200" indent="-457200">
              <a:buAutoNum type="arabicPeriod"/>
            </a:pPr>
            <a:r>
              <a:rPr lang="en-US" dirty="0" smtClean="0"/>
              <a:t>Photos</a:t>
            </a:r>
            <a:endParaRPr lang="en-US" dirty="0"/>
          </a:p>
          <a:p>
            <a:pPr marL="0" indent="0">
              <a:buNone/>
            </a:pPr>
            <a:endParaRPr lang="ru-RU" dirty="0"/>
          </a:p>
        </p:txBody>
      </p:sp>
      <p:sp>
        <p:nvSpPr>
          <p:cNvPr id="6" name="Содержимое 5"/>
          <p:cNvSpPr>
            <a:spLocks noGrp="1"/>
          </p:cNvSpPr>
          <p:nvPr>
            <p:ph sz="quarter" idx="4"/>
          </p:nvPr>
        </p:nvSpPr>
        <p:spPr/>
        <p:txBody>
          <a:bodyPr>
            <a:normAutofit/>
          </a:bodyPr>
          <a:lstStyle/>
          <a:p>
            <a:pPr>
              <a:buNone/>
            </a:pPr>
            <a:r>
              <a:rPr lang="en-US" dirty="0" smtClean="0"/>
              <a:t>1. </a:t>
            </a:r>
            <a:r>
              <a:rPr lang="en-US" dirty="0"/>
              <a:t>The application is written at the migration center, or filled out </a:t>
            </a:r>
            <a:r>
              <a:rPr lang="en-US" dirty="0" smtClean="0"/>
              <a:t>independently </a:t>
            </a:r>
            <a:endParaRPr lang="ru-RU" dirty="0"/>
          </a:p>
        </p:txBody>
      </p:sp>
      <p:sp>
        <p:nvSpPr>
          <p:cNvPr id="3" name="Текст 2"/>
          <p:cNvSpPr>
            <a:spLocks noGrp="1"/>
          </p:cNvSpPr>
          <p:nvPr>
            <p:ph type="body" sz="quarter" idx="1"/>
          </p:nvPr>
        </p:nvSpPr>
        <p:spPr/>
        <p:txBody>
          <a:bodyPr/>
          <a:lstStyle/>
          <a:p>
            <a:r>
              <a:rPr lang="en-US" dirty="0" smtClean="0"/>
              <a:t>Document</a:t>
            </a:r>
            <a:endParaRPr lang="ru-RU" dirty="0"/>
          </a:p>
        </p:txBody>
      </p:sp>
      <p:sp>
        <p:nvSpPr>
          <p:cNvPr id="5" name="Текст 4"/>
          <p:cNvSpPr>
            <a:spLocks noGrp="1"/>
          </p:cNvSpPr>
          <p:nvPr>
            <p:ph type="body" sz="quarter" idx="3"/>
          </p:nvPr>
        </p:nvSpPr>
        <p:spPr/>
        <p:txBody>
          <a:bodyPr/>
          <a:lstStyle/>
          <a:p>
            <a:r>
              <a:rPr lang="en-US" dirty="0" smtClean="0"/>
              <a:t>Where to get it</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707678"/>
          </a:xfrm>
        </p:spPr>
        <p:txBody>
          <a:bodyPr/>
          <a:lstStyle/>
          <a:p>
            <a:pPr algn="ctr"/>
            <a:r>
              <a:rPr lang="en-US" dirty="0" smtClean="0">
                <a:solidFill>
                  <a:schemeClr val="tx1"/>
                </a:solidFill>
              </a:rPr>
              <a:t>Necessary documents</a:t>
            </a:r>
            <a:endParaRPr lang="ru-RU" dirty="0">
              <a:solidFill>
                <a:schemeClr val="tx1"/>
              </a:solidFill>
            </a:endParaRPr>
          </a:p>
        </p:txBody>
      </p:sp>
      <p:sp>
        <p:nvSpPr>
          <p:cNvPr id="4" name="Содержимое 3"/>
          <p:cNvSpPr>
            <a:spLocks noGrp="1"/>
          </p:cNvSpPr>
          <p:nvPr>
            <p:ph sz="quarter" idx="2"/>
          </p:nvPr>
        </p:nvSpPr>
        <p:spPr/>
        <p:txBody>
          <a:bodyPr>
            <a:normAutofit/>
          </a:bodyPr>
          <a:lstStyle/>
          <a:p>
            <a:pPr>
              <a:buFontTx/>
              <a:buChar char="-"/>
            </a:pPr>
            <a:r>
              <a:rPr lang="en-US" dirty="0" smtClean="0"/>
              <a:t>The paper </a:t>
            </a:r>
            <a:r>
              <a:rPr lang="en-US" dirty="0"/>
              <a:t>confirming the absence of a criminal record </a:t>
            </a:r>
            <a:endParaRPr lang="en-US" dirty="0" smtClean="0"/>
          </a:p>
          <a:p>
            <a:pPr>
              <a:buFontTx/>
              <a:buChar char="-"/>
            </a:pPr>
            <a:endParaRPr lang="en-US" dirty="0" smtClean="0"/>
          </a:p>
          <a:p>
            <a:pPr>
              <a:buFontTx/>
              <a:buChar char="-"/>
            </a:pPr>
            <a:r>
              <a:rPr lang="en-US" dirty="0" smtClean="0"/>
              <a:t>The paper </a:t>
            </a:r>
            <a:r>
              <a:rPr lang="en-US" dirty="0"/>
              <a:t>must be issued </a:t>
            </a:r>
            <a:r>
              <a:rPr lang="en-US" u="sng" dirty="0" smtClean="0"/>
              <a:t>not </a:t>
            </a:r>
            <a:r>
              <a:rPr lang="en-US" u="sng" dirty="0"/>
              <a:t>earlier than 3 months before </a:t>
            </a:r>
            <a:r>
              <a:rPr lang="en-US" u="sng" dirty="0" smtClean="0"/>
              <a:t>the application date</a:t>
            </a:r>
            <a:endParaRPr lang="ru-RU" u="sng" dirty="0" smtClean="0"/>
          </a:p>
        </p:txBody>
      </p:sp>
      <p:sp>
        <p:nvSpPr>
          <p:cNvPr id="6" name="Содержимое 5"/>
          <p:cNvSpPr>
            <a:spLocks noGrp="1"/>
          </p:cNvSpPr>
          <p:nvPr>
            <p:ph sz="quarter" idx="4"/>
          </p:nvPr>
        </p:nvSpPr>
        <p:spPr/>
        <p:txBody>
          <a:bodyPr>
            <a:normAutofit fontScale="92500" lnSpcReduction="10000"/>
          </a:bodyPr>
          <a:lstStyle/>
          <a:p>
            <a:pPr>
              <a:buNone/>
            </a:pPr>
            <a:r>
              <a:rPr lang="ru-RU" sz="2000" dirty="0" smtClean="0"/>
              <a:t>6. </a:t>
            </a:r>
            <a:r>
              <a:rPr lang="en-US" dirty="0" smtClean="0"/>
              <a:t>At </a:t>
            </a:r>
            <a:r>
              <a:rPr lang="en-US" dirty="0"/>
              <a:t>the Multifunctional Center </a:t>
            </a:r>
            <a:r>
              <a:rPr lang="en-US" dirty="0" smtClean="0"/>
              <a:t>(</a:t>
            </a:r>
            <a:r>
              <a:rPr lang="ru-RU" dirty="0" smtClean="0"/>
              <a:t>МФЦ</a:t>
            </a:r>
            <a:r>
              <a:rPr lang="en-US" dirty="0" smtClean="0"/>
              <a:t>) </a:t>
            </a:r>
          </a:p>
          <a:p>
            <a:pPr>
              <a:buNone/>
            </a:pPr>
            <a:r>
              <a:rPr lang="en-US" dirty="0" smtClean="0"/>
              <a:t>The </a:t>
            </a:r>
            <a:r>
              <a:rPr lang="en-US" dirty="0"/>
              <a:t>nearest </a:t>
            </a:r>
            <a:r>
              <a:rPr lang="en-US" dirty="0" smtClean="0"/>
              <a:t>address:</a:t>
            </a:r>
          </a:p>
          <a:p>
            <a:pPr algn="ctr">
              <a:buNone/>
            </a:pPr>
            <a:r>
              <a:rPr lang="en-US" u="sng" dirty="0" smtClean="0"/>
              <a:t>12/1, </a:t>
            </a:r>
            <a:r>
              <a:rPr lang="en-US" u="sng" dirty="0" smtClean="0"/>
              <a:t>Klara </a:t>
            </a:r>
            <a:r>
              <a:rPr lang="en-US" u="sng" dirty="0" err="1"/>
              <a:t>Tsetkin</a:t>
            </a:r>
            <a:r>
              <a:rPr lang="en-US" u="sng" dirty="0"/>
              <a:t> </a:t>
            </a:r>
            <a:r>
              <a:rPr lang="en-US" u="sng" dirty="0" smtClean="0"/>
              <a:t>Str., </a:t>
            </a:r>
          </a:p>
          <a:p>
            <a:pPr>
              <a:buNone/>
            </a:pPr>
            <a:r>
              <a:rPr lang="en-US" u="sng" dirty="0" smtClean="0"/>
              <a:t>Required </a:t>
            </a:r>
            <a:r>
              <a:rPr lang="en-US" u="sng" dirty="0"/>
              <a:t>documents </a:t>
            </a:r>
            <a:r>
              <a:rPr lang="en-US" dirty="0"/>
              <a:t>when applying: </a:t>
            </a:r>
            <a:endParaRPr lang="en-US" dirty="0" smtClean="0"/>
          </a:p>
          <a:p>
            <a:pPr marL="457200" indent="-457200">
              <a:buFont typeface="+mj-lt"/>
              <a:buAutoNum type="arabicPeriod"/>
            </a:pPr>
            <a:r>
              <a:rPr lang="en-US" dirty="0" smtClean="0"/>
              <a:t>Passport </a:t>
            </a:r>
          </a:p>
          <a:p>
            <a:pPr marL="457200" indent="-457200">
              <a:buFont typeface="+mj-lt"/>
              <a:buAutoNum type="arabicPeriod"/>
            </a:pPr>
            <a:r>
              <a:rPr lang="en-US" dirty="0" smtClean="0"/>
              <a:t>Passport </a:t>
            </a:r>
            <a:r>
              <a:rPr lang="en-US" dirty="0"/>
              <a:t>translation </a:t>
            </a:r>
            <a:endParaRPr lang="en-US" dirty="0" smtClean="0"/>
          </a:p>
          <a:p>
            <a:pPr marL="457200" indent="-457200">
              <a:buFont typeface="+mj-lt"/>
              <a:buAutoNum type="arabicPeriod"/>
            </a:pPr>
            <a:r>
              <a:rPr lang="en-US" dirty="0" smtClean="0"/>
              <a:t>Migration </a:t>
            </a:r>
            <a:r>
              <a:rPr lang="en-US" dirty="0"/>
              <a:t>card </a:t>
            </a:r>
            <a:endParaRPr lang="en-US" dirty="0" smtClean="0"/>
          </a:p>
          <a:p>
            <a:pPr marL="457200" indent="-457200">
              <a:buFont typeface="+mj-lt"/>
              <a:buAutoNum type="arabicPeriod"/>
            </a:pPr>
            <a:r>
              <a:rPr lang="en-US" dirty="0" smtClean="0"/>
              <a:t>Registration</a:t>
            </a:r>
            <a:endParaRPr lang="ru-RU" dirty="0"/>
          </a:p>
        </p:txBody>
      </p:sp>
      <p:sp>
        <p:nvSpPr>
          <p:cNvPr id="3" name="Текст 2"/>
          <p:cNvSpPr>
            <a:spLocks noGrp="1"/>
          </p:cNvSpPr>
          <p:nvPr>
            <p:ph type="body" sz="quarter" idx="1"/>
          </p:nvPr>
        </p:nvSpPr>
        <p:spPr/>
        <p:txBody>
          <a:bodyPr/>
          <a:lstStyle/>
          <a:p>
            <a:r>
              <a:rPr lang="en-US" dirty="0" smtClean="0"/>
              <a:t>Document</a:t>
            </a:r>
            <a:endParaRPr lang="ru-RU" dirty="0"/>
          </a:p>
        </p:txBody>
      </p:sp>
      <p:sp>
        <p:nvSpPr>
          <p:cNvPr id="5" name="Текст 4"/>
          <p:cNvSpPr>
            <a:spLocks noGrp="1"/>
          </p:cNvSpPr>
          <p:nvPr>
            <p:ph type="body" sz="quarter" idx="3"/>
          </p:nvPr>
        </p:nvSpPr>
        <p:spPr/>
        <p:txBody>
          <a:bodyPr>
            <a:normAutofit/>
          </a:bodyPr>
          <a:lstStyle/>
          <a:p>
            <a:r>
              <a:rPr lang="en-US" dirty="0" smtClean="0"/>
              <a:t>Where to get it</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707678"/>
          </a:xfrm>
        </p:spPr>
        <p:txBody>
          <a:bodyPr/>
          <a:lstStyle/>
          <a:p>
            <a:pPr algn="ctr"/>
            <a:r>
              <a:rPr lang="en-US" dirty="0" smtClean="0">
                <a:solidFill>
                  <a:schemeClr val="tx1"/>
                </a:solidFill>
              </a:rPr>
              <a:t>Necessary documents</a:t>
            </a:r>
            <a:endParaRPr lang="ru-RU" dirty="0">
              <a:solidFill>
                <a:schemeClr val="tx1"/>
              </a:solidFill>
            </a:endParaRPr>
          </a:p>
        </p:txBody>
      </p:sp>
      <p:sp>
        <p:nvSpPr>
          <p:cNvPr id="4" name="Содержимое 3"/>
          <p:cNvSpPr>
            <a:spLocks noGrp="1"/>
          </p:cNvSpPr>
          <p:nvPr>
            <p:ph sz="quarter" idx="2"/>
          </p:nvPr>
        </p:nvSpPr>
        <p:spPr/>
        <p:txBody>
          <a:bodyPr>
            <a:normAutofit/>
          </a:bodyPr>
          <a:lstStyle/>
          <a:p>
            <a:pPr>
              <a:buNone/>
            </a:pPr>
            <a:r>
              <a:rPr lang="en-US" dirty="0"/>
              <a:t> </a:t>
            </a:r>
            <a:r>
              <a:rPr lang="en-US" dirty="0" smtClean="0"/>
              <a:t>  </a:t>
            </a:r>
            <a:r>
              <a:rPr lang="ru-RU" dirty="0" smtClean="0"/>
              <a:t>7</a:t>
            </a:r>
            <a:r>
              <a:rPr lang="ru-RU" dirty="0" smtClean="0"/>
              <a:t>. </a:t>
            </a:r>
            <a:r>
              <a:rPr lang="en-US" dirty="0" smtClean="0"/>
              <a:t>Applicant’s enrollment confirmation paper</a:t>
            </a:r>
          </a:p>
          <a:p>
            <a:pPr>
              <a:buNone/>
            </a:pPr>
            <a:r>
              <a:rPr lang="en-US" dirty="0"/>
              <a:t>8. The results of   medical testing</a:t>
            </a:r>
          </a:p>
          <a:p>
            <a:pPr>
              <a:buNone/>
            </a:pPr>
            <a:endParaRPr lang="ru-RU" dirty="0" smtClean="0"/>
          </a:p>
        </p:txBody>
      </p:sp>
      <p:sp>
        <p:nvSpPr>
          <p:cNvPr id="6" name="Содержимое 5"/>
          <p:cNvSpPr>
            <a:spLocks noGrp="1"/>
          </p:cNvSpPr>
          <p:nvPr>
            <p:ph sz="quarter" idx="4"/>
          </p:nvPr>
        </p:nvSpPr>
        <p:spPr/>
        <p:txBody>
          <a:bodyPr>
            <a:normAutofit/>
          </a:bodyPr>
          <a:lstStyle/>
          <a:p>
            <a:pPr>
              <a:buNone/>
            </a:pPr>
            <a:r>
              <a:rPr lang="ru-RU" dirty="0" smtClean="0"/>
              <a:t>7. </a:t>
            </a:r>
            <a:r>
              <a:rPr lang="en-US" dirty="0" smtClean="0"/>
              <a:t>At the dean’s </a:t>
            </a:r>
            <a:r>
              <a:rPr lang="en-US" dirty="0" smtClean="0"/>
              <a:t>office</a:t>
            </a:r>
          </a:p>
          <a:p>
            <a:pPr>
              <a:buNone/>
            </a:pPr>
            <a:endParaRPr lang="en-US" dirty="0"/>
          </a:p>
          <a:p>
            <a:pPr>
              <a:buNone/>
            </a:pPr>
            <a:endParaRPr lang="en-US" dirty="0" smtClean="0"/>
          </a:p>
          <a:p>
            <a:pPr>
              <a:buNone/>
            </a:pPr>
            <a:r>
              <a:rPr lang="en-US" dirty="0"/>
              <a:t>8. At the AIDS-Center  </a:t>
            </a:r>
          </a:p>
          <a:p>
            <a:pPr>
              <a:buNone/>
            </a:pPr>
            <a:r>
              <a:rPr lang="en-US" dirty="0"/>
              <a:t>Address: </a:t>
            </a:r>
          </a:p>
          <a:p>
            <a:pPr>
              <a:buNone/>
            </a:pPr>
            <a:r>
              <a:rPr lang="en-US" dirty="0"/>
              <a:t>11, </a:t>
            </a:r>
            <a:r>
              <a:rPr lang="en-US" dirty="0" err="1"/>
              <a:t>Spartakovskaya</a:t>
            </a:r>
            <a:r>
              <a:rPr lang="en-US" dirty="0"/>
              <a:t> </a:t>
            </a:r>
            <a:r>
              <a:rPr lang="en-US" dirty="0" err="1"/>
              <a:t>Str</a:t>
            </a:r>
            <a:endParaRPr lang="ru-RU" dirty="0"/>
          </a:p>
        </p:txBody>
      </p:sp>
      <p:sp>
        <p:nvSpPr>
          <p:cNvPr id="3" name="Текст 2"/>
          <p:cNvSpPr>
            <a:spLocks noGrp="1"/>
          </p:cNvSpPr>
          <p:nvPr>
            <p:ph type="body" sz="quarter" idx="1"/>
          </p:nvPr>
        </p:nvSpPr>
        <p:spPr/>
        <p:txBody>
          <a:bodyPr/>
          <a:lstStyle/>
          <a:p>
            <a:r>
              <a:rPr lang="en-US" dirty="0" smtClean="0"/>
              <a:t>Document</a:t>
            </a:r>
            <a:endParaRPr lang="ru-RU" dirty="0"/>
          </a:p>
        </p:txBody>
      </p:sp>
      <p:sp>
        <p:nvSpPr>
          <p:cNvPr id="5" name="Текст 4"/>
          <p:cNvSpPr>
            <a:spLocks noGrp="1"/>
          </p:cNvSpPr>
          <p:nvPr>
            <p:ph type="body" sz="quarter" idx="3"/>
          </p:nvPr>
        </p:nvSpPr>
        <p:spPr/>
        <p:txBody>
          <a:bodyPr>
            <a:normAutofit/>
          </a:bodyPr>
          <a:lstStyle/>
          <a:p>
            <a:r>
              <a:rPr lang="en-US" dirty="0" smtClean="0"/>
              <a:t>Where to get it</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159</TotalTime>
  <Words>443</Words>
  <Application>Microsoft Office PowerPoint</Application>
  <PresentationFormat>Экран (4:3)</PresentationFormat>
  <Paragraphs>60</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Эркер</vt:lpstr>
      <vt:lpstr>Temporary residence permit for students</vt:lpstr>
      <vt:lpstr>Temporary residence permit for students</vt:lpstr>
      <vt:lpstr>Regulatory documents</vt:lpstr>
      <vt:lpstr>Презентация PowerPoint</vt:lpstr>
      <vt:lpstr>Advantages of receiving Temporary residence permit for students</vt:lpstr>
      <vt:lpstr>Презентация PowerPoint</vt:lpstr>
      <vt:lpstr>documents</vt:lpstr>
      <vt:lpstr>Necessary documents</vt:lpstr>
      <vt:lpstr>Necessary documents</vt:lpstr>
      <vt:lpstr>Necessary documents</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Temporary residence permit for students</dc:title>
  <dc:creator>User</dc:creator>
  <cp:lastModifiedBy>Контримович Ася Алексеевна</cp:lastModifiedBy>
  <cp:revision>30</cp:revision>
  <dcterms:created xsi:type="dcterms:W3CDTF">2023-01-21T04:03:16Z</dcterms:created>
  <dcterms:modified xsi:type="dcterms:W3CDTF">2023-01-23T01:26:03Z</dcterms:modified>
</cp:coreProperties>
</file>