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538" r:id="rId3"/>
    <p:sldId id="540" r:id="rId4"/>
    <p:sldId id="541" r:id="rId5"/>
    <p:sldId id="542" r:id="rId6"/>
    <p:sldId id="543" r:id="rId7"/>
    <p:sldId id="544" r:id="rId8"/>
    <p:sldId id="545" r:id="rId9"/>
    <p:sldId id="546" r:id="rId10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014975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 autoAdjust="0"/>
    <p:restoredTop sz="98977" autoAdjust="0"/>
  </p:normalViewPr>
  <p:slideViewPr>
    <p:cSldViewPr snapToGrid="0">
      <p:cViewPr>
        <p:scale>
          <a:sx n="90" d="100"/>
          <a:sy n="90" d="100"/>
        </p:scale>
        <p:origin x="-224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3901064-AD4B-4672-B8D5-46FDE2A0680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FE29693-DC10-4096-8366-76FD64AA5B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676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9209EC8-F93D-4640-A6BB-A4523B844647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0DC4C26-45DC-48B7-AA18-55FF2A7A35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689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37C0-9443-4253-8098-563859C6A3B0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23B8-1BEA-44C3-82E9-701127996513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1821-CD3C-4DB2-93F5-7CD9E9BB5CD3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C1D8-005F-46FD-B5F7-4F7D200AA588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3F15-85E2-4250-B6FF-3A765316730D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930C-A38E-4542-AB9D-D04205D164A9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2CEA-B650-463A-8589-06E7D3A13A61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D035-C7EE-4A7D-87EF-4E31EAAD9B97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CFEA-2D1E-400D-8860-465A0B738BA0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85DE-FA6B-4CC5-A5E0-FB411DB485BC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EBBD-6DA8-4C81-A7C0-71B8AAAC514B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CE9D0-C9A1-4A99-B590-142279ECAC8D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gif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wmf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.wmf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.wmf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wmf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egusMC@mail.ru" TargetMode="Externa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619" y="462884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302" y="491401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8223" y="1477926"/>
            <a:ext cx="8867554" cy="401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cap="all" dirty="0">
                <a:latin typeface="Times New Roman" pitchFamily="18" charset="0"/>
                <a:cs typeface="Times New Roman" pitchFamily="18" charset="0"/>
              </a:rPr>
              <a:t>Модернизация конструкции гидросистемы современного самолёта на основе инженерного анализа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kern="0" dirty="0" smtClean="0">
                <a:latin typeface="Times New Roman" pitchFamily="18" charset="0"/>
                <a:cs typeface="Times New Roman" pitchFamily="18" charset="0"/>
              </a:rPr>
            </a:br>
            <a:endParaRPr lang="ru-RU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kern="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kern="0" dirty="0" err="1" smtClean="0">
                <a:latin typeface="Times New Roman" pitchFamily="18" charset="0"/>
                <a:cs typeface="Times New Roman" pitchFamily="18" charset="0"/>
              </a:rPr>
              <a:t>Бобарика</a:t>
            </a:r>
            <a:r>
              <a:rPr lang="ru-RU" sz="2800" b="1" kern="0" dirty="0" smtClean="0">
                <a:latin typeface="Times New Roman" pitchFamily="18" charset="0"/>
                <a:cs typeface="Times New Roman" pitchFamily="18" charset="0"/>
              </a:rPr>
              <a:t> Игорь Олегович</a:t>
            </a:r>
          </a:p>
          <a:p>
            <a:pPr algn="ctr">
              <a:lnSpc>
                <a:spcPct val="120000"/>
              </a:lnSpc>
              <a:defRPr/>
            </a:pPr>
            <a:endParaRPr lang="ru-RU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Национальный исследовательский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Иркутский государственный технический университет</a:t>
            </a:r>
            <a:endParaRPr lang="ru-RU" sz="28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1583" y="388081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Проектирование конструкций гидросистем современных самолётов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875" y="2187406"/>
            <a:ext cx="84661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Компании,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существляющие проектирование элементов гидросистем для авиации: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tabLst>
                <a:tab pos="180975" algn="l"/>
              </a:tabLst>
              <a:defRPr/>
            </a:pP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Зарубежные</a:t>
            </a:r>
            <a:r>
              <a:rPr lang="en-US" sz="2000" b="1" dirty="0"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Eaton Hydraulics</a:t>
            </a: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ATOS, ARON, HYDAC</a:t>
            </a:r>
            <a:endParaRPr lang="ru-RU" sz="20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lvl="2">
              <a:buFont typeface="Arial" pitchFamily="34" charset="0"/>
              <a:buChar char="•"/>
              <a:tabLst>
                <a:tab pos="180975" algn="l"/>
              </a:tabLst>
              <a:defRPr/>
            </a:pP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Российские</a:t>
            </a:r>
            <a:r>
              <a:rPr lang="en-US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lang="en-US" sz="20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Donvard</a:t>
            </a: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, АК Рубин, </a:t>
            </a:r>
            <a:r>
              <a:rPr lang="ru-RU" sz="20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Авиаагрегат</a:t>
            </a: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, холдинг 					«Авиационное оборудование»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smtClean="0">
                <a:solidFill>
                  <a:srgbClr val="0000FF"/>
                </a:solidFill>
                <a:latin typeface="Garamond" pitchFamily="18" charset="0"/>
              </a:rPr>
              <a:t>2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6445" y="1499767"/>
            <a:ext cx="8537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spc="10" dirty="0" smtClean="0">
                <a:latin typeface="Times New Roman"/>
                <a:ea typeface="Times New Roman"/>
              </a:rPr>
              <a:t>«Изделия авиационной техники сегодня представляют собой сложнейший комплекс систем и оборудования, интегрированный в планер»</a:t>
            </a:r>
            <a:endParaRPr lang="ru-RU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8344" y="3988062"/>
            <a:ext cx="8569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Проблемы комплексного проектирования современных авиационных гидравлических систем: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Необходимость учёта взаимовлияния напряжённых состояний элементов конструкции планера и элементов гидравлических систем;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Необходимость анализа больших участков систем;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Необходимость анализа больших участков конструкции планера 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Итеративность.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7563" y="388081"/>
            <a:ext cx="7219507" cy="9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УИЛ «Моделирование по аэродинамике, конструкции и прочности летательных аппаратов»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3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619" y="1410355"/>
            <a:ext cx="1654004" cy="1056397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 l="8594" t="20833" r="58008" b="13194"/>
          <a:stretch>
            <a:fillRect/>
          </a:stretch>
        </p:blipFill>
        <p:spPr bwMode="auto">
          <a:xfrm>
            <a:off x="7183133" y="1414193"/>
            <a:ext cx="1697939" cy="1084458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13" name="Picture 2" descr="Описание: C:\Photoshop files\Ansys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810" y="4661349"/>
            <a:ext cx="1700992" cy="954352"/>
          </a:xfrm>
          <a:prstGeom prst="rect">
            <a:avLst/>
          </a:prstGeom>
          <a:noFill/>
          <a:ln w="34925" cmpd="tri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0" y="5237413"/>
            <a:ext cx="1662429" cy="1180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107" y="5215132"/>
            <a:ext cx="1440160" cy="12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347" y="4661348"/>
            <a:ext cx="1325877" cy="175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316" y="5793618"/>
            <a:ext cx="1931485" cy="6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 descr="L:\Лаб\IMG_6168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" t="5850" r="41" b="-2174"/>
          <a:stretch/>
        </p:blipFill>
        <p:spPr bwMode="auto">
          <a:xfrm>
            <a:off x="2072452" y="1414193"/>
            <a:ext cx="4968552" cy="319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98513" y="4731488"/>
            <a:ext cx="2041450" cy="1679946"/>
          </a:xfrm>
          <a:prstGeom prst="rect">
            <a:avLst/>
          </a:prstGeom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63120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7563" y="388081"/>
            <a:ext cx="7219507" cy="9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Совершенствование гидравлической системы современного самолёта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>
                <a:solidFill>
                  <a:srgbClr val="0000FF"/>
                </a:solidFill>
                <a:latin typeface="Garamond" pitchFamily="18" charset="0"/>
              </a:rPr>
              <a:t>4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91894" y="4864122"/>
            <a:ext cx="6002580" cy="124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Ц</a:t>
            </a: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елевые показатели</a:t>
            </a:r>
          </a:p>
          <a:p>
            <a:pPr indent="266700"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66700" algn="l"/>
                <a:tab pos="434975" algn="l"/>
              </a:tabLst>
            </a:pPr>
            <a:r>
              <a:rPr lang="ru-RU" sz="1400" spc="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ресурса фиксирующих элементов высоконагруженных трубопроводов на 30 %;</a:t>
            </a:r>
          </a:p>
          <a:p>
            <a:pPr indent="266700"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66700" algn="l"/>
                <a:tab pos="434975" algn="l"/>
              </a:tabLst>
            </a:pPr>
            <a:r>
              <a:rPr lang="ru-RU" sz="1400" spc="2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Устранение </a:t>
            </a:r>
            <a:r>
              <a:rPr lang="ru-RU" sz="1400" spc="2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кавитационных</a:t>
            </a:r>
            <a:r>
              <a:rPr lang="ru-RU" sz="1400" spc="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режимов работы трубопровода гидравлической системы современного самолёта на основе систем инженерного </a:t>
            </a:r>
            <a:r>
              <a:rPr lang="ru-RU" sz="1400" spc="2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анализа.</a:t>
            </a:r>
            <a:endParaRPr lang="ru-RU" sz="1400" spc="20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304730" y="1266402"/>
            <a:ext cx="8594966" cy="1178694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Цель работы</a:t>
            </a:r>
          </a:p>
          <a:p>
            <a:pPr algn="just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Модернизация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точек крепления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высоконагруженных трубопроводов систем и устранение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кавитационных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режимов работы трубопроводов гидравлической системы современного самолёта на основе систем инженерного анализа.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83468" y="2469528"/>
            <a:ext cx="3905762" cy="1666537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Решаемые  задачи</a:t>
            </a:r>
            <a:r>
              <a:rPr lang="en-US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ru-RU" sz="14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269875" indent="-269875" algn="just">
              <a:buFont typeface="+mj-lt"/>
              <a:buAutoNum type="arabicPeriod"/>
              <a:tabLst>
                <a:tab pos="269875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Исследование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оптимизация сборных конструкций высоконагруженных трубопроводов напорных линий авиационных гидросистем и их взаимодействие с элементами каркаса планера для увеличения ресурса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/>
          <p:nvPr/>
        </p:nvPicPr>
        <p:blipFill rotWithShape="1">
          <a:blip r:embed="rId6" cstate="print"/>
          <a:srcRect l="13795" t="9048" r="53795" b="33333"/>
          <a:stretch/>
        </p:blipFill>
        <p:spPr bwMode="auto">
          <a:xfrm>
            <a:off x="4412512" y="2123711"/>
            <a:ext cx="4381279" cy="25439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730" y="4136065"/>
            <a:ext cx="38845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2"/>
              <a:tabLst>
                <a:tab pos="269875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Исследования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оптимизация режимов работы трубопроводов авиационных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гидрогазовых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систем.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7563" y="388081"/>
            <a:ext cx="7219507" cy="9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Анализ участка конструкции планера современного самолёта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5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 rotWithShape="1">
          <a:blip r:embed="rId5" cstate="print"/>
          <a:srcRect l="24972" t="32024" r="50450" b="30466"/>
          <a:stretch/>
        </p:blipFill>
        <p:spPr bwMode="auto">
          <a:xfrm>
            <a:off x="308056" y="2348880"/>
            <a:ext cx="1728192" cy="2016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970032" y="4538598"/>
            <a:ext cx="10148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вид сверху</a:t>
            </a:r>
          </a:p>
        </p:txBody>
      </p:sp>
      <p:pic>
        <p:nvPicPr>
          <p:cNvPr id="16" name="Рисунок 15"/>
          <p:cNvPicPr/>
          <p:nvPr/>
        </p:nvPicPr>
        <p:blipFill rotWithShape="1">
          <a:blip r:embed="rId5" cstate="print"/>
          <a:srcRect l="56718" t="22144" r="21776" b="25107"/>
          <a:stretch/>
        </p:blipFill>
        <p:spPr bwMode="auto">
          <a:xfrm>
            <a:off x="1745796" y="2079693"/>
            <a:ext cx="1368152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67945" y="4343839"/>
            <a:ext cx="18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вид по направлению полёта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4869160"/>
            <a:ext cx="233422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1, 3, 5 – крутящие моменты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2, 4, 6 – поперечные силы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7 – сила тяги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двигателя;</a:t>
            </a:r>
          </a:p>
          <a:p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, 9 – силы сопротивления.</a:t>
            </a:r>
          </a:p>
        </p:txBody>
      </p:sp>
      <p:pic>
        <p:nvPicPr>
          <p:cNvPr id="23" name="Объект 3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" b="10123"/>
          <a:stretch/>
        </p:blipFill>
        <p:spPr bwMode="auto">
          <a:xfrm>
            <a:off x="3306726" y="1881963"/>
            <a:ext cx="5603358" cy="36352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12895" y="5853587"/>
            <a:ext cx="8676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нагрузок и картина деформаций хвостовой балки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координированном правом развороте 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кабрированием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656" y="1404718"/>
            <a:ext cx="7465052" cy="387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7563" y="388081"/>
            <a:ext cx="7219507" cy="9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Напорная магистраль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гидросистемы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современного самолёта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>
                <a:solidFill>
                  <a:srgbClr val="0000FF"/>
                </a:solidFill>
                <a:latin typeface="Garamond" pitchFamily="18" charset="0"/>
              </a:rPr>
              <a:t>6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78" y="5214900"/>
            <a:ext cx="486420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 smtClean="0">
                <a:latin typeface="Times New Roman" pitchFamily="18" charset="0"/>
                <a:cs typeface="Times New Roman" pitchFamily="18" charset="0"/>
              </a:rPr>
              <a:t>Инженерный анализ модели учитывает нагрузки от:</a:t>
            </a:r>
          </a:p>
          <a:p>
            <a:pPr>
              <a:buFont typeface="Calibri" pitchFamily="34" charset="0"/>
              <a:buChar char="―"/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абочего давления жидкости в трубопроводах;</a:t>
            </a:r>
          </a:p>
          <a:p>
            <a:pPr>
              <a:buFont typeface="Calibri" pitchFamily="34" charset="0"/>
              <a:buChar char="―"/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атяжки болтовых соединений;</a:t>
            </a:r>
          </a:p>
          <a:p>
            <a:pPr>
              <a:buFont typeface="Calibri" pitchFamily="34" charset="0"/>
              <a:buChar char="―"/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атяжки трубопроводной арматуры;</a:t>
            </a:r>
          </a:p>
          <a:p>
            <a:pPr>
              <a:buFont typeface="Calibri" pitchFamily="34" charset="0"/>
              <a:buChar char="―"/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еремещений элементов каркаса планера.</a:t>
            </a:r>
            <a:endParaRPr lang="ru-RU" sz="13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078" y="3902149"/>
            <a:ext cx="3338228" cy="119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156" y="2498651"/>
            <a:ext cx="3329857" cy="126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601" y="5220585"/>
            <a:ext cx="3316255" cy="115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7563" y="388081"/>
            <a:ext cx="7219507" cy="9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Демпфирование динамических колебаний сборной конструкции трубопроводов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гидросистемы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7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14" name="Рисунок 1"/>
          <p:cNvPicPr>
            <a:picLocks noChangeAspect="1" noChangeArrowheads="1"/>
          </p:cNvPicPr>
          <p:nvPr/>
        </p:nvPicPr>
        <p:blipFill>
          <a:blip r:embed="rId5" cstate="print"/>
          <a:srcRect t="2756" b="4329"/>
          <a:stretch>
            <a:fillRect/>
          </a:stretch>
        </p:blipFill>
        <p:spPr bwMode="auto">
          <a:xfrm>
            <a:off x="427433" y="1709974"/>
            <a:ext cx="439440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8"/>
          <p:cNvPicPr>
            <a:picLocks noChangeAspect="1" noChangeArrowheads="1"/>
          </p:cNvPicPr>
          <p:nvPr/>
        </p:nvPicPr>
        <p:blipFill>
          <a:blip r:embed="rId6" cstate="print"/>
          <a:srcRect t="2318" b="1656"/>
          <a:stretch>
            <a:fillRect/>
          </a:stretch>
        </p:blipFill>
        <p:spPr bwMode="auto">
          <a:xfrm>
            <a:off x="4963937" y="1709974"/>
            <a:ext cx="3744416" cy="188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947713" y="4086238"/>
            <a:ext cx="129614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 smtClean="0"/>
              <a:t>Диаграмма </a:t>
            </a:r>
            <a:r>
              <a:rPr lang="ru-RU" sz="1350" dirty="0" err="1" smtClean="0"/>
              <a:t>Вейлера</a:t>
            </a:r>
            <a:r>
              <a:rPr lang="ru-RU" sz="1350" dirty="0" smtClean="0"/>
              <a:t> </a:t>
            </a:r>
            <a:r>
              <a:rPr lang="ru-RU" sz="1350" dirty="0"/>
              <a:t>до модернизации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91929" y="3510174"/>
            <a:ext cx="370550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dirty="0"/>
              <a:t>Частотный отклик модели </a:t>
            </a:r>
            <a:r>
              <a:rPr lang="ru-RU" sz="1350" dirty="0" smtClean="0"/>
              <a:t>после </a:t>
            </a:r>
            <a:r>
              <a:rPr lang="ru-RU" sz="1350" dirty="0"/>
              <a:t>модернизации</a:t>
            </a:r>
          </a:p>
        </p:txBody>
      </p:sp>
      <p:pic>
        <p:nvPicPr>
          <p:cNvPr id="18" name="Рисунок 17"/>
          <p:cNvPicPr/>
          <p:nvPr/>
        </p:nvPicPr>
        <p:blipFill rotWithShape="1">
          <a:blip r:embed="rId7" cstate="print"/>
          <a:srcRect l="66364" t="15964" r="9381" b="37248"/>
          <a:stretch/>
        </p:blipFill>
        <p:spPr bwMode="auto">
          <a:xfrm>
            <a:off x="499441" y="3870214"/>
            <a:ext cx="2448272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8" cstate="print"/>
          <a:srcRect l="65738" t="15433" r="9185" b="34267"/>
          <a:stretch/>
        </p:blipFill>
        <p:spPr bwMode="auto">
          <a:xfrm>
            <a:off x="6332089" y="3726198"/>
            <a:ext cx="2334518" cy="25611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035945" y="4086238"/>
            <a:ext cx="129614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 smtClean="0"/>
              <a:t>Диаграмма </a:t>
            </a:r>
            <a:r>
              <a:rPr lang="ru-RU" sz="1350" dirty="0" err="1" smtClean="0"/>
              <a:t>Вейлера</a:t>
            </a:r>
            <a:r>
              <a:rPr lang="ru-RU" sz="1350" dirty="0" smtClean="0"/>
              <a:t> после </a:t>
            </a:r>
            <a:r>
              <a:rPr lang="ru-RU" sz="1350" dirty="0"/>
              <a:t>модернизации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87473" y="3510174"/>
            <a:ext cx="34617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dirty="0"/>
              <a:t>Частотный отклик модели </a:t>
            </a:r>
            <a:r>
              <a:rPr lang="ru-RU" sz="1350" dirty="0" smtClean="0"/>
              <a:t>до </a:t>
            </a:r>
            <a:r>
              <a:rPr lang="ru-RU" sz="1350" dirty="0"/>
              <a:t>модернизации</a:t>
            </a: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34123" y="4832624"/>
            <a:ext cx="3225958" cy="134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7563" y="388081"/>
            <a:ext cx="7219507" cy="9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Анализ работы сборной конструкции трубопровода линии всасывания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8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20" name="Рисунок 19"/>
          <p:cNvPicPr/>
          <p:nvPr/>
        </p:nvPicPr>
        <p:blipFill rotWithShape="1">
          <a:blip r:embed="rId5" cstate="print"/>
          <a:srcRect t="8729" r="1909"/>
          <a:stretch/>
        </p:blipFill>
        <p:spPr bwMode="auto">
          <a:xfrm>
            <a:off x="232084" y="1385011"/>
            <a:ext cx="5936634" cy="33437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/>
          <p:cNvPicPr/>
          <p:nvPr/>
        </p:nvPicPr>
        <p:blipFill rotWithShape="1">
          <a:blip r:embed="rId6" cstate="print"/>
          <a:srcRect t="5832" b="5317"/>
          <a:stretch/>
        </p:blipFill>
        <p:spPr bwMode="auto">
          <a:xfrm>
            <a:off x="6358269" y="1375034"/>
            <a:ext cx="2463739" cy="21868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24"/>
          <p:cNvPicPr/>
          <p:nvPr/>
        </p:nvPicPr>
        <p:blipFill rotWithShape="1">
          <a:blip r:embed="rId7" cstate="print"/>
          <a:srcRect l="4187" r="3059"/>
          <a:stretch/>
        </p:blipFill>
        <p:spPr bwMode="auto">
          <a:xfrm>
            <a:off x="6528391" y="3676049"/>
            <a:ext cx="2069140" cy="2671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291894" y="5151508"/>
            <a:ext cx="6002580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Определены:</a:t>
            </a:r>
          </a:p>
          <a:p>
            <a:pPr indent="266700"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66700" algn="l"/>
                <a:tab pos="434975" algn="l"/>
              </a:tabLst>
            </a:pPr>
            <a:r>
              <a:rPr lang="ru-RU" sz="1400" spc="2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Зоны возникновения кавитации;</a:t>
            </a:r>
            <a:endParaRPr lang="ru-RU" sz="1400" spc="2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6700"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66700" algn="l"/>
                <a:tab pos="434975" algn="l"/>
              </a:tabLst>
            </a:pPr>
            <a:r>
              <a:rPr lang="ru-RU" sz="1400" spc="2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Условия возникновения кавитации.</a:t>
            </a:r>
            <a:endParaRPr lang="ru-RU" sz="1350" spc="20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48856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7563" y="388081"/>
            <a:ext cx="7219507" cy="9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>
                <a:solidFill>
                  <a:srgbClr val="0000FF"/>
                </a:solidFill>
                <a:latin typeface="Garamond" pitchFamily="18" charset="0"/>
              </a:rPr>
              <a:t>9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7079" y="531628"/>
            <a:ext cx="8623005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3600" b="1" spc="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Контакты: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indent="252000" fontAlgn="auto">
              <a:spcAft>
                <a:spcPts val="0"/>
              </a:spcAft>
              <a:defRPr/>
            </a:pP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0000"/>
            <a:endParaRPr lang="en-US" sz="900" dirty="0" smtClean="0"/>
          </a:p>
          <a:p>
            <a:pPr marL="360000"/>
            <a:r>
              <a:rPr lang="ru-RU" b="1" dirty="0" smtClean="0"/>
              <a:t>И.О. </a:t>
            </a:r>
            <a:r>
              <a:rPr lang="ru-RU" b="1" dirty="0" err="1" smtClean="0"/>
              <a:t>Бобарика</a:t>
            </a:r>
            <a:r>
              <a:rPr lang="ru-RU" dirty="0" smtClean="0"/>
              <a:t> – к.т.н., доцент кафедры «Самолётостроение и эксплуатация летательных аппаратов», Иркутский государственный технический университет.</a:t>
            </a:r>
          </a:p>
          <a:p>
            <a:pPr marL="360000"/>
            <a:r>
              <a:rPr lang="ru-RU" dirty="0" smtClean="0"/>
              <a:t>Тел</a:t>
            </a:r>
            <a:r>
              <a:rPr lang="en-US" dirty="0" smtClean="0"/>
              <a:t>.: (3952) 40-51-33</a:t>
            </a:r>
          </a:p>
          <a:p>
            <a:pPr marL="360000"/>
            <a:r>
              <a:rPr lang="en-US" dirty="0" smtClean="0"/>
              <a:t>C</a:t>
            </a:r>
            <a:r>
              <a:rPr lang="ru-RU" dirty="0" smtClean="0"/>
              <a:t>от. тел.: </a:t>
            </a:r>
            <a:r>
              <a:rPr lang="en-US" dirty="0" smtClean="0"/>
              <a:t>8-914-88-45-679</a:t>
            </a:r>
            <a:endParaRPr lang="ru-RU" dirty="0" smtClean="0"/>
          </a:p>
          <a:p>
            <a:pPr marL="360000"/>
            <a:r>
              <a:rPr lang="en-US" dirty="0" smtClean="0"/>
              <a:t>E-mail: </a:t>
            </a:r>
            <a:r>
              <a:rPr lang="en-US" u="sng" dirty="0" smtClean="0">
                <a:hlinkClick r:id="rId5"/>
              </a:rPr>
              <a:t>MegusMC@mail.ru</a:t>
            </a:r>
            <a:r>
              <a:rPr lang="en-US" dirty="0" smtClean="0"/>
              <a:t>.</a:t>
            </a:r>
            <a:endParaRPr lang="ru-RU" dirty="0" smtClean="0"/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Иркутск, 2014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10029</TotalTime>
  <Words>372</Words>
  <Application>Microsoft Office PowerPoint</Application>
  <PresentationFormat>Экран (4:3)</PresentationFormat>
  <Paragraphs>83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ОАО «Научно-производственная корпорация «Иркут»</dc:title>
  <dc:creator>pashkov_ae</dc:creator>
  <cp:lastModifiedBy>admin</cp:lastModifiedBy>
  <cp:revision>889</cp:revision>
  <dcterms:created xsi:type="dcterms:W3CDTF">2012-04-09T23:28:45Z</dcterms:created>
  <dcterms:modified xsi:type="dcterms:W3CDTF">2014-11-06T00:50:55Z</dcterms:modified>
</cp:coreProperties>
</file>