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407" r:id="rId3"/>
    <p:sldId id="406" r:id="rId4"/>
    <p:sldId id="405" r:id="rId5"/>
    <p:sldId id="555" r:id="rId6"/>
    <p:sldId id="259" r:id="rId7"/>
    <p:sldId id="468" r:id="rId8"/>
    <p:sldId id="470" r:id="rId9"/>
    <p:sldId id="557" r:id="rId10"/>
    <p:sldId id="556" r:id="rId11"/>
    <p:sldId id="558" r:id="rId12"/>
    <p:sldId id="559" r:id="rId13"/>
    <p:sldId id="560" r:id="rId14"/>
    <p:sldId id="566" r:id="rId15"/>
    <p:sldId id="565" r:id="rId16"/>
    <p:sldId id="567" r:id="rId17"/>
    <p:sldId id="568" r:id="rId18"/>
    <p:sldId id="471" r:id="rId19"/>
    <p:sldId id="571" r:id="rId20"/>
    <p:sldId id="570" r:id="rId21"/>
    <p:sldId id="569" r:id="rId22"/>
    <p:sldId id="572" r:id="rId23"/>
    <p:sldId id="573" r:id="rId24"/>
    <p:sldId id="574" r:id="rId25"/>
    <p:sldId id="575" r:id="rId26"/>
    <p:sldId id="576" r:id="rId27"/>
    <p:sldId id="577" r:id="rId28"/>
    <p:sldId id="506" r:id="rId29"/>
  </p:sldIdLst>
  <p:sldSz cx="9144000" cy="6858000" type="screen4x3"/>
  <p:notesSz cx="7099300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99"/>
    <a:srgbClr val="014975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8" autoAdjust="0"/>
    <p:restoredTop sz="98977" autoAdjust="0"/>
  </p:normalViewPr>
  <p:slideViewPr>
    <p:cSldViewPr snapToGrid="0">
      <p:cViewPr>
        <p:scale>
          <a:sx n="90" d="100"/>
          <a:sy n="90" d="100"/>
        </p:scale>
        <p:origin x="-1194" y="-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I:\&#1048;&#1057;&#1055;&#1067;&#1058;&#1040;&#1053;&#1048;&#1071;%20&#1048;%20&#1055;&#1056;&#1054;&#1042;&#1045;&#1044;&#1045;&#1053;&#1048;&#1045;%20&#1069;&#1050;&#1057;&#1055;&#1045;&#1056;&#1048;&#1052;&#1045;&#1053;&#1058;&#1054;&#1042;\&#1052;&#1045;&#1058;&#1054;&#1044;&#1048;&#1050;&#1040;%20&#1087;&#1088;&#1086;&#1074;&#1077;&#1076;&#1077;&#1085;&#1080;&#1103;%20&#1080;&#1089;&#1087;&#1099;&#1090;&#1072;&#1085;&#1080;&#1081;%20&#1085;&#1072;%202-&#1093;%20&#1086;&#1089;&#1085;&#1086;&#1077;%20&#1088;&#1072;&#1089;&#1090;&#1103;&#1078;&#1077;&#1085;&#1080;&#1077;%20&#1085;&#1072;%20&#1052;&#1053;&#1054;&#1043;&#1054;&#1050;&#1059;&#1055;&#1054;&#1051;&#1068;&#1053;&#1054;&#1049;%20&#1054;&#1057;&#1053;&#1040;&#1057;&#1058;&#1050;&#1045;\&#1048;&#1057;&#1055;&#1067;&#1058;&#1040;&#1053;&#1048;&#1071;%20&#1054;&#1058;4-1\&#1054;&#1087;&#1088;&#1077;&#1076;&#1077;&#1083;&#1077;&#1085;&#1080;&#1077;%20&#1087;&#1072;&#1088;&#1072;&#1084;&#1077;&#1090;&#1088;&#1086;&#1074;%20&#1054;&#1058;4-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ark_simple\Obtecatel\Obtecatel_OT4_0.5_graph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40;&#1057;&#1055;&#1048;&#1056;&#1040;&#1053;&#1058;&#1059;&#1056;&#1040;\&#1060;&#1054;&#1056;&#1052;&#1054;&#1042;&#1050;&#1040;%20&#1050;&#1051;&#1048;&#1053;&#1054;&#1042;&#1048;&#1044;&#1053;&#1054;&#1049;%20&#1052;&#1053;&#1054;&#1043;&#1054;&#1057;&#1051;&#1054;&#1049;&#1053;&#1054;&#1049;%20&#1055;&#1040;&#1053;&#1045;&#1051;&#1048;\&#1060;&#1086;&#1088;&#1084;&#1086;&#1074;&#1082;&#1072;%20&#1052;&#1085;&#1086;&#1075;&#1086;&#1089;&#1083;&#1086;&#1081;&#1085;&#1099;&#1093;%20&#1087;&#1072;&#1085;&#1077;&#1083;&#1077;&#1081;\&#1042;&#1058;20_&#1060;&#1086;&#1088;&#1084;&#1086;&#1074;&#1082;&#1072;%20&#1084;&#1085;&#1086;&#1075;&#1086;&#1089;&#1083;&#1086;&#1081;&#1085;&#1099;&#1093;%20&#1087;&#1072;&#1085;&#1077;&#1083;&#1077;&#1081;\&#1060;&#1086;&#1088;&#1084;&#1086;&#1074;&#1082;&#1072;%20&#1082;&#1083;&#1080;&#1085;&#1086;&#1074;&#1080;&#1076;&#1085;&#1086;&#1081;%20&#1087;&#1072;&#1085;&#1077;&#1083;&#1080;%20&#1089;%20&#1087;&#1088;&#1086;&#1076;&#1086;&#1083;&#1100;&#1085;&#1099;&#1084;%20&#1075;&#1086;&#1092;&#1088;&#1086;&#1084;%20&#1080;&#1079;%20&#1042;&#1058;20\&#1043;&#1088;&#1072;&#1092;&#1080;&#1082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40;&#1057;&#1055;&#1048;&#1056;&#1040;&#1053;&#1058;&#1059;&#1056;&#1040;\&#1058;&#1056;&#1025;&#1061;&#1057;&#1051;&#1054;&#1049;&#1053;&#1040;&#1071;%20&#1055;&#1040;&#1053;&#1045;&#1051;&#1068;\&#1060;&#1086;&#1088;&#1084;&#1086;&#1074;&#1082;&#1072;%20&#1084;&#1085;&#1086;&#1075;&#1086;&#1089;&#1083;&#1086;&#1081;&#1085;&#1086;&#1081;%20&#1087;&#1072;&#1085;&#1077;&#1083;&#1080;_&#1042;&#1058;20%20&#1080;%20&#1054;&#1058;4-1\panel_2d_14_raschet_VT20_grap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1"/>
          <c:order val="0"/>
          <c:tx>
            <c:v>p=0.3МПа, t=570с.</c:v>
          </c:tx>
          <c:spPr>
            <a:ln>
              <a:noFill/>
            </a:ln>
          </c:spPr>
          <c:marker>
            <c:spPr>
              <a:noFill/>
              <a:ln>
                <a:solidFill>
                  <a:schemeClr val="tx1"/>
                </a:solidFill>
              </a:ln>
            </c:spPr>
          </c:marker>
          <c:dPt>
            <c:idx val="1"/>
            <c:marker>
              <c:symbol val="square"/>
              <c:size val="7"/>
            </c:marker>
            <c:bubble3D val="0"/>
          </c:dPt>
          <c:xVal>
            <c:numRef>
              <c:f>Лист1!$C$15:$C$19</c:f>
              <c:numCache>
                <c:formatCode>General</c:formatCode>
                <c:ptCount val="5"/>
                <c:pt idx="0">
                  <c:v>8.5000000000000006E-5</c:v>
                </c:pt>
                <c:pt idx="1">
                  <c:v>1.1E-4</c:v>
                </c:pt>
                <c:pt idx="2">
                  <c:v>1.2999999999999999E-4</c:v>
                </c:pt>
                <c:pt idx="3">
                  <c:v>1.6000000000000001E-4</c:v>
                </c:pt>
                <c:pt idx="4">
                  <c:v>1.7000000000000001E-4</c:v>
                </c:pt>
              </c:numCache>
            </c:numRef>
          </c:xVal>
          <c:yVal>
            <c:numRef>
              <c:f>Лист1!$B$15:$B$19</c:f>
              <c:numCache>
                <c:formatCode>General</c:formatCode>
                <c:ptCount val="5"/>
                <c:pt idx="0">
                  <c:v>7.82</c:v>
                </c:pt>
                <c:pt idx="1">
                  <c:v>10.08</c:v>
                </c:pt>
                <c:pt idx="2">
                  <c:v>11.16</c:v>
                </c:pt>
                <c:pt idx="3">
                  <c:v>12.85</c:v>
                </c:pt>
                <c:pt idx="4">
                  <c:v>13.38</c:v>
                </c:pt>
              </c:numCache>
            </c:numRef>
          </c:yVal>
          <c:smooth val="1"/>
        </c:ser>
        <c:ser>
          <c:idx val="2"/>
          <c:order val="1"/>
          <c:tx>
            <c:v>p=0.3МПа, t=5990с.</c:v>
          </c:tx>
          <c:spPr>
            <a:ln>
              <a:noFill/>
            </a:ln>
          </c:spPr>
          <c:marker>
            <c:symbol val="diamond"/>
            <c:size val="5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Лист1!$C$25:$C$28</c:f>
              <c:numCache>
                <c:formatCode>General</c:formatCode>
                <c:ptCount val="4"/>
                <c:pt idx="0">
                  <c:v>2.8E-5</c:v>
                </c:pt>
                <c:pt idx="1">
                  <c:v>4.3000000000000002E-5</c:v>
                </c:pt>
                <c:pt idx="2">
                  <c:v>5.8E-5</c:v>
                </c:pt>
                <c:pt idx="3">
                  <c:v>7.8999999999999996E-5</c:v>
                </c:pt>
              </c:numCache>
            </c:numRef>
          </c:xVal>
          <c:yVal>
            <c:numRef>
              <c:f>Лист1!$B$25:$B$28</c:f>
              <c:numCache>
                <c:formatCode>General</c:formatCode>
                <c:ptCount val="4"/>
                <c:pt idx="0">
                  <c:v>7.14</c:v>
                </c:pt>
                <c:pt idx="1">
                  <c:v>8.94</c:v>
                </c:pt>
                <c:pt idx="2">
                  <c:v>10.75</c:v>
                </c:pt>
                <c:pt idx="3">
                  <c:v>13.17</c:v>
                </c:pt>
              </c:numCache>
            </c:numRef>
          </c:yVal>
          <c:smooth val="1"/>
        </c:ser>
        <c:ser>
          <c:idx val="3"/>
          <c:order val="2"/>
          <c:tx>
            <c:v>p=0.8МПа, t=1830с.</c:v>
          </c:tx>
          <c:spPr>
            <a:ln>
              <a:noFill/>
            </a:ln>
          </c:spPr>
          <c:marker>
            <c:symbol val="triangle"/>
            <c:size val="5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Лист1!$C$31:$C$35</c:f>
              <c:numCache>
                <c:formatCode>General</c:formatCode>
                <c:ptCount val="5"/>
                <c:pt idx="0">
                  <c:v>1.2E-4</c:v>
                </c:pt>
                <c:pt idx="1">
                  <c:v>1.6000000000000001E-4</c:v>
                </c:pt>
                <c:pt idx="2">
                  <c:v>1.9000000000000001E-4</c:v>
                </c:pt>
                <c:pt idx="3">
                  <c:v>2.7999999999999998E-4</c:v>
                </c:pt>
                <c:pt idx="4">
                  <c:v>4.6999999999999999E-4</c:v>
                </c:pt>
              </c:numCache>
            </c:numRef>
          </c:xVal>
          <c:yVal>
            <c:numRef>
              <c:f>Лист1!$B$31:$B$35</c:f>
              <c:numCache>
                <c:formatCode>General</c:formatCode>
                <c:ptCount val="5"/>
                <c:pt idx="0">
                  <c:v>15.18</c:v>
                </c:pt>
                <c:pt idx="1">
                  <c:v>18.05</c:v>
                </c:pt>
                <c:pt idx="2">
                  <c:v>21.18</c:v>
                </c:pt>
                <c:pt idx="3">
                  <c:v>28.35</c:v>
                </c:pt>
                <c:pt idx="4">
                  <c:v>44.45</c:v>
                </c:pt>
              </c:numCache>
            </c:numRef>
          </c:yVal>
          <c:smooth val="1"/>
        </c:ser>
        <c:ser>
          <c:idx val="4"/>
          <c:order val="3"/>
          <c:tx>
            <c:v>p=1.2МПа, t=360с.</c:v>
          </c:tx>
          <c:spPr>
            <a:ln>
              <a:noFill/>
            </a:ln>
          </c:spPr>
          <c:marker>
            <c:symbol val="circle"/>
            <c:size val="5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Лист1!$C$38:$C$42</c:f>
              <c:numCache>
                <c:formatCode>General</c:formatCode>
                <c:ptCount val="5"/>
                <c:pt idx="0">
                  <c:v>3.8499999999999998E-4</c:v>
                </c:pt>
                <c:pt idx="1">
                  <c:v>5.0000000000000001E-4</c:v>
                </c:pt>
                <c:pt idx="2">
                  <c:v>7.0299999999999996E-4</c:v>
                </c:pt>
                <c:pt idx="3">
                  <c:v>1.01E-3</c:v>
                </c:pt>
                <c:pt idx="4">
                  <c:v>1.7700000000000001E-3</c:v>
                </c:pt>
              </c:numCache>
            </c:numRef>
          </c:xVal>
          <c:yVal>
            <c:numRef>
              <c:f>Лист1!$B$38:$B$42</c:f>
              <c:numCache>
                <c:formatCode>General</c:formatCode>
                <c:ptCount val="5"/>
                <c:pt idx="0">
                  <c:v>18.850000000000001</c:v>
                </c:pt>
                <c:pt idx="1">
                  <c:v>24.02</c:v>
                </c:pt>
                <c:pt idx="2">
                  <c:v>30.45</c:v>
                </c:pt>
                <c:pt idx="3">
                  <c:v>37.68</c:v>
                </c:pt>
                <c:pt idx="4">
                  <c:v>54.65</c:v>
                </c:pt>
              </c:numCache>
            </c:numRef>
          </c:yVal>
          <c:smooth val="1"/>
        </c:ser>
        <c:ser>
          <c:idx val="5"/>
          <c:order val="4"/>
          <c:tx>
            <c:v>p=1.6МПа, t=230с.</c:v>
          </c:tx>
          <c:spPr>
            <a:ln>
              <a:noFill/>
            </a:ln>
          </c:spPr>
          <c:marker>
            <c:symbol val="x"/>
            <c:size val="5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Лист1!$C$45:$C$49</c:f>
              <c:numCache>
                <c:formatCode>General</c:formatCode>
                <c:ptCount val="5"/>
                <c:pt idx="0">
                  <c:v>3.6999999999999999E-4</c:v>
                </c:pt>
                <c:pt idx="1">
                  <c:v>4.8999999999999998E-4</c:v>
                </c:pt>
                <c:pt idx="2">
                  <c:v>7.2000000000000005E-4</c:v>
                </c:pt>
                <c:pt idx="3">
                  <c:v>1.1999999999999999E-3</c:v>
                </c:pt>
                <c:pt idx="4">
                  <c:v>1.6000000000000001E-3</c:v>
                </c:pt>
              </c:numCache>
            </c:numRef>
          </c:xVal>
          <c:yVal>
            <c:numRef>
              <c:f>Лист1!$B$45:$B$49</c:f>
              <c:numCache>
                <c:formatCode>General</c:formatCode>
                <c:ptCount val="5"/>
                <c:pt idx="0">
                  <c:v>26.73</c:v>
                </c:pt>
                <c:pt idx="1">
                  <c:v>33.729999999999997</c:v>
                </c:pt>
                <c:pt idx="2">
                  <c:v>43.8</c:v>
                </c:pt>
                <c:pt idx="3">
                  <c:v>50.26</c:v>
                </c:pt>
                <c:pt idx="4">
                  <c:v>58.86</c:v>
                </c:pt>
              </c:numCache>
            </c:numRef>
          </c:yVal>
          <c:smooth val="1"/>
        </c:ser>
        <c:ser>
          <c:idx val="0"/>
          <c:order val="5"/>
          <c:tx>
            <c:v>Аппроксимация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Лист1!$C$1:$C$10</c:f>
              <c:numCache>
                <c:formatCode>General</c:formatCode>
                <c:ptCount val="10"/>
                <c:pt idx="0">
                  <c:v>6.0000000000000002E-5</c:v>
                </c:pt>
                <c:pt idx="1">
                  <c:v>8.0000000000000007E-5</c:v>
                </c:pt>
                <c:pt idx="2">
                  <c:v>1E-4</c:v>
                </c:pt>
                <c:pt idx="3">
                  <c:v>2.0000000000000001E-4</c:v>
                </c:pt>
                <c:pt idx="4">
                  <c:v>4.0000000000000002E-4</c:v>
                </c:pt>
                <c:pt idx="5">
                  <c:v>5.9999999999999995E-4</c:v>
                </c:pt>
                <c:pt idx="6">
                  <c:v>8.0000000000000004E-4</c:v>
                </c:pt>
                <c:pt idx="7">
                  <c:v>1E-3</c:v>
                </c:pt>
                <c:pt idx="8">
                  <c:v>1.1999999999999999E-3</c:v>
                </c:pt>
                <c:pt idx="9">
                  <c:v>1.4E-3</c:v>
                </c:pt>
              </c:numCache>
            </c:numRef>
          </c:xVal>
          <c:yVal>
            <c:numRef>
              <c:f>Лист1!$B$1:$B$10</c:f>
              <c:numCache>
                <c:formatCode>General</c:formatCode>
                <c:ptCount val="10"/>
                <c:pt idx="0">
                  <c:v>8.8590999999999998</c:v>
                </c:pt>
                <c:pt idx="1">
                  <c:v>10.318899999999999</c:v>
                </c:pt>
                <c:pt idx="2">
                  <c:v>11.7363</c:v>
                </c:pt>
                <c:pt idx="3">
                  <c:v>18.2136</c:v>
                </c:pt>
                <c:pt idx="4">
                  <c:v>28.427899999999998</c:v>
                </c:pt>
                <c:pt idx="5">
                  <c:v>35.6282</c:v>
                </c:pt>
                <c:pt idx="6">
                  <c:v>40.581899999999997</c:v>
                </c:pt>
                <c:pt idx="7">
                  <c:v>44.056799999999996</c:v>
                </c:pt>
                <c:pt idx="8">
                  <c:v>46.820599999999999</c:v>
                </c:pt>
                <c:pt idx="9">
                  <c:v>49.640799999999999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585920"/>
        <c:axId val="43587840"/>
      </c:scatterChart>
      <c:valAx>
        <c:axId val="43585920"/>
        <c:scaling>
          <c:logBase val="10"/>
          <c:orientation val="minMax"/>
          <c:max val="5.000000000000001E-3"/>
          <c:min val="1.0000000000000004E-5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100"/>
                </a:pPr>
                <a:r>
                  <a:rPr lang="ru-RU" sz="1100" b="1" i="0" u="none" strike="noStrike" baseline="0" dirty="0">
                    <a:effectLst/>
                  </a:rPr>
                  <a:t>𝜀 ̇</a:t>
                </a:r>
                <a:r>
                  <a:rPr lang="ru-RU" sz="1100" baseline="0" dirty="0"/>
                  <a:t>, с</a:t>
                </a:r>
                <a:r>
                  <a:rPr lang="ru-RU" sz="1100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0.49816115631740526"/>
              <c:y val="0.7472229788088061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3587840"/>
        <c:crosses val="autoZero"/>
        <c:crossBetween val="midCat"/>
      </c:valAx>
      <c:valAx>
        <c:axId val="43587840"/>
        <c:scaling>
          <c:logBase val="10"/>
          <c:orientation val="minMax"/>
          <c:max val="75"/>
          <c:min val="5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ru-RU" sz="1100" b="1" i="0" u="none" strike="noStrike" baseline="0">
                    <a:effectLst/>
                  </a:rPr>
                  <a:t>𝜎</a:t>
                </a:r>
                <a:r>
                  <a:rPr lang="ru-RU" sz="1100" baseline="0"/>
                  <a:t>, МПа.</a:t>
                </a:r>
                <a:endParaRPr lang="ru-RU" sz="1100"/>
              </a:p>
            </c:rich>
          </c:tx>
          <c:layout>
            <c:manualLayout>
              <c:xMode val="edge"/>
              <c:yMode val="edge"/>
              <c:x val="4.7996204519035274E-2"/>
              <c:y val="0.31297866545294251"/>
            </c:manualLayout>
          </c:layout>
          <c:overlay val="0"/>
        </c:title>
        <c:numFmt formatCode="General" sourceLinked="1"/>
        <c:majorTickMark val="out"/>
        <c:minorTickMark val="in"/>
        <c:tickLblPos val="low"/>
        <c:crossAx val="4358592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2610497732982698"/>
          <c:y val="6.8375915220889441E-2"/>
          <c:w val="0.31284359520894117"/>
          <c:h val="0.38997282236663883"/>
        </c:manualLayout>
      </c:layout>
      <c:overlay val="1"/>
      <c:spPr>
        <a:solidFill>
          <a:schemeClr val="bg1"/>
        </a:solidFill>
      </c:sp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877937396683604E-2"/>
          <c:y val="3.4227408531582466E-2"/>
          <c:w val="0.87820505548247707"/>
          <c:h val="0.82317012188668515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Лист1!$B$56:$B$64</c:f>
              <c:numCache>
                <c:formatCode>General</c:formatCode>
                <c:ptCount val="9"/>
                <c:pt idx="0">
                  <c:v>8.0000000000000007E-5</c:v>
                </c:pt>
                <c:pt idx="1">
                  <c:v>1E-4</c:v>
                </c:pt>
                <c:pt idx="2">
                  <c:v>2.0000000000000001E-4</c:v>
                </c:pt>
                <c:pt idx="3">
                  <c:v>4.0000000000000002E-4</c:v>
                </c:pt>
                <c:pt idx="4">
                  <c:v>5.0000000000000001E-4</c:v>
                </c:pt>
                <c:pt idx="5">
                  <c:v>8.0000000000000004E-4</c:v>
                </c:pt>
                <c:pt idx="6">
                  <c:v>1E-3</c:v>
                </c:pt>
                <c:pt idx="7">
                  <c:v>1.1999999999999999E-3</c:v>
                </c:pt>
                <c:pt idx="8">
                  <c:v>1.4E-3</c:v>
                </c:pt>
              </c:numCache>
            </c:numRef>
          </c:xVal>
          <c:yVal>
            <c:numRef>
              <c:f>Лист1!$A$56:$A$64</c:f>
              <c:numCache>
                <c:formatCode>General</c:formatCode>
                <c:ptCount val="9"/>
                <c:pt idx="0">
                  <c:v>0.34</c:v>
                </c:pt>
                <c:pt idx="1">
                  <c:v>0.37159999999999999</c:v>
                </c:pt>
                <c:pt idx="2">
                  <c:v>0.49790000000000001</c:v>
                </c:pt>
                <c:pt idx="3">
                  <c:v>0.61</c:v>
                </c:pt>
                <c:pt idx="4">
                  <c:v>0.63</c:v>
                </c:pt>
                <c:pt idx="5">
                  <c:v>0.59360000000000002</c:v>
                </c:pt>
                <c:pt idx="6">
                  <c:v>0.52359999999999995</c:v>
                </c:pt>
                <c:pt idx="7">
                  <c:v>0.42649999999999999</c:v>
                </c:pt>
                <c:pt idx="8">
                  <c:v>0.30170000000000002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604608"/>
        <c:axId val="43901696"/>
      </c:scatterChart>
      <c:valAx>
        <c:axId val="43604608"/>
        <c:scaling>
          <c:logBase val="10"/>
          <c:orientation val="minMax"/>
          <c:max val="5.000000000000001E-3"/>
          <c:min val="1.0000000000000004E-5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100"/>
                </a:pPr>
                <a:r>
                  <a:rPr lang="ru-RU" sz="1100" b="1" i="0" u="none" strike="noStrike" baseline="0">
                    <a:effectLst/>
                  </a:rPr>
                  <a:t>𝜀 ̇ </a:t>
                </a:r>
                <a:r>
                  <a:rPr lang="ru-RU" sz="1100" baseline="0"/>
                  <a:t>, с</a:t>
                </a:r>
                <a:r>
                  <a:rPr lang="ru-RU" sz="1100" baseline="30000"/>
                  <a:t>-1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none"/>
        <c:tickLblPos val="low"/>
        <c:crossAx val="43901696"/>
        <c:crosses val="autoZero"/>
        <c:crossBetween val="midCat"/>
      </c:valAx>
      <c:valAx>
        <c:axId val="43901696"/>
        <c:scaling>
          <c:logBase val="10"/>
          <c:orientation val="minMax"/>
          <c:min val="0.1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1050"/>
                </a:pPr>
                <a:r>
                  <a:rPr lang="en-US" sz="1050" baseline="0" dirty="0"/>
                  <a:t>m</a:t>
                </a:r>
                <a:endParaRPr lang="ru-RU" sz="1050" dirty="0"/>
              </a:p>
            </c:rich>
          </c:tx>
          <c:layout>
            <c:manualLayout>
              <c:xMode val="edge"/>
              <c:yMode val="edge"/>
              <c:x val="1.9425192072675686E-2"/>
              <c:y val="0.36524497278080215"/>
            </c:manualLayout>
          </c:layout>
          <c:overlay val="0"/>
        </c:title>
        <c:numFmt formatCode="General" sourceLinked="1"/>
        <c:majorTickMark val="cross"/>
        <c:minorTickMark val="none"/>
        <c:tickLblPos val="low"/>
        <c:crossAx val="43604608"/>
        <c:crosses val="autoZero"/>
        <c:crossBetween val="midCat"/>
        <c:majorUnit val="10"/>
        <c:minorUnit val="10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dPt>
            <c:idx val="85"/>
            <c:bubble3D val="0"/>
          </c:dPt>
          <c:xVal>
            <c:numRef>
              <c:f>Obtecatel_OT4_0!$A$10:$A$104</c:f>
              <c:numCache>
                <c:formatCode>General</c:formatCode>
                <c:ptCount val="95"/>
                <c:pt idx="0">
                  <c:v>0</c:v>
                </c:pt>
                <c:pt idx="1">
                  <c:v>1</c:v>
                </c:pt>
                <c:pt idx="2">
                  <c:v>2.2000000000000002</c:v>
                </c:pt>
                <c:pt idx="3">
                  <c:v>3.4</c:v>
                </c:pt>
                <c:pt idx="4">
                  <c:v>4.84</c:v>
                </c:pt>
                <c:pt idx="5">
                  <c:v>6.28</c:v>
                </c:pt>
                <c:pt idx="6">
                  <c:v>7.72</c:v>
                </c:pt>
                <c:pt idx="7">
                  <c:v>9.16</c:v>
                </c:pt>
                <c:pt idx="8">
                  <c:v>10.6</c:v>
                </c:pt>
                <c:pt idx="9">
                  <c:v>12.04</c:v>
                </c:pt>
                <c:pt idx="10">
                  <c:v>13.48</c:v>
                </c:pt>
                <c:pt idx="11">
                  <c:v>14.92</c:v>
                </c:pt>
                <c:pt idx="12">
                  <c:v>16.36</c:v>
                </c:pt>
                <c:pt idx="13">
                  <c:v>17.8</c:v>
                </c:pt>
                <c:pt idx="14">
                  <c:v>19.239999999999998</c:v>
                </c:pt>
                <c:pt idx="15">
                  <c:v>20.68</c:v>
                </c:pt>
                <c:pt idx="16">
                  <c:v>22.12</c:v>
                </c:pt>
                <c:pt idx="17">
                  <c:v>23.56</c:v>
                </c:pt>
                <c:pt idx="18">
                  <c:v>25</c:v>
                </c:pt>
                <c:pt idx="19">
                  <c:v>26.44</c:v>
                </c:pt>
                <c:pt idx="20">
                  <c:v>27.88</c:v>
                </c:pt>
                <c:pt idx="21">
                  <c:v>29.32</c:v>
                </c:pt>
                <c:pt idx="22">
                  <c:v>30.76</c:v>
                </c:pt>
                <c:pt idx="23">
                  <c:v>32.200000000000003</c:v>
                </c:pt>
                <c:pt idx="24">
                  <c:v>33.927999999999997</c:v>
                </c:pt>
                <c:pt idx="25">
                  <c:v>35.655999999999999</c:v>
                </c:pt>
                <c:pt idx="26">
                  <c:v>37.384</c:v>
                </c:pt>
                <c:pt idx="27">
                  <c:v>39.112000000000002</c:v>
                </c:pt>
                <c:pt idx="28">
                  <c:v>41.185600000000001</c:v>
                </c:pt>
                <c:pt idx="29">
                  <c:v>43.673920000000003</c:v>
                </c:pt>
                <c:pt idx="30">
                  <c:v>46.6599</c:v>
                </c:pt>
                <c:pt idx="31">
                  <c:v>49.645890000000001</c:v>
                </c:pt>
                <c:pt idx="32">
                  <c:v>53.22907</c:v>
                </c:pt>
                <c:pt idx="33">
                  <c:v>57.528880000000001</c:v>
                </c:pt>
                <c:pt idx="34">
                  <c:v>61.828699999999998</c:v>
                </c:pt>
                <c:pt idx="35">
                  <c:v>66.128519999999995</c:v>
                </c:pt>
                <c:pt idx="36">
                  <c:v>70.428340000000006</c:v>
                </c:pt>
                <c:pt idx="37">
                  <c:v>74.728160000000003</c:v>
                </c:pt>
                <c:pt idx="38">
                  <c:v>79.027969999999996</c:v>
                </c:pt>
                <c:pt idx="39">
                  <c:v>83.327789999999993</c:v>
                </c:pt>
                <c:pt idx="40">
                  <c:v>87.627600000000001</c:v>
                </c:pt>
                <c:pt idx="41">
                  <c:v>91.927419999999998</c:v>
                </c:pt>
                <c:pt idx="42">
                  <c:v>96.227239999999995</c:v>
                </c:pt>
                <c:pt idx="43">
                  <c:v>100.5271</c:v>
                </c:pt>
                <c:pt idx="44">
                  <c:v>104.82689999999999</c:v>
                </c:pt>
                <c:pt idx="45">
                  <c:v>109.9867</c:v>
                </c:pt>
                <c:pt idx="46">
                  <c:v>116.1784</c:v>
                </c:pt>
                <c:pt idx="47">
                  <c:v>122.37009999999999</c:v>
                </c:pt>
                <c:pt idx="48">
                  <c:v>128.56190000000001</c:v>
                </c:pt>
                <c:pt idx="49">
                  <c:v>135.99189999999999</c:v>
                </c:pt>
                <c:pt idx="50">
                  <c:v>143.422</c:v>
                </c:pt>
                <c:pt idx="51">
                  <c:v>152.3381</c:v>
                </c:pt>
                <c:pt idx="52">
                  <c:v>163.03739999999999</c:v>
                </c:pt>
                <c:pt idx="53">
                  <c:v>175.8766</c:v>
                </c:pt>
                <c:pt idx="54">
                  <c:v>191.28370000000001</c:v>
                </c:pt>
                <c:pt idx="55">
                  <c:v>206.69069999999999</c:v>
                </c:pt>
                <c:pt idx="56">
                  <c:v>222.0977</c:v>
                </c:pt>
                <c:pt idx="57">
                  <c:v>240.58609999999999</c:v>
                </c:pt>
                <c:pt idx="58">
                  <c:v>262.7722</c:v>
                </c:pt>
                <c:pt idx="59">
                  <c:v>289.3956</c:v>
                </c:pt>
                <c:pt idx="60">
                  <c:v>321.34359999999998</c:v>
                </c:pt>
                <c:pt idx="61">
                  <c:v>359.68119999999999</c:v>
                </c:pt>
                <c:pt idx="62">
                  <c:v>398.0188</c:v>
                </c:pt>
                <c:pt idx="63">
                  <c:v>444.02390000000003</c:v>
                </c:pt>
                <c:pt idx="64">
                  <c:v>490.029</c:v>
                </c:pt>
                <c:pt idx="65">
                  <c:v>540.029</c:v>
                </c:pt>
                <c:pt idx="66">
                  <c:v>590.029</c:v>
                </c:pt>
                <c:pt idx="67">
                  <c:v>640.029</c:v>
                </c:pt>
                <c:pt idx="68">
                  <c:v>690.029</c:v>
                </c:pt>
                <c:pt idx="69">
                  <c:v>740.029</c:v>
                </c:pt>
                <c:pt idx="70">
                  <c:v>790.029</c:v>
                </c:pt>
                <c:pt idx="71">
                  <c:v>840.029</c:v>
                </c:pt>
                <c:pt idx="72">
                  <c:v>890.029</c:v>
                </c:pt>
                <c:pt idx="73">
                  <c:v>940.029</c:v>
                </c:pt>
                <c:pt idx="74">
                  <c:v>990.029</c:v>
                </c:pt>
                <c:pt idx="75">
                  <c:v>1015.029</c:v>
                </c:pt>
                <c:pt idx="76">
                  <c:v>1040.029</c:v>
                </c:pt>
                <c:pt idx="77">
                  <c:v>1065.029</c:v>
                </c:pt>
                <c:pt idx="78">
                  <c:v>1090.029</c:v>
                </c:pt>
                <c:pt idx="79">
                  <c:v>1115.029</c:v>
                </c:pt>
                <c:pt idx="80">
                  <c:v>1140.029</c:v>
                </c:pt>
                <c:pt idx="81">
                  <c:v>1165.029</c:v>
                </c:pt>
                <c:pt idx="82">
                  <c:v>1190.029</c:v>
                </c:pt>
                <c:pt idx="83">
                  <c:v>1215.029</c:v>
                </c:pt>
                <c:pt idx="84">
                  <c:v>1245.029</c:v>
                </c:pt>
                <c:pt idx="85">
                  <c:v>1281.029</c:v>
                </c:pt>
                <c:pt idx="86">
                  <c:v>1324.229</c:v>
                </c:pt>
                <c:pt idx="87">
                  <c:v>1367.4290000000001</c:v>
                </c:pt>
                <c:pt idx="88">
                  <c:v>1417.4290000000001</c:v>
                </c:pt>
                <c:pt idx="89">
                  <c:v>1467.4290000000001</c:v>
                </c:pt>
                <c:pt idx="90">
                  <c:v>1517.4290000000001</c:v>
                </c:pt>
                <c:pt idx="91">
                  <c:v>1567.4290000000001</c:v>
                </c:pt>
                <c:pt idx="92">
                  <c:v>1617.4290000000001</c:v>
                </c:pt>
                <c:pt idx="93">
                  <c:v>1667.4290000000001</c:v>
                </c:pt>
                <c:pt idx="94">
                  <c:v>1717.4290000000001</c:v>
                </c:pt>
              </c:numCache>
            </c:numRef>
          </c:xVal>
          <c:yVal>
            <c:numRef>
              <c:f>Obtecatel_OT4_0!$B$10:$B$104</c:f>
              <c:numCache>
                <c:formatCode>General</c:formatCode>
                <c:ptCount val="95"/>
                <c:pt idx="0">
                  <c:v>0</c:v>
                </c:pt>
                <c:pt idx="1">
                  <c:v>1E-3</c:v>
                </c:pt>
                <c:pt idx="2">
                  <c:v>1.981422E-2</c:v>
                </c:pt>
                <c:pt idx="3">
                  <c:v>1.063249E-2</c:v>
                </c:pt>
                <c:pt idx="4">
                  <c:v>1.2509879999999999E-2</c:v>
                </c:pt>
                <c:pt idx="5">
                  <c:v>1.5272849999999999E-2</c:v>
                </c:pt>
                <c:pt idx="6">
                  <c:v>1.720814E-2</c:v>
                </c:pt>
                <c:pt idx="7">
                  <c:v>1.9436470000000001E-2</c:v>
                </c:pt>
                <c:pt idx="8">
                  <c:v>2.1420419999999999E-2</c:v>
                </c:pt>
                <c:pt idx="9">
                  <c:v>2.2720549999999999E-2</c:v>
                </c:pt>
                <c:pt idx="10">
                  <c:v>2.4170799999999999E-2</c:v>
                </c:pt>
                <c:pt idx="11">
                  <c:v>2.6997730000000001E-2</c:v>
                </c:pt>
                <c:pt idx="12">
                  <c:v>2.90826E-2</c:v>
                </c:pt>
                <c:pt idx="13">
                  <c:v>3.0164819999999998E-2</c:v>
                </c:pt>
                <c:pt idx="14">
                  <c:v>3.2961329999999997E-2</c:v>
                </c:pt>
                <c:pt idx="15">
                  <c:v>3.5249240000000001E-2</c:v>
                </c:pt>
                <c:pt idx="16">
                  <c:v>3.6231220000000001E-2</c:v>
                </c:pt>
                <c:pt idx="17">
                  <c:v>3.9119460000000002E-2</c:v>
                </c:pt>
                <c:pt idx="18">
                  <c:v>4.1136789999999999E-2</c:v>
                </c:pt>
                <c:pt idx="19">
                  <c:v>4.377019E-2</c:v>
                </c:pt>
                <c:pt idx="20">
                  <c:v>4.5058319999999999E-2</c:v>
                </c:pt>
                <c:pt idx="21">
                  <c:v>5.0208120000000002E-2</c:v>
                </c:pt>
                <c:pt idx="22">
                  <c:v>5.3555119999999998E-2</c:v>
                </c:pt>
                <c:pt idx="23">
                  <c:v>5.6575100000000003E-2</c:v>
                </c:pt>
                <c:pt idx="24">
                  <c:v>5.8738390000000001E-2</c:v>
                </c:pt>
                <c:pt idx="25">
                  <c:v>6.1284499999999999E-2</c:v>
                </c:pt>
                <c:pt idx="26">
                  <c:v>6.247983E-2</c:v>
                </c:pt>
                <c:pt idx="27">
                  <c:v>6.5307760000000006E-2</c:v>
                </c:pt>
                <c:pt idx="28">
                  <c:v>6.7088830000000002E-2</c:v>
                </c:pt>
                <c:pt idx="29">
                  <c:v>6.9865259999999998E-2</c:v>
                </c:pt>
                <c:pt idx="30">
                  <c:v>7.2981760000000007E-2</c:v>
                </c:pt>
                <c:pt idx="31">
                  <c:v>7.6323909999999995E-2</c:v>
                </c:pt>
                <c:pt idx="32">
                  <c:v>7.9025339999999999E-2</c:v>
                </c:pt>
                <c:pt idx="33">
                  <c:v>8.1962359999999998E-2</c:v>
                </c:pt>
                <c:pt idx="34">
                  <c:v>8.5447350000000005E-2</c:v>
                </c:pt>
                <c:pt idx="35">
                  <c:v>8.8620989999999997E-2</c:v>
                </c:pt>
                <c:pt idx="36">
                  <c:v>9.1523999999999994E-2</c:v>
                </c:pt>
                <c:pt idx="37">
                  <c:v>9.4221849999999996E-2</c:v>
                </c:pt>
                <c:pt idx="38">
                  <c:v>9.6928219999999995E-2</c:v>
                </c:pt>
                <c:pt idx="39">
                  <c:v>9.9508700000000005E-2</c:v>
                </c:pt>
                <c:pt idx="40">
                  <c:v>0.10195949999999999</c:v>
                </c:pt>
                <c:pt idx="41">
                  <c:v>0.104333</c:v>
                </c:pt>
                <c:pt idx="42">
                  <c:v>0.10660219999999999</c:v>
                </c:pt>
                <c:pt idx="43">
                  <c:v>0.1087994</c:v>
                </c:pt>
                <c:pt idx="44">
                  <c:v>0.111039</c:v>
                </c:pt>
                <c:pt idx="45">
                  <c:v>0.11283509999999999</c:v>
                </c:pt>
                <c:pt idx="46">
                  <c:v>0.1151905</c:v>
                </c:pt>
                <c:pt idx="47">
                  <c:v>0.1173196</c:v>
                </c:pt>
                <c:pt idx="48">
                  <c:v>0.1204218</c:v>
                </c:pt>
                <c:pt idx="49">
                  <c:v>0.1227157</c:v>
                </c:pt>
                <c:pt idx="50">
                  <c:v>0.1254537</c:v>
                </c:pt>
                <c:pt idx="51">
                  <c:v>0.1279632</c:v>
                </c:pt>
                <c:pt idx="52">
                  <c:v>0.13131309999999999</c:v>
                </c:pt>
                <c:pt idx="53">
                  <c:v>0.13379959999999999</c:v>
                </c:pt>
                <c:pt idx="54">
                  <c:v>0.1371926</c:v>
                </c:pt>
                <c:pt idx="55">
                  <c:v>0.1410274</c:v>
                </c:pt>
                <c:pt idx="56">
                  <c:v>0.1443228</c:v>
                </c:pt>
                <c:pt idx="57">
                  <c:v>0.14718690000000001</c:v>
                </c:pt>
                <c:pt idx="58">
                  <c:v>0.15030879999999999</c:v>
                </c:pt>
                <c:pt idx="59">
                  <c:v>0.15360480000000001</c:v>
                </c:pt>
                <c:pt idx="60">
                  <c:v>0.15691930000000001</c:v>
                </c:pt>
                <c:pt idx="61">
                  <c:v>0.16018470000000001</c:v>
                </c:pt>
                <c:pt idx="62">
                  <c:v>0.16296659999999999</c:v>
                </c:pt>
                <c:pt idx="63">
                  <c:v>0.16484399999999999</c:v>
                </c:pt>
                <c:pt idx="64">
                  <c:v>0.16610530000000001</c:v>
                </c:pt>
                <c:pt idx="65">
                  <c:v>0.1664986</c:v>
                </c:pt>
                <c:pt idx="66">
                  <c:v>0.1661299</c:v>
                </c:pt>
                <c:pt idx="67">
                  <c:v>0.17138999999999999</c:v>
                </c:pt>
                <c:pt idx="68">
                  <c:v>0.1813275</c:v>
                </c:pt>
                <c:pt idx="69">
                  <c:v>0.18996969999999999</c:v>
                </c:pt>
                <c:pt idx="70">
                  <c:v>0.2025489</c:v>
                </c:pt>
                <c:pt idx="71">
                  <c:v>0.21851760000000001</c:v>
                </c:pt>
                <c:pt idx="72">
                  <c:v>0.2347629</c:v>
                </c:pt>
                <c:pt idx="73">
                  <c:v>0.2565711</c:v>
                </c:pt>
                <c:pt idx="74">
                  <c:v>0.28473619999999999</c:v>
                </c:pt>
                <c:pt idx="75">
                  <c:v>0.31082029999999999</c:v>
                </c:pt>
                <c:pt idx="76">
                  <c:v>0.32321179999999999</c:v>
                </c:pt>
                <c:pt idx="77">
                  <c:v>0.33964339999999998</c:v>
                </c:pt>
                <c:pt idx="78">
                  <c:v>0.36633159999999998</c:v>
                </c:pt>
                <c:pt idx="79">
                  <c:v>0.38651049999999998</c:v>
                </c:pt>
                <c:pt idx="80">
                  <c:v>0.41932900000000001</c:v>
                </c:pt>
                <c:pt idx="81">
                  <c:v>0.44528050000000002</c:v>
                </c:pt>
                <c:pt idx="82">
                  <c:v>0.47843140000000001</c:v>
                </c:pt>
                <c:pt idx="83">
                  <c:v>0.51674850000000006</c:v>
                </c:pt>
                <c:pt idx="84">
                  <c:v>0.56497160000000002</c:v>
                </c:pt>
                <c:pt idx="85">
                  <c:v>0.88504709999999998</c:v>
                </c:pt>
                <c:pt idx="86">
                  <c:v>1.3059419999999999</c:v>
                </c:pt>
                <c:pt idx="87">
                  <c:v>1.491303</c:v>
                </c:pt>
                <c:pt idx="88">
                  <c:v>1.6045499999999999</c:v>
                </c:pt>
                <c:pt idx="89">
                  <c:v>1.7468429999999999</c:v>
                </c:pt>
                <c:pt idx="90">
                  <c:v>1.884954</c:v>
                </c:pt>
                <c:pt idx="91">
                  <c:v>1.995069</c:v>
                </c:pt>
                <c:pt idx="92">
                  <c:v>2.515644</c:v>
                </c:pt>
                <c:pt idx="93">
                  <c:v>3</c:v>
                </c:pt>
                <c:pt idx="94">
                  <c:v>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677760"/>
        <c:axId val="44679936"/>
      </c:scatterChart>
      <c:valAx>
        <c:axId val="44677760"/>
        <c:scaling>
          <c:orientation val="minMax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Время, с.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4679936"/>
        <c:crosses val="autoZero"/>
        <c:crossBetween val="midCat"/>
        <c:majorUnit val="240"/>
        <c:minorUnit val="60"/>
      </c:valAx>
      <c:valAx>
        <c:axId val="44679936"/>
        <c:scaling>
          <c:orientation val="minMax"/>
        </c:scaling>
        <c:delete val="0"/>
        <c:axPos val="l"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Давление, МПа.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4677760"/>
        <c:crosses val="autoZero"/>
        <c:crossBetween val="midCat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Лист1!$A$54:$A$74</c:f>
              <c:numCache>
                <c:formatCode>General</c:formatCode>
                <c:ptCount val="21"/>
                <c:pt idx="0">
                  <c:v>0</c:v>
                </c:pt>
                <c:pt idx="1">
                  <c:v>14.153</c:v>
                </c:pt>
                <c:pt idx="2">
                  <c:v>53.555999999999997</c:v>
                </c:pt>
                <c:pt idx="3">
                  <c:v>110.95399999999999</c:v>
                </c:pt>
                <c:pt idx="4">
                  <c:v>178.50800000000001</c:v>
                </c:pt>
                <c:pt idx="5">
                  <c:v>250.11799999999999</c:v>
                </c:pt>
                <c:pt idx="6">
                  <c:v>321.87200000000001</c:v>
                </c:pt>
                <c:pt idx="7">
                  <c:v>391.584</c:v>
                </c:pt>
                <c:pt idx="8">
                  <c:v>458.185</c:v>
                </c:pt>
                <c:pt idx="9">
                  <c:v>521.26199999999994</c:v>
                </c:pt>
                <c:pt idx="10">
                  <c:v>850</c:v>
                </c:pt>
                <c:pt idx="11">
                  <c:v>910</c:v>
                </c:pt>
                <c:pt idx="12">
                  <c:v>970</c:v>
                </c:pt>
                <c:pt idx="13">
                  <c:v>1030</c:v>
                </c:pt>
                <c:pt idx="14">
                  <c:v>1090</c:v>
                </c:pt>
                <c:pt idx="15">
                  <c:v>1150</c:v>
                </c:pt>
                <c:pt idx="16">
                  <c:v>1210</c:v>
                </c:pt>
                <c:pt idx="17">
                  <c:v>1270</c:v>
                </c:pt>
                <c:pt idx="18">
                  <c:v>1330</c:v>
                </c:pt>
                <c:pt idx="19">
                  <c:v>1390</c:v>
                </c:pt>
                <c:pt idx="20">
                  <c:v>4990</c:v>
                </c:pt>
              </c:numCache>
            </c:numRef>
          </c:xVal>
          <c:yVal>
            <c:numRef>
              <c:f>Лист1!$C$54:$C$74</c:f>
              <c:numCache>
                <c:formatCode>0.00E+00</c:formatCode>
                <c:ptCount val="21"/>
                <c:pt idx="0" formatCode="General">
                  <c:v>0</c:v>
                </c:pt>
                <c:pt idx="1">
                  <c:v>0.59219999999999995</c:v>
                </c:pt>
                <c:pt idx="2">
                  <c:v>1.0620000000000001</c:v>
                </c:pt>
                <c:pt idx="3">
                  <c:v>1.3580000000000001</c:v>
                </c:pt>
                <c:pt idx="4">
                  <c:v>1.502</c:v>
                </c:pt>
                <c:pt idx="5">
                  <c:v>1.54</c:v>
                </c:pt>
                <c:pt idx="6">
                  <c:v>1.514</c:v>
                </c:pt>
                <c:pt idx="7">
                  <c:v>1.456</c:v>
                </c:pt>
                <c:pt idx="8">
                  <c:v>1.3839999999999999</c:v>
                </c:pt>
                <c:pt idx="9">
                  <c:v>1.3069999999999999</c:v>
                </c:pt>
                <c:pt idx="10" formatCode="General">
                  <c:v>1.4</c:v>
                </c:pt>
                <c:pt idx="11" formatCode="General">
                  <c:v>1.54</c:v>
                </c:pt>
                <c:pt idx="12" formatCode="General">
                  <c:v>1.61</c:v>
                </c:pt>
                <c:pt idx="13" formatCode="General">
                  <c:v>1.71</c:v>
                </c:pt>
                <c:pt idx="14" formatCode="General">
                  <c:v>2.1800000000000002</c:v>
                </c:pt>
                <c:pt idx="15" formatCode="General">
                  <c:v>2.4</c:v>
                </c:pt>
                <c:pt idx="16" formatCode="General">
                  <c:v>2.5</c:v>
                </c:pt>
                <c:pt idx="17" formatCode="General">
                  <c:v>2.98</c:v>
                </c:pt>
                <c:pt idx="18" formatCode="General">
                  <c:v>3</c:v>
                </c:pt>
                <c:pt idx="19" formatCode="General">
                  <c:v>3</c:v>
                </c:pt>
                <c:pt idx="20" formatCode="General">
                  <c:v>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815104"/>
        <c:axId val="44817024"/>
      </c:scatterChart>
      <c:valAx>
        <c:axId val="44815104"/>
        <c:scaling>
          <c:orientation val="minMax"/>
          <c:max val="5400"/>
          <c:min val="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Время, сек.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4817024"/>
        <c:crosses val="autoZero"/>
        <c:crossBetween val="midCat"/>
        <c:majorUnit val="600"/>
      </c:valAx>
      <c:valAx>
        <c:axId val="44817024"/>
        <c:scaling>
          <c:orientation val="minMax"/>
          <c:min val="0"/>
        </c:scaling>
        <c:delete val="0"/>
        <c:axPos val="l"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Давление, МПа.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4815104"/>
        <c:crosses val="autoZero"/>
        <c:crossBetween val="midCat"/>
      </c:valAx>
    </c:plotArea>
    <c:plotVisOnly val="1"/>
    <c:dispBlanksAs val="gap"/>
    <c:showDLblsOverMax val="0"/>
  </c:chart>
  <c:spPr>
    <a:solidFill>
      <a:schemeClr val="bg1">
        <a:lumMod val="95000"/>
      </a:schemeClr>
    </a:solidFill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panel_2d_14_raschet_VT20_graph!$A$127:$A$180</c:f>
              <c:numCache>
                <c:formatCode>General</c:formatCode>
                <c:ptCount val="54"/>
                <c:pt idx="0">
                  <c:v>0</c:v>
                </c:pt>
                <c:pt idx="1">
                  <c:v>14.153</c:v>
                </c:pt>
                <c:pt idx="2">
                  <c:v>53.555999999999997</c:v>
                </c:pt>
                <c:pt idx="3">
                  <c:v>110.95399999999999</c:v>
                </c:pt>
                <c:pt idx="4">
                  <c:v>178.50800000000001</c:v>
                </c:pt>
                <c:pt idx="5">
                  <c:v>250.11799999999999</c:v>
                </c:pt>
                <c:pt idx="6">
                  <c:v>321.87200000000001</c:v>
                </c:pt>
                <c:pt idx="7">
                  <c:v>391.584</c:v>
                </c:pt>
                <c:pt idx="8">
                  <c:v>458.185</c:v>
                </c:pt>
                <c:pt idx="9">
                  <c:v>521.26199999999994</c:v>
                </c:pt>
                <c:pt idx="10">
                  <c:v>750</c:v>
                </c:pt>
                <c:pt idx="11">
                  <c:v>950</c:v>
                </c:pt>
                <c:pt idx="12">
                  <c:v>1010</c:v>
                </c:pt>
                <c:pt idx="13">
                  <c:v>1070</c:v>
                </c:pt>
                <c:pt idx="14">
                  <c:v>1130</c:v>
                </c:pt>
                <c:pt idx="15">
                  <c:v>1190</c:v>
                </c:pt>
                <c:pt idx="16">
                  <c:v>1250</c:v>
                </c:pt>
                <c:pt idx="17">
                  <c:v>1310</c:v>
                </c:pt>
                <c:pt idx="18">
                  <c:v>1370</c:v>
                </c:pt>
                <c:pt idx="19">
                  <c:v>1430</c:v>
                </c:pt>
                <c:pt idx="20">
                  <c:v>1490</c:v>
                </c:pt>
                <c:pt idx="21">
                  <c:v>1550</c:v>
                </c:pt>
                <c:pt idx="22">
                  <c:v>1610</c:v>
                </c:pt>
                <c:pt idx="23">
                  <c:v>1670</c:v>
                </c:pt>
                <c:pt idx="24">
                  <c:v>1730</c:v>
                </c:pt>
                <c:pt idx="25">
                  <c:v>1790</c:v>
                </c:pt>
                <c:pt idx="26">
                  <c:v>1850</c:v>
                </c:pt>
                <c:pt idx="27">
                  <c:v>1910</c:v>
                </c:pt>
                <c:pt idx="28">
                  <c:v>1970</c:v>
                </c:pt>
                <c:pt idx="29">
                  <c:v>2030</c:v>
                </c:pt>
                <c:pt idx="30">
                  <c:v>2090</c:v>
                </c:pt>
                <c:pt idx="31">
                  <c:v>2150</c:v>
                </c:pt>
                <c:pt idx="32">
                  <c:v>2210</c:v>
                </c:pt>
                <c:pt idx="33">
                  <c:v>2270</c:v>
                </c:pt>
                <c:pt idx="34">
                  <c:v>2330</c:v>
                </c:pt>
                <c:pt idx="35">
                  <c:v>2390</c:v>
                </c:pt>
                <c:pt idx="36">
                  <c:v>2450</c:v>
                </c:pt>
                <c:pt idx="37">
                  <c:v>2522</c:v>
                </c:pt>
                <c:pt idx="38">
                  <c:v>2594</c:v>
                </c:pt>
                <c:pt idx="39">
                  <c:v>2666</c:v>
                </c:pt>
                <c:pt idx="40">
                  <c:v>2738</c:v>
                </c:pt>
                <c:pt idx="41">
                  <c:v>2810</c:v>
                </c:pt>
                <c:pt idx="42">
                  <c:v>2882</c:v>
                </c:pt>
                <c:pt idx="43">
                  <c:v>2954</c:v>
                </c:pt>
                <c:pt idx="44">
                  <c:v>3026</c:v>
                </c:pt>
                <c:pt idx="45">
                  <c:v>3098</c:v>
                </c:pt>
                <c:pt idx="46">
                  <c:v>3170</c:v>
                </c:pt>
                <c:pt idx="47">
                  <c:v>3242</c:v>
                </c:pt>
                <c:pt idx="48">
                  <c:v>3314</c:v>
                </c:pt>
                <c:pt idx="49">
                  <c:v>3400.4</c:v>
                </c:pt>
                <c:pt idx="50">
                  <c:v>3504.08</c:v>
                </c:pt>
                <c:pt idx="51">
                  <c:v>3628.4960000000001</c:v>
                </c:pt>
                <c:pt idx="52">
                  <c:v>3777.7950000000001</c:v>
                </c:pt>
                <c:pt idx="53">
                  <c:v>3927.0940000000001</c:v>
                </c:pt>
              </c:numCache>
            </c:numRef>
          </c:xVal>
          <c:yVal>
            <c:numRef>
              <c:f>panel_2d_14_raschet_VT20_graph!$D$127:$D$180</c:f>
              <c:numCache>
                <c:formatCode>0.00E+00</c:formatCode>
                <c:ptCount val="54"/>
                <c:pt idx="0" formatCode="General">
                  <c:v>0</c:v>
                </c:pt>
                <c:pt idx="1">
                  <c:v>0.59219999999999995</c:v>
                </c:pt>
                <c:pt idx="2">
                  <c:v>1.0620000000000001</c:v>
                </c:pt>
                <c:pt idx="3">
                  <c:v>1.3580000000000001</c:v>
                </c:pt>
                <c:pt idx="4">
                  <c:v>1.502</c:v>
                </c:pt>
                <c:pt idx="5">
                  <c:v>1.54</c:v>
                </c:pt>
                <c:pt idx="6">
                  <c:v>1.514</c:v>
                </c:pt>
                <c:pt idx="7">
                  <c:v>1.456</c:v>
                </c:pt>
                <c:pt idx="8">
                  <c:v>1.3839999999999999</c:v>
                </c:pt>
                <c:pt idx="9">
                  <c:v>1.3069999999999999</c:v>
                </c:pt>
                <c:pt idx="10" formatCode="General">
                  <c:v>0.93531370000000003</c:v>
                </c:pt>
                <c:pt idx="11" formatCode="General">
                  <c:v>1.4868250000000001</c:v>
                </c:pt>
                <c:pt idx="12" formatCode="General">
                  <c:v>1.5395270000000001</c:v>
                </c:pt>
                <c:pt idx="13" formatCode="General">
                  <c:v>1.6132040000000001</c:v>
                </c:pt>
                <c:pt idx="14" formatCode="General">
                  <c:v>1.7082809999999999</c:v>
                </c:pt>
                <c:pt idx="15" formatCode="General">
                  <c:v>2.1813530000000001</c:v>
                </c:pt>
                <c:pt idx="16" formatCode="General">
                  <c:v>2.3935170000000001</c:v>
                </c:pt>
                <c:pt idx="17" formatCode="General">
                  <c:v>2.5084209999999998</c:v>
                </c:pt>
                <c:pt idx="18" formatCode="General">
                  <c:v>2.9864799999999998</c:v>
                </c:pt>
                <c:pt idx="19" formatCode="General">
                  <c:v>3.361866</c:v>
                </c:pt>
                <c:pt idx="20" formatCode="General">
                  <c:v>3.5</c:v>
                </c:pt>
                <c:pt idx="21" formatCode="General">
                  <c:v>3.5</c:v>
                </c:pt>
                <c:pt idx="22" formatCode="General">
                  <c:v>3.5</c:v>
                </c:pt>
                <c:pt idx="23" formatCode="General">
                  <c:v>3.5</c:v>
                </c:pt>
                <c:pt idx="24" formatCode="General">
                  <c:v>3.5</c:v>
                </c:pt>
                <c:pt idx="25" formatCode="General">
                  <c:v>3.5</c:v>
                </c:pt>
                <c:pt idx="26" formatCode="General">
                  <c:v>3.5</c:v>
                </c:pt>
                <c:pt idx="27" formatCode="General">
                  <c:v>3.5</c:v>
                </c:pt>
                <c:pt idx="28" formatCode="General">
                  <c:v>3.5</c:v>
                </c:pt>
                <c:pt idx="29" formatCode="General">
                  <c:v>3.5</c:v>
                </c:pt>
                <c:pt idx="30" formatCode="General">
                  <c:v>3.5</c:v>
                </c:pt>
                <c:pt idx="31" formatCode="General">
                  <c:v>3.5</c:v>
                </c:pt>
                <c:pt idx="32" formatCode="General">
                  <c:v>3.5</c:v>
                </c:pt>
                <c:pt idx="33" formatCode="General">
                  <c:v>3.5</c:v>
                </c:pt>
                <c:pt idx="34" formatCode="General">
                  <c:v>3.5</c:v>
                </c:pt>
                <c:pt idx="35" formatCode="General">
                  <c:v>3.5</c:v>
                </c:pt>
                <c:pt idx="36" formatCode="General">
                  <c:v>3.5</c:v>
                </c:pt>
                <c:pt idx="37" formatCode="General">
                  <c:v>3.5</c:v>
                </c:pt>
                <c:pt idx="38" formatCode="General">
                  <c:v>3.5</c:v>
                </c:pt>
                <c:pt idx="39" formatCode="General">
                  <c:v>3.5</c:v>
                </c:pt>
                <c:pt idx="40" formatCode="General">
                  <c:v>3.5</c:v>
                </c:pt>
                <c:pt idx="41" formatCode="General">
                  <c:v>3.5</c:v>
                </c:pt>
                <c:pt idx="42" formatCode="General">
                  <c:v>3.5</c:v>
                </c:pt>
                <c:pt idx="43" formatCode="General">
                  <c:v>3.5</c:v>
                </c:pt>
                <c:pt idx="44" formatCode="General">
                  <c:v>3.5</c:v>
                </c:pt>
                <c:pt idx="45" formatCode="General">
                  <c:v>3.5</c:v>
                </c:pt>
                <c:pt idx="46" formatCode="General">
                  <c:v>3.5</c:v>
                </c:pt>
                <c:pt idx="47" formatCode="General">
                  <c:v>3.5</c:v>
                </c:pt>
                <c:pt idx="48" formatCode="General">
                  <c:v>3.5</c:v>
                </c:pt>
                <c:pt idx="49" formatCode="General">
                  <c:v>3.5</c:v>
                </c:pt>
                <c:pt idx="50" formatCode="General">
                  <c:v>3.5</c:v>
                </c:pt>
                <c:pt idx="51" formatCode="General">
                  <c:v>3.5</c:v>
                </c:pt>
                <c:pt idx="52" formatCode="General">
                  <c:v>3.5</c:v>
                </c:pt>
                <c:pt idx="53" formatCode="General">
                  <c:v>3.5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930944"/>
        <c:axId val="44941312"/>
      </c:scatterChart>
      <c:valAx>
        <c:axId val="44930944"/>
        <c:scaling>
          <c:orientation val="minMax"/>
          <c:min val="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Время, сек.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4941312"/>
        <c:crosses val="autoZero"/>
        <c:crossBetween val="midCat"/>
        <c:majorUnit val="600"/>
      </c:valAx>
      <c:valAx>
        <c:axId val="44941312"/>
        <c:scaling>
          <c:orientation val="minMax"/>
          <c:min val="0"/>
        </c:scaling>
        <c:delete val="0"/>
        <c:axPos val="l"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Давление, МПа.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4930944"/>
        <c:crosses val="autoZero"/>
        <c:crossBetween val="midCat"/>
      </c:valAx>
    </c:plotArea>
    <c:plotVisOnly val="1"/>
    <c:dispBlanksAs val="gap"/>
    <c:showDLblsOverMax val="0"/>
  </c:chart>
  <c:spPr>
    <a:solidFill>
      <a:schemeClr val="bg1">
        <a:lumMod val="95000"/>
      </a:schemeClr>
    </a:solidFill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3901064-AD4B-4672-B8D5-46FDE2A06800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FE29693-DC10-4096-8366-76FD64AA5B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384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9209EC8-F93D-4640-A6BB-A4523B844647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0DC4C26-45DC-48B7-AA18-55FF2A7A35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949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18</a:t>
            </a:fld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21</a:t>
            </a:fld>
            <a:endParaRPr lang="ru-RU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22</a:t>
            </a:fld>
            <a:endParaRPr lang="ru-R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23</a:t>
            </a:fld>
            <a:endParaRPr lang="ru-RU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24</a:t>
            </a:fld>
            <a:endParaRPr lang="ru-RU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25</a:t>
            </a:fld>
            <a:endParaRPr lang="ru-RU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26</a:t>
            </a:fld>
            <a:endParaRPr lang="ru-RU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27</a:t>
            </a:fld>
            <a:endParaRPr lang="ru-RU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A2B75-FE16-4FD3-A958-2394A83511E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680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C4C26-45DC-48B7-AA18-55FF2A7A358C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337C0-9443-4253-8098-563859C6A3B0}" type="datetime1">
              <a:rPr lang="ru-RU" smtClean="0"/>
              <a:pPr/>
              <a:t>05.11.2014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03E-1C70-4641-9FED-6F0355804D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923B8-1BEA-44C3-82E9-701127996513}" type="datetime1">
              <a:rPr lang="ru-RU" smtClean="0"/>
              <a:pPr/>
              <a:t>05.11.2014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03E-1C70-4641-9FED-6F0355804D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F1821-CD3C-4DB2-93F5-7CD9E9BB5CD3}" type="datetime1">
              <a:rPr lang="ru-RU" smtClean="0"/>
              <a:pPr/>
              <a:t>05.11.2014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03E-1C70-4641-9FED-6F0355804D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C1D8-005F-46FD-B5F7-4F7D200AA588}" type="datetime1">
              <a:rPr lang="ru-RU" smtClean="0"/>
              <a:pPr/>
              <a:t>05.11.2014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03E-1C70-4641-9FED-6F0355804D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03F15-85E2-4250-B6FF-3A765316730D}" type="datetime1">
              <a:rPr lang="ru-RU" smtClean="0"/>
              <a:pPr/>
              <a:t>05.11.2014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03E-1C70-4641-9FED-6F0355804D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930C-A38E-4542-AB9D-D04205D164A9}" type="datetime1">
              <a:rPr lang="ru-RU" smtClean="0"/>
              <a:pPr/>
              <a:t>05.11.2014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03E-1C70-4641-9FED-6F0355804D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2CEA-B650-463A-8589-06E7D3A13A61}" type="datetime1">
              <a:rPr lang="ru-RU" smtClean="0"/>
              <a:pPr/>
              <a:t>05.11.2014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03E-1C70-4641-9FED-6F0355804D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6D035-C7EE-4A7D-87EF-4E31EAAD9B97}" type="datetime1">
              <a:rPr lang="ru-RU" smtClean="0"/>
              <a:pPr/>
              <a:t>05.11.2014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03E-1C70-4641-9FED-6F0355804D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CFEA-2D1E-400D-8860-465A0B738BA0}" type="datetime1">
              <a:rPr lang="ru-RU" smtClean="0"/>
              <a:pPr/>
              <a:t>05.11.2014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03E-1C70-4641-9FED-6F0355804D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85DE-FA6B-4CC5-A5E0-FB411DB485BC}" type="datetime1">
              <a:rPr lang="ru-RU" smtClean="0"/>
              <a:pPr/>
              <a:t>05.11.2014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03E-1C70-4641-9FED-6F0355804D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8EBBD-6DA8-4C81-A7C0-71B8AAAC514B}" type="datetime1">
              <a:rPr lang="ru-RU" smtClean="0"/>
              <a:pPr/>
              <a:t>05.11.2014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DA03E-1C70-4641-9FED-6F0355804D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CE9D0-C9A1-4A99-B590-142279ECAC8D}" type="datetime1">
              <a:rPr lang="ru-RU" smtClean="0"/>
              <a:pPr/>
              <a:t>05.11.2014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DA03E-1C70-4641-9FED-6F0355804D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em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em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2.wmf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emf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em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2.wmf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emf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1.emf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tiff"/><Relationship Id="rId4" Type="http://schemas.openxmlformats.org/officeDocument/2006/relationships/image" Target="../media/image2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.emf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69.png"/><Relationship Id="rId5" Type="http://schemas.openxmlformats.org/officeDocument/2006/relationships/image" Target="../media/image66.jpeg"/><Relationship Id="rId10" Type="http://schemas.openxmlformats.org/officeDocument/2006/relationships/image" Target="../media/image68.png"/><Relationship Id="rId4" Type="http://schemas.openxmlformats.org/officeDocument/2006/relationships/image" Target="../media/image2.wmf"/><Relationship Id="rId9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.emf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2.wmf"/><Relationship Id="rId9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.emf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chart" Target="../charts/chart3.x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.emf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10" Type="http://schemas.openxmlformats.org/officeDocument/2006/relationships/image" Target="../media/image2.wmf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.emf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2.wmf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1.emf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2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1.emf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2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1.emf"/><Relationship Id="rId7" Type="http://schemas.openxmlformats.org/officeDocument/2006/relationships/chart" Target="../charts/chart4.xml"/><Relationship Id="rId12" Type="http://schemas.microsoft.com/office/2007/relationships/hdphoto" Target="../media/hdphoto4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gif"/><Relationship Id="rId11" Type="http://schemas.openxmlformats.org/officeDocument/2006/relationships/image" Target="../media/image100.jpeg"/><Relationship Id="rId5" Type="http://schemas.openxmlformats.org/officeDocument/2006/relationships/image" Target="../media/image97.png"/><Relationship Id="rId10" Type="http://schemas.microsoft.com/office/2007/relationships/hdphoto" Target="../media/hdphoto3.wdp"/><Relationship Id="rId4" Type="http://schemas.openxmlformats.org/officeDocument/2006/relationships/image" Target="../media/image2.wmf"/><Relationship Id="rId9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.emf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2.wmf"/><Relationship Id="rId9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2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1.emf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2.wmf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emf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2.wmf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hyperlink" Target="http://www.delcam.ru/index.html" TargetMode="External"/><Relationship Id="rId3" Type="http://schemas.openxmlformats.org/officeDocument/2006/relationships/image" Target="../media/image1.emf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autodesk.com/" TargetMode="External"/><Relationship Id="rId11" Type="http://schemas.openxmlformats.org/officeDocument/2006/relationships/image" Target="../media/image28.jpeg"/><Relationship Id="rId5" Type="http://schemas.openxmlformats.org/officeDocument/2006/relationships/image" Target="../media/image23.jpeg"/><Relationship Id="rId10" Type="http://schemas.openxmlformats.org/officeDocument/2006/relationships/image" Target="../media/image27.jpeg"/><Relationship Id="rId4" Type="http://schemas.openxmlformats.org/officeDocument/2006/relationships/image" Target="../media/image2.wmf"/><Relationship Id="rId9" Type="http://schemas.openxmlformats.org/officeDocument/2006/relationships/image" Target="../media/image26.jpeg"/><Relationship Id="rId14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em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wmf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em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355441"/>
            <a:ext cx="8878186" cy="6103087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619" y="462884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302" y="491401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87078" y="1426065"/>
            <a:ext cx="8579900" cy="4850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КОМПЛЕКСНОЕ ПРИМЕНЕНИЕ </a:t>
            </a:r>
          </a:p>
          <a:p>
            <a:pPr algn="ctr"/>
            <a:r>
              <a:rPr lang="ru-RU" sz="2800" b="1" kern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ИНФОРМАЦИОННЫХ ТЕХНОЛОГИЙ </a:t>
            </a:r>
          </a:p>
          <a:p>
            <a:pPr algn="ctr"/>
            <a:r>
              <a:rPr lang="ru-RU" sz="2800" b="1" kern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ДЛЯ АВТОМАТИЗИРОВАННОЙ </a:t>
            </a:r>
          </a:p>
          <a:p>
            <a:pPr algn="ctr"/>
            <a:r>
              <a:rPr lang="ru-RU" sz="2800" b="1" kern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ПОДГОТОВКИ </a:t>
            </a:r>
            <a:r>
              <a:rPr lang="ru-RU" sz="2800" b="1" kern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ПРОИЗВОДСТВА ДЕТАЛЕЙ </a:t>
            </a:r>
          </a:p>
          <a:p>
            <a:pPr algn="ctr"/>
            <a:r>
              <a:rPr lang="ru-RU" sz="2800" b="1" kern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ЛЕТАТЕЛЬНЫХ АППАРАТОВ</a:t>
            </a:r>
            <a:r>
              <a:rPr lang="ru-RU" b="1" kern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kern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kern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kern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kern="0" dirty="0" smtClean="0">
                <a:latin typeface="Times New Roman" pitchFamily="18" charset="0"/>
                <a:cs typeface="Times New Roman" pitchFamily="18" charset="0"/>
              </a:rPr>
              <a:t>ШМАКОВ Андрей Константинович,</a:t>
            </a:r>
          </a:p>
          <a:p>
            <a:pPr algn="ctr"/>
            <a:r>
              <a:rPr lang="ru-RU" sz="2000" b="1" kern="0" dirty="0" smtClean="0">
                <a:latin typeface="Times New Roman" pitchFamily="18" charset="0"/>
                <a:cs typeface="Times New Roman" pitchFamily="18" charset="0"/>
              </a:rPr>
              <a:t>к.т.н.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kern="0" dirty="0" smtClean="0">
                <a:latin typeface="Times New Roman" pitchFamily="18" charset="0"/>
                <a:cs typeface="Times New Roman" pitchFamily="18" charset="0"/>
              </a:rPr>
              <a:t>Иркутск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kern="0" dirty="0" smtClean="0">
                <a:latin typeface="Times New Roman" pitchFamily="18" charset="0"/>
                <a:cs typeface="Times New Roman" pitchFamily="18" charset="0"/>
              </a:rPr>
              <a:t>5 ноября 2014</a:t>
            </a:r>
            <a:endParaRPr lang="ru-RU" sz="2800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99535" y="375443"/>
            <a:ext cx="69017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20" y="292756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03" y="321273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6370" y="289684"/>
            <a:ext cx="690176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66" y="3947838"/>
            <a:ext cx="3425639" cy="234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" t="11187" r="5980" b="4306"/>
          <a:stretch/>
        </p:blipFill>
        <p:spPr bwMode="auto">
          <a:xfrm>
            <a:off x="4453208" y="3997829"/>
            <a:ext cx="3872085" cy="20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9719" y="1170873"/>
            <a:ext cx="858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Крышка прибора.  Сплав АК7ч. Литье в песчаные формы. Контроль размеров отливки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8" y="1528630"/>
            <a:ext cx="3192022" cy="213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356" y="1488549"/>
            <a:ext cx="3737201" cy="217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9719" y="3661504"/>
            <a:ext cx="2372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Отливка. Вид сверху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29720" y="6297280"/>
            <a:ext cx="2788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Отливка. Вид снизу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838354" y="3633510"/>
            <a:ext cx="4901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Представление отсканированных поверхностей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040374" y="6134998"/>
            <a:ext cx="466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Распределение отклонений размеров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12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20" y="292756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03" y="321273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6370" y="289684"/>
            <a:ext cx="690176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pic>
        <p:nvPicPr>
          <p:cNvPr id="23" name="Picture 3" descr="Z:\Project1-3\9_ПРОТОТИПИРОВАНИЕ\Фото деталей\Модель ABS\2013-03-04 12.30.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3" t="11111" r="18173" b="10074"/>
          <a:stretch/>
        </p:blipFill>
        <p:spPr bwMode="auto">
          <a:xfrm>
            <a:off x="3008284" y="4088040"/>
            <a:ext cx="2381746" cy="235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Объект 9"/>
          <p:cNvPicPr>
            <a:picLocks/>
          </p:cNvPicPr>
          <p:nvPr/>
        </p:nvPicPr>
        <p:blipFill rotWithShape="1">
          <a:blip r:embed="rId6"/>
          <a:srcRect l="10703" r="13762"/>
          <a:stretch/>
        </p:blipFill>
        <p:spPr bwMode="auto">
          <a:xfrm>
            <a:off x="6273209" y="2471907"/>
            <a:ext cx="2561870" cy="28111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>
          <a:blip r:embed="rId7"/>
          <a:stretch>
            <a:fillRect/>
          </a:stretch>
        </p:blipFill>
        <p:spPr>
          <a:xfrm>
            <a:off x="329720" y="1504182"/>
            <a:ext cx="2168931" cy="1935450"/>
          </a:xfrm>
          <a:prstGeom prst="rect">
            <a:avLst/>
          </a:prstGeom>
        </p:spPr>
      </p:pic>
      <p:pic>
        <p:nvPicPr>
          <p:cNvPr id="27" name="Рисунок 26"/>
          <p:cNvPicPr/>
          <p:nvPr/>
        </p:nvPicPr>
        <p:blipFill>
          <a:blip r:embed="rId8"/>
          <a:stretch>
            <a:fillRect/>
          </a:stretch>
        </p:blipFill>
        <p:spPr>
          <a:xfrm>
            <a:off x="470818" y="4004922"/>
            <a:ext cx="2421234" cy="1704776"/>
          </a:xfrm>
          <a:prstGeom prst="rect">
            <a:avLst/>
          </a:prstGeom>
        </p:spPr>
      </p:pic>
      <p:pic>
        <p:nvPicPr>
          <p:cNvPr id="28" name="Рисунок 2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152" y="1504182"/>
            <a:ext cx="3125977" cy="25007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4903" y="1083748"/>
            <a:ext cx="76673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Корпус.  Сплав - АК7ч (ГОСТ 1583-93).</a:t>
            </a:r>
            <a:r>
              <a:rPr lang="ru-RU" sz="1600" dirty="0"/>
              <a:t> </a:t>
            </a:r>
            <a:r>
              <a:rPr lang="ru-RU" sz="1600" dirty="0" smtClean="0"/>
              <a:t>Метод </a:t>
            </a:r>
            <a:r>
              <a:rPr lang="ru-RU" sz="1600" dirty="0"/>
              <a:t>литья – в кокиль.</a:t>
            </a:r>
          </a:p>
        </p:txBody>
      </p:sp>
    </p:spTree>
    <p:extLst>
      <p:ext uri="{BB962C8B-B14F-4D97-AF65-F5344CB8AC3E}">
        <p14:creationId xmlns:p14="http://schemas.microsoft.com/office/powerpoint/2010/main" val="422092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20" y="292756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03" y="321273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6370" y="289684"/>
            <a:ext cx="690176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sp useBgFill="1">
        <p:nvSpPr>
          <p:cNvPr id="6" name="Прямоугольник 5"/>
          <p:cNvSpPr/>
          <p:nvPr/>
        </p:nvSpPr>
        <p:spPr>
          <a:xfrm>
            <a:off x="1869469" y="1147546"/>
            <a:ext cx="5052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Пресс-форма для литья  легкоплавких  моделей.  </a:t>
            </a:r>
            <a:endParaRPr lang="ru-RU" dirty="0"/>
          </a:p>
        </p:txBody>
      </p:sp>
      <p:pic>
        <p:nvPicPr>
          <p:cNvPr id="12" name="Picture 5" descr="Z:\Project1-3\9_ПРОТОТИПИРОВАНИЕ\Фото деталей\Пресс-форма PLA\201408251213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500" r="9914" b="6501"/>
          <a:stretch/>
        </p:blipFill>
        <p:spPr bwMode="auto">
          <a:xfrm>
            <a:off x="564902" y="4175997"/>
            <a:ext cx="3660264" cy="209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:\Конференция в ИрГТУ по 218\WP_20141030_12_22_35_Smar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" t="17171" r="5875" b="21395"/>
          <a:stretch/>
        </p:blipFill>
        <p:spPr bwMode="auto">
          <a:xfrm rot="16200000">
            <a:off x="5339905" y="3901396"/>
            <a:ext cx="2112873" cy="262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I:\Конференция в ИрГТУ по 218\WP_20141030_12_20_57_Smar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2" t="12894" r="21628" b="12481"/>
          <a:stretch/>
        </p:blipFill>
        <p:spPr bwMode="auto">
          <a:xfrm>
            <a:off x="4975340" y="1595843"/>
            <a:ext cx="2839602" cy="213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7" b="5469"/>
          <a:stretch/>
        </p:blipFill>
        <p:spPr bwMode="auto">
          <a:xfrm>
            <a:off x="1273966" y="1611711"/>
            <a:ext cx="2027912" cy="211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80695" y="3724096"/>
            <a:ext cx="308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Принтер      «</a:t>
            </a:r>
            <a:r>
              <a:rPr lang="en-US" dirty="0" smtClean="0"/>
              <a:t>Touch </a:t>
            </a:r>
            <a:r>
              <a:rPr lang="en-US" dirty="0"/>
              <a:t>™ </a:t>
            </a:r>
            <a:r>
              <a:rPr lang="en-US" dirty="0" smtClean="0"/>
              <a:t>3D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64902" y="6270611"/>
            <a:ext cx="366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Выращенные детали пресс- формы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528754" y="3737654"/>
            <a:ext cx="422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Пресс-форма в раскрытом состоянии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657049" y="6262573"/>
            <a:ext cx="4093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Пресс-форма в закрытом положении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352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20" y="250224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03" y="268108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6370" y="289684"/>
            <a:ext cx="690176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pic>
        <p:nvPicPr>
          <p:cNvPr id="20" name="Объект 11" descr="C:\Users\kolmogortsev\Downloads\1\DSC_0018.jpg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8" t="10178" r="16579" b="12411"/>
          <a:stretch/>
        </p:blipFill>
        <p:spPr>
          <a:xfrm>
            <a:off x="5475763" y="3629946"/>
            <a:ext cx="3063733" cy="2590074"/>
          </a:xfrm>
          <a:prstGeom prst="rect">
            <a:avLst/>
          </a:prstGeom>
        </p:spPr>
      </p:pic>
      <p:pic>
        <p:nvPicPr>
          <p:cNvPr id="21" name="Объект 8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08454" y="3726723"/>
            <a:ext cx="4380503" cy="2472063"/>
          </a:xfrm>
          <a:prstGeom prst="rect">
            <a:avLst/>
          </a:prstGeom>
        </p:spPr>
      </p:pic>
      <p:pic>
        <p:nvPicPr>
          <p:cNvPr id="22" name="Рисунок 21"/>
          <p:cNvPicPr/>
          <p:nvPr/>
        </p:nvPicPr>
        <p:blipFill>
          <a:blip r:embed="rId7"/>
          <a:stretch>
            <a:fillRect/>
          </a:stretch>
        </p:blipFill>
        <p:spPr>
          <a:xfrm>
            <a:off x="223277" y="1455141"/>
            <a:ext cx="2615610" cy="1575124"/>
          </a:xfrm>
          <a:prstGeom prst="rect">
            <a:avLst/>
          </a:prstGeom>
        </p:spPr>
      </p:pic>
      <p:pic>
        <p:nvPicPr>
          <p:cNvPr id="23" name="Рисунок 22"/>
          <p:cNvPicPr/>
          <p:nvPr/>
        </p:nvPicPr>
        <p:blipFill>
          <a:blip r:embed="rId8"/>
          <a:stretch>
            <a:fillRect/>
          </a:stretch>
        </p:blipFill>
        <p:spPr>
          <a:xfrm>
            <a:off x="5954206" y="1156243"/>
            <a:ext cx="2880873" cy="1799590"/>
          </a:xfrm>
          <a:prstGeom prst="rect">
            <a:avLst/>
          </a:prstGeom>
        </p:spPr>
      </p:pic>
      <p:pic>
        <p:nvPicPr>
          <p:cNvPr id="24" name="Рисунок 23"/>
          <p:cNvPicPr/>
          <p:nvPr/>
        </p:nvPicPr>
        <p:blipFill rotWithShape="1">
          <a:blip r:embed="rId9"/>
          <a:srcRect b="9684"/>
          <a:stretch/>
        </p:blipFill>
        <p:spPr>
          <a:xfrm>
            <a:off x="2902670" y="1309103"/>
            <a:ext cx="2994882" cy="17849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3277" y="1128341"/>
            <a:ext cx="598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Титановый сплав  ВТ-22. Горячая объемная штамповка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08454" y="3051530"/>
            <a:ext cx="232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Электронная модель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2551870" y="2977099"/>
            <a:ext cx="288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Температура по окончанию 2-го перехода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5475763" y="3030265"/>
            <a:ext cx="3274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Напряжения в нижней части штампа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329720" y="6262573"/>
            <a:ext cx="4247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Отклонения размеров  штамповки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5433239" y="6262573"/>
            <a:ext cx="310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Готовая штамповка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536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20" y="292756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03" y="321273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6370" y="289684"/>
            <a:ext cx="690176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pic>
        <p:nvPicPr>
          <p:cNvPr id="17" name="Picture 3" descr="Z:\Project1-3\9_ПРОТОТИПИРОВАНИЕ\Фото деталей\Оснастка ULTEM\20141021_1349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t="16164" r="2015" b="9935"/>
          <a:stretch/>
        </p:blipFill>
        <p:spPr bwMode="auto">
          <a:xfrm>
            <a:off x="865641" y="4146696"/>
            <a:ext cx="3334227" cy="175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 t="20717" r="17741" b="21442"/>
          <a:stretch/>
        </p:blipFill>
        <p:spPr bwMode="auto">
          <a:xfrm>
            <a:off x="4827178" y="4219194"/>
            <a:ext cx="3680526" cy="171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94" y="1540205"/>
            <a:ext cx="3653947" cy="208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" t="8247" r="2529" b="12659"/>
          <a:stretch/>
        </p:blipFill>
        <p:spPr bwMode="auto">
          <a:xfrm>
            <a:off x="908450" y="1717525"/>
            <a:ext cx="3221686" cy="184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8450" y="1170873"/>
            <a:ext cx="344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Диафрагма.    Сплав  1163.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48678" y="3657600"/>
            <a:ext cx="3525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Электронная модель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933508" y="3657600"/>
            <a:ext cx="360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Распределение напряжений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9720" y="6134979"/>
            <a:ext cx="4247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Формблок</a:t>
            </a:r>
            <a:r>
              <a:rPr lang="ru-RU" dirty="0" smtClean="0"/>
              <a:t>, выращенный на 3</a:t>
            </a:r>
            <a:r>
              <a:rPr lang="en-US" dirty="0" smtClean="0"/>
              <a:t>D</a:t>
            </a:r>
            <a:r>
              <a:rPr lang="ru-RU" dirty="0" smtClean="0"/>
              <a:t> принтере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061098" y="6124354"/>
            <a:ext cx="3476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Готовая деталь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98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20" y="292756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03" y="321273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6370" y="289684"/>
            <a:ext cx="690176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/>
          <a:srcRect r="1545"/>
          <a:stretch/>
        </p:blipFill>
        <p:spPr>
          <a:xfrm>
            <a:off x="255635" y="1142356"/>
            <a:ext cx="8696980" cy="533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3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20" y="292756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03" y="321273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6370" y="289684"/>
            <a:ext cx="690176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pic>
        <p:nvPicPr>
          <p:cNvPr id="7" name="Объект 4"/>
          <p:cNvPicPr>
            <a:picLocks noGrp="1"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7" t="12595" r="26846" b="28741"/>
          <a:stretch/>
        </p:blipFill>
        <p:spPr>
          <a:xfrm>
            <a:off x="427436" y="1554979"/>
            <a:ext cx="2719808" cy="1694212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670" y="1470390"/>
            <a:ext cx="3282225" cy="189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6963" y="1170873"/>
            <a:ext cx="8598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«Компенсатор».  Сплав В95. Деформирование на кромкоразводном станке</a:t>
            </a:r>
          </a:p>
          <a:p>
            <a:endParaRPr lang="ru-RU" sz="16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199380" y="3202999"/>
            <a:ext cx="3721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Электронная  модель  деформирующих инструментов</a:t>
            </a:r>
            <a:endParaRPr lang="ru-RU" sz="1600" dirty="0"/>
          </a:p>
        </p:txBody>
      </p:sp>
      <p:pic>
        <p:nvPicPr>
          <p:cNvPr id="12" name="Объект 11" descr="E:\DCIM\100ANDRO\DSC_0020.jpg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1" t="15949" r="9403" b="19497"/>
          <a:stretch/>
        </p:blipFill>
        <p:spPr>
          <a:xfrm>
            <a:off x="329720" y="3778559"/>
            <a:ext cx="3547070" cy="2334704"/>
          </a:xfrm>
          <a:prstGeom prst="rect">
            <a:avLst/>
          </a:prstGeom>
        </p:spPr>
      </p:pic>
      <p:pic>
        <p:nvPicPr>
          <p:cNvPr id="13" name="Объект 12" descr="C:\Users\kolmogortsev\Desktop\1.jpg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1" t="1662" r="20698" b="3096"/>
          <a:stretch/>
        </p:blipFill>
        <p:spPr>
          <a:xfrm>
            <a:off x="5010123" y="3747240"/>
            <a:ext cx="3578772" cy="26267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01486" y="1728200"/>
            <a:ext cx="2019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«Разворачивание» детали в прямолинейную заготовку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7069" y="3408686"/>
            <a:ext cx="3253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Электронная модель детали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426317" y="6224465"/>
            <a:ext cx="3408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Отклонение размеров детали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55384" y="6209076"/>
            <a:ext cx="3700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Готовая деталь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4681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20" y="292756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03" y="321273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6370" y="108923"/>
            <a:ext cx="690176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184186" y="920910"/>
            <a:ext cx="6779642" cy="378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 smtClean="0">
                <a:latin typeface="Arial" pitchFamily="34" charset="0"/>
                <a:cs typeface="Arial" pitchFamily="34" charset="0"/>
              </a:rPr>
              <a:t>Определение свойств сверхпластичности титановых сплавов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C:\ИСПЫТАНИЯ И ПРОВЕДЕНИЕ ЭКСПЕРИМЕНТОВ\МЕТОДИКА проведения испытаний на 2-х осное растяжение на МНОГОКУПОЛЬНОЙ ОСНАСТКЕ\ИСПЫТАНИЯ ОТ4-1\Фото экспериментов\Фото_эксперимента\CAM01939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34" b="11322"/>
          <a:stretch/>
        </p:blipFill>
        <p:spPr bwMode="auto">
          <a:xfrm>
            <a:off x="3079001" y="1353899"/>
            <a:ext cx="2304256" cy="1611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>
          <a:blip r:embed="rId7"/>
          <a:stretch>
            <a:fillRect/>
          </a:stretch>
        </p:blipFill>
        <p:spPr>
          <a:xfrm>
            <a:off x="430184" y="1396431"/>
            <a:ext cx="2376264" cy="1568532"/>
          </a:xfrm>
          <a:prstGeom prst="rect">
            <a:avLst/>
          </a:prstGeom>
        </p:spPr>
      </p:pic>
      <p:graphicFrame>
        <p:nvGraphicFramePr>
          <p:cNvPr id="1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0918086"/>
              </p:ext>
            </p:extLst>
          </p:nvPr>
        </p:nvGraphicFramePr>
        <p:xfrm>
          <a:off x="353004" y="3876743"/>
          <a:ext cx="4906888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751449038"/>
              </p:ext>
            </p:extLst>
          </p:nvPr>
        </p:nvGraphicFramePr>
        <p:xfrm>
          <a:off x="5174501" y="3876743"/>
          <a:ext cx="3744416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Таблица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3396681"/>
                  </p:ext>
                </p:extLst>
              </p:nvPr>
            </p:nvGraphicFramePr>
            <p:xfrm>
              <a:off x="2416932" y="5783132"/>
              <a:ext cx="5042535" cy="75882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82040"/>
                    <a:gridCol w="989965"/>
                    <a:gridCol w="989965"/>
                    <a:gridCol w="989965"/>
                    <a:gridCol w="990600"/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Материал</a:t>
                          </a:r>
                          <a:endParaRPr lang="ru-RU" sz="1100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t, °C</a:t>
                          </a:r>
                          <a:endParaRPr lang="ru-RU" sz="1100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>
                                      <a:effectLst/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ru-RU" sz="1400">
                                      <a:effectLst/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40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,</a:t>
                          </a:r>
                          <a:endParaRPr lang="ru-RU" sz="1100" dirty="0">
                            <a:effectLst/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МПа</a:t>
                          </a:r>
                          <a:endParaRPr lang="ru-RU" sz="1100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ru-RU" sz="1400" i="1">
                                      <a:effectLst/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ru-RU" sz="1400">
                                      <a:effectLst/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</m:acc>
                              <m:r>
                                <a:rPr lang="ru-RU" sz="1400">
                                  <a:effectLst/>
                                  <a:latin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ru-RU" sz="1400" i="1"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>
                                      <a:effectLst/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sz="1400">
                                      <a:effectLst/>
                                      <a:latin typeface="Cambria Math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r>
                            <a:rPr lang="ru-RU" sz="140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,</a:t>
                          </a:r>
                          <a:endParaRPr lang="ru-RU" sz="1100">
                            <a:effectLst/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1400" i="1">
                                        <a:effectLst/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400">
                                        <a:effectLst/>
                                        <a:latin typeface="Cambria Math"/>
                                      </a:rPr>
                                      <m:t>с</m:t>
                                    </m:r>
                                  </m:e>
                                  <m:sup>
                                    <m:r>
                                      <a:rPr lang="ru-RU" sz="1400">
                                        <a:effectLst/>
                                        <a:latin typeface="Cambria Math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10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400">
                                    <a:effectLst/>
                                    <a:latin typeface="Cambria Math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ru-RU" sz="1100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210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ОТ4-1</a:t>
                          </a:r>
                          <a:endParaRPr lang="ru-RU" sz="110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890</a:t>
                          </a:r>
                          <a:endParaRPr lang="ru-RU" sz="1100" b="0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kumimoji="0" lang="ru-RU" sz="1400" b="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28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kumimoji="0" lang="en-US" sz="1400" b="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0</a:t>
                          </a:r>
                          <a:r>
                            <a:rPr kumimoji="0" lang="ru-RU" sz="1400" b="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,4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kumimoji="0" lang="ru-RU" sz="1400" b="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0,64</a:t>
                          </a: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Таблица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3396681"/>
                  </p:ext>
                </p:extLst>
              </p:nvPr>
            </p:nvGraphicFramePr>
            <p:xfrm>
              <a:off x="2416932" y="5783132"/>
              <a:ext cx="5042535" cy="75882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82040"/>
                    <a:gridCol w="989965"/>
                    <a:gridCol w="989965"/>
                    <a:gridCol w="989965"/>
                    <a:gridCol w="990600"/>
                  </a:tblGrid>
                  <a:tr h="42672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Материал</a:t>
                          </a:r>
                          <a:endParaRPr lang="ru-RU" sz="1100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t, °C</a:t>
                          </a:r>
                          <a:endParaRPr lang="ru-RU" sz="1100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10"/>
                          <a:stretch>
                            <a:fillRect l="-208589" t="-12857" r="-199387" b="-8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10"/>
                          <a:stretch>
                            <a:fillRect l="-310494" t="-12857" r="-100617" b="-8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10"/>
                          <a:stretch>
                            <a:fillRect l="-407975" t="-12857" b="-88571"/>
                          </a:stretch>
                        </a:blipFill>
                      </a:tcPr>
                    </a:tc>
                  </a:tr>
                  <a:tr h="33210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40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ОТ4-1</a:t>
                          </a:r>
                          <a:endParaRPr lang="ru-RU" sz="110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890</a:t>
                          </a:r>
                          <a:endParaRPr lang="ru-RU" sz="1100" b="0" dirty="0"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kumimoji="0" lang="ru-RU" sz="1400" b="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28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kumimoji="0" lang="en-US" sz="1400" b="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0</a:t>
                          </a:r>
                          <a:r>
                            <a:rPr kumimoji="0" lang="ru-RU" sz="1400" b="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,4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kumimoji="0" lang="ru-RU" sz="1400" b="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0,64</a:t>
                          </a: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508025" y="3414807"/>
                <a:ext cx="1944216" cy="461665"/>
              </a:xfrm>
              <a:prstGeom prst="rect">
                <a:avLst/>
              </a:prstGeom>
              <a:ln w="25400" cmpd="dbl"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>
                  <a:defRPr sz="1400" i="1">
                    <a:latin typeface="Cambria Math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n>
                                <a:noFill/>
                              </a:ln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>
                              <a:ln>
                                <a:noFill/>
                              </a:ln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400">
                              <a:ln>
                                <a:noFill/>
                              </a:ln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sz="2400">
                          <a:ln>
                            <a:noFill/>
                          </a:ln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>
                          <a:ln>
                            <a:noFill/>
                          </a:ln>
                          <a:latin typeface="Cambria Math"/>
                        </a:rPr>
                        <m:t>A</m:t>
                      </m:r>
                      <m:r>
                        <a:rPr lang="en-US" sz="2400" dirty="0">
                          <a:ln>
                            <a:noFill/>
                          </a:ln>
                          <a:latin typeface="Cambria Math"/>
                        </a:rPr>
                        <m:t>∙</m:t>
                      </m:r>
                      <m:sSup>
                        <m:sSupPr>
                          <m:ctrlPr>
                            <a:rPr lang="en-US" sz="2400" i="1" dirty="0">
                              <a:ln>
                                <a:noFill/>
                              </a:ln>
                              <a:latin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sz="2400" i="1">
                                  <a:ln>
                                    <a:noFill/>
                                  </a:ln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dirty="0">
                                  <a:ln>
                                    <a:noFill/>
                                  </a:ln>
                                  <a:latin typeface="Cambria Math"/>
                                </a:rPr>
                                <m:t>𝜀</m:t>
                              </m:r>
                            </m:e>
                          </m:acc>
                        </m:e>
                        <m:sup>
                          <m:r>
                            <a:rPr lang="en-US" sz="2400" dirty="0">
                              <a:ln>
                                <a:noFill/>
                              </a:ln>
                              <a:latin typeface="Cambria Math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n>
                    <a:noFill/>
                  </a:ln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025" y="3414807"/>
                <a:ext cx="1944216" cy="46166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25400" cmpd="dbl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106427" y="3092559"/>
            <a:ext cx="3139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Экспериментальная оснастка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3104173" y="3071293"/>
            <a:ext cx="302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Деформированный образец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6124372" y="3071293"/>
            <a:ext cx="267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Определение размеров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281321" y="3507411"/>
            <a:ext cx="6077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Математическая модель сверхпластичных  свойств</a:t>
            </a:r>
            <a:endParaRPr lang="ru-RU" dirty="0"/>
          </a:p>
        </p:txBody>
      </p:sp>
      <p:pic>
        <p:nvPicPr>
          <p:cNvPr id="28" name="Объект 12" descr="C:\Users\kolmogortsev\Desktop\surf.png"/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" t="18138" r="10950" b="10369"/>
          <a:stretch/>
        </p:blipFill>
        <p:spPr>
          <a:xfrm>
            <a:off x="5773472" y="1366475"/>
            <a:ext cx="2956360" cy="163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3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20" y="292756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03" y="278741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6370" y="289684"/>
            <a:ext cx="690176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pic>
        <p:nvPicPr>
          <p:cNvPr id="12" name="Объект 12" descr="C:\Users\kolmogortsev\Desktop\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t="3605" b="6474"/>
          <a:stretch/>
        </p:blipFill>
        <p:spPr>
          <a:xfrm>
            <a:off x="6039290" y="3822420"/>
            <a:ext cx="2909035" cy="17772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4" descr="http://www.technology.ru.com/images/photos/sverhplast/Image000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" r="4645"/>
          <a:stretch/>
        </p:blipFill>
        <p:spPr bwMode="auto">
          <a:xfrm>
            <a:off x="327494" y="3810042"/>
            <a:ext cx="2479502" cy="18358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508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" t="6847" r="10390" b="4759"/>
          <a:stretch>
            <a:fillRect/>
          </a:stretch>
        </p:blipFill>
        <p:spPr bwMode="auto">
          <a:xfrm>
            <a:off x="2899309" y="1226706"/>
            <a:ext cx="2795646" cy="204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509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228" y="1226705"/>
            <a:ext cx="2889949" cy="204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56368" y="1862039"/>
            <a:ext cx="231143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solidFill>
                  <a:schemeClr val="tx2"/>
                </a:solidFill>
                <a:cs typeface="Times New Roman" pitchFamily="18" charset="0"/>
              </a:rPr>
              <a:t>Обтекатели.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solidFill>
                  <a:schemeClr val="tx2"/>
                </a:solidFill>
                <a:cs typeface="Times New Roman" pitchFamily="18" charset="0"/>
              </a:rPr>
              <a:t>Титановый </a:t>
            </a:r>
            <a:r>
              <a:rPr lang="ru-RU" sz="1600" dirty="0">
                <a:solidFill>
                  <a:schemeClr val="tx2"/>
                </a:solidFill>
                <a:cs typeface="Times New Roman" pitchFamily="18" charset="0"/>
              </a:rPr>
              <a:t>сплав </a:t>
            </a:r>
            <a:r>
              <a:rPr lang="ru-RU" sz="1600" dirty="0" smtClean="0">
                <a:solidFill>
                  <a:schemeClr val="tx2"/>
                </a:solidFill>
                <a:cs typeface="Times New Roman" pitchFamily="18" charset="0"/>
              </a:rPr>
              <a:t>ОТ4-1. 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solidFill>
                  <a:schemeClr val="tx2"/>
                </a:solidFill>
                <a:cs typeface="Times New Roman" pitchFamily="18" charset="0"/>
              </a:rPr>
              <a:t>Толщина </a:t>
            </a:r>
            <a:r>
              <a:rPr lang="ru-RU" sz="1600" dirty="0">
                <a:solidFill>
                  <a:schemeClr val="tx2"/>
                </a:solidFill>
                <a:cs typeface="Times New Roman" pitchFamily="18" charset="0"/>
              </a:rPr>
              <a:t>листа </a:t>
            </a:r>
            <a:r>
              <a:rPr lang="ru-RU" sz="1600" dirty="0" smtClean="0">
                <a:solidFill>
                  <a:schemeClr val="tx2"/>
                </a:solidFill>
                <a:cs typeface="Times New Roman" pitchFamily="18" charset="0"/>
              </a:rPr>
              <a:t>– 0.8 мм </a:t>
            </a:r>
            <a:endParaRPr lang="ru-RU" sz="1600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3207" y="3270581"/>
            <a:ext cx="3799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Электронные модели деталей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4297" y="5757259"/>
            <a:ext cx="2552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Электронная  модель матрицы</a:t>
            </a:r>
            <a:endParaRPr lang="ru-RU" dirty="0"/>
          </a:p>
        </p:txBody>
      </p:sp>
      <p:pic>
        <p:nvPicPr>
          <p:cNvPr id="18" name="Рисунок 17" descr="J:\IMG_534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84" y="3795802"/>
            <a:ext cx="2939252" cy="18501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484442" y="5784128"/>
            <a:ext cx="236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Матрица для  ПТФ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134986" y="5757259"/>
            <a:ext cx="2551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Отклонения размеров матрицы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100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20" y="292756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03" y="278741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6370" y="289684"/>
            <a:ext cx="690176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2816966"/>
              </p:ext>
            </p:extLst>
          </p:nvPr>
        </p:nvGraphicFramePr>
        <p:xfrm>
          <a:off x="4763425" y="1128341"/>
          <a:ext cx="3593169" cy="2706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53" y="1798448"/>
            <a:ext cx="3313371" cy="2282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/>
          <p:nvPr/>
        </p:nvPicPr>
        <p:blipFill>
          <a:blip r:embed="rId7"/>
          <a:stretch>
            <a:fillRect/>
          </a:stretch>
        </p:blipFill>
        <p:spPr>
          <a:xfrm>
            <a:off x="705754" y="4295553"/>
            <a:ext cx="3492194" cy="2166511"/>
          </a:xfrm>
          <a:prstGeom prst="rect">
            <a:avLst/>
          </a:prstGeom>
        </p:spPr>
      </p:pic>
      <p:pic>
        <p:nvPicPr>
          <p:cNvPr id="23" name="Рисунок 22"/>
          <p:cNvPicPr/>
          <p:nvPr/>
        </p:nvPicPr>
        <p:blipFill rotWithShape="1">
          <a:blip r:embed="rId8"/>
          <a:srcRect l="23969" t="7106" r="1180"/>
          <a:stretch/>
        </p:blipFill>
        <p:spPr>
          <a:xfrm>
            <a:off x="4976017" y="3689497"/>
            <a:ext cx="3380578" cy="2536738"/>
          </a:xfrm>
          <a:prstGeom prst="rect">
            <a:avLst/>
          </a:prstGeom>
        </p:spPr>
      </p:pic>
      <p:sp useBgFill="1">
        <p:nvSpPr>
          <p:cNvPr id="26" name="TextBox 25"/>
          <p:cNvSpPr txBox="1"/>
          <p:nvPr/>
        </p:nvSpPr>
        <p:spPr>
          <a:xfrm>
            <a:off x="299275" y="1255530"/>
            <a:ext cx="455979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cs typeface="Times New Roman" pitchFamily="18" charset="0"/>
              </a:rPr>
              <a:t>Моделирование процесса ПТФ обтекателей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426981" y="6289756"/>
            <a:ext cx="458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cs typeface="Times New Roman" pitchFamily="18" charset="0"/>
              </a:rPr>
              <a:t>Графики  изменения  </a:t>
            </a:r>
            <a:r>
              <a:rPr lang="ru-RU" dirty="0">
                <a:cs typeface="Times New Roman" pitchFamily="18" charset="0"/>
              </a:rPr>
              <a:t>формующего давления</a:t>
            </a:r>
          </a:p>
        </p:txBody>
      </p:sp>
    </p:spTree>
    <p:extLst>
      <p:ext uri="{BB962C8B-B14F-4D97-AF65-F5344CB8AC3E}">
        <p14:creationId xmlns:p14="http://schemas.microsoft.com/office/powerpoint/2010/main" val="101602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355441"/>
            <a:ext cx="8878186" cy="6103087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619" y="462884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302" y="491401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252701" y="449874"/>
            <a:ext cx="66685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83549" y="2770716"/>
            <a:ext cx="28311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Комплексное </a:t>
            </a:r>
            <a:endParaRPr lang="ru-RU" sz="2400" b="1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применение </a:t>
            </a:r>
          </a:p>
          <a:p>
            <a:pPr lvl="0" algn="ctr"/>
            <a:r>
              <a:rPr lang="ru-RU" sz="24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информационных </a:t>
            </a:r>
          </a:p>
          <a:p>
            <a:pPr lvl="0" algn="ctr"/>
            <a:r>
              <a:rPr lang="ru-RU" sz="24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технологий</a:t>
            </a:r>
            <a:endParaRPr lang="ru-RU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184961" y="1414121"/>
            <a:ext cx="4576459" cy="7664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Виртуальное моделирование процесса обработки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5914671" y="2353938"/>
            <a:ext cx="2952307" cy="82016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Отработка технологического процесса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265921" y="2311701"/>
            <a:ext cx="2817627" cy="88011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Проектирование  технологической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оснастки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1003870" y="5308210"/>
            <a:ext cx="3221687" cy="69920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Контроль геометрии деталей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319082" y="3759481"/>
            <a:ext cx="2711303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Проектирование технологического процесса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5171841" y="5308210"/>
            <a:ext cx="3100307" cy="67975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Контроль геометрии оснастки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5914671" y="3759481"/>
            <a:ext cx="2864756" cy="91155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Отработка  технологической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оснастки</a:t>
            </a:r>
            <a:endParaRPr lang="ru-RU" dirty="0"/>
          </a:p>
        </p:txBody>
      </p:sp>
      <p:sp>
        <p:nvSpPr>
          <p:cNvPr id="21" name="Стрелка вправо 20"/>
          <p:cNvSpPr/>
          <p:nvPr/>
        </p:nvSpPr>
        <p:spPr>
          <a:xfrm rot="19371193">
            <a:off x="1756370" y="1942286"/>
            <a:ext cx="373199" cy="2016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6200000">
            <a:off x="1462934" y="3363467"/>
            <a:ext cx="295604" cy="212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2310120">
            <a:off x="6894624" y="1981275"/>
            <a:ext cx="373199" cy="2016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7160448" y="3405465"/>
            <a:ext cx="373199" cy="2016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8417619">
            <a:off x="6936342" y="4897635"/>
            <a:ext cx="373199" cy="206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10800000">
            <a:off x="4556933" y="5564618"/>
            <a:ext cx="373199" cy="2016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13701876">
            <a:off x="1923797" y="4877177"/>
            <a:ext cx="373199" cy="2016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8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188" y="250224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6370" y="183354"/>
            <a:ext cx="690176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7660" y="1073115"/>
            <a:ext cx="4661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Задание распределения полей давления из ПК «</a:t>
            </a:r>
            <a:r>
              <a:rPr lang="en-US" dirty="0" err="1" smtClean="0"/>
              <a:t>FloEFD</a:t>
            </a:r>
            <a:r>
              <a:rPr lang="ru-RU" dirty="0" smtClean="0"/>
              <a:t>» в ПК  </a:t>
            </a:r>
            <a:r>
              <a:rPr lang="en-US" dirty="0" smtClean="0"/>
              <a:t>MSC </a:t>
            </a:r>
            <a:r>
              <a:rPr lang="ru-RU" dirty="0" smtClean="0"/>
              <a:t>«</a:t>
            </a:r>
            <a:r>
              <a:rPr lang="en-US" dirty="0" smtClean="0"/>
              <a:t>Marc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7" name="Объект 3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" t="11485" r="8546" b="5249"/>
          <a:stretch/>
        </p:blipFill>
        <p:spPr bwMode="auto">
          <a:xfrm>
            <a:off x="2838859" y="4203276"/>
            <a:ext cx="2498668" cy="2144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2"/>
          <a:stretch/>
        </p:blipFill>
        <p:spPr>
          <a:xfrm>
            <a:off x="284865" y="4129628"/>
            <a:ext cx="2809209" cy="2073505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8" y="1920878"/>
            <a:ext cx="3516273" cy="187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6442689"/>
              </p:ext>
            </p:extLst>
          </p:nvPr>
        </p:nvGraphicFramePr>
        <p:xfrm>
          <a:off x="3681361" y="1698454"/>
          <a:ext cx="1762515" cy="24482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4308"/>
                <a:gridCol w="1138207"/>
              </a:tblGrid>
              <a:tr h="4896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Давление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Значение, Па.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4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</a:t>
                      </a:r>
                      <a:r>
                        <a:rPr lang="en-US" sz="1400" baseline="-25000">
                          <a:effectLst/>
                        </a:rPr>
                        <a:t>max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407642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4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</a:t>
                      </a:r>
                      <a:r>
                        <a:rPr lang="en-US" sz="1400" baseline="-25000" dirty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379808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4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</a:t>
                      </a:r>
                      <a:r>
                        <a:rPr lang="en-US" sz="1400" baseline="-250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324138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4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</a:t>
                      </a:r>
                      <a:r>
                        <a:rPr lang="en-US" sz="1400" baseline="-25000" dirty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240635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4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</a:t>
                      </a:r>
                      <a:r>
                        <a:rPr lang="en-US" sz="1400" baseline="-250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157132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4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</a:t>
                      </a:r>
                      <a:r>
                        <a:rPr lang="en-US" sz="1400" baseline="-250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101463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4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73628.2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4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p</a:t>
                      </a:r>
                      <a:r>
                        <a:rPr lang="en-US" sz="1400" baseline="-25000" dirty="0" err="1">
                          <a:effectLst/>
                        </a:rPr>
                        <a:t>min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45793.8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4037" y="6203133"/>
            <a:ext cx="5358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Расчетная схема в </a:t>
            </a:r>
            <a:r>
              <a:rPr lang="en-US" dirty="0" smtClean="0"/>
              <a:t>MSC  </a:t>
            </a:r>
            <a:r>
              <a:rPr lang="ru-RU" dirty="0" smtClean="0"/>
              <a:t>«</a:t>
            </a:r>
            <a:r>
              <a:rPr lang="en-US" dirty="0" smtClean="0"/>
              <a:t>Marc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4" name="Объект 3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16" y="3801278"/>
            <a:ext cx="3075035" cy="252405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5914824" y="3197479"/>
                <a:ext cx="297944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 smtClean="0"/>
                  <a:t>Максимальные напряжения составили</a:t>
                </a:r>
                <a14:m>
                  <m:oMath xmlns:m="http://schemas.openxmlformats.org/officeDocument/2006/math">
                    <m:r>
                      <a:rPr lang="ru-RU" b="0" i="0" smtClean="0">
                        <a:latin typeface="Cambria Math"/>
                      </a:rPr>
                      <m:t> </m:t>
                    </m:r>
                    <m:r>
                      <a:rPr lang="ru-RU" i="1">
                        <a:latin typeface="Cambria Math"/>
                      </a:rPr>
                      <m:t>𝜎</m:t>
                    </m:r>
                  </m:oMath>
                </a14:m>
                <a:r>
                  <a:rPr lang="ru-RU" i="1" baseline="-25000" dirty="0" err="1"/>
                  <a:t>экв</a:t>
                </a:r>
                <a:r>
                  <a:rPr lang="ru-RU" dirty="0"/>
                  <a:t> = 114,9 </a:t>
                </a:r>
                <a:r>
                  <a:rPr lang="ru-RU" dirty="0" smtClean="0"/>
                  <a:t>МПа,</a:t>
                </a:r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4824" y="3197479"/>
                <a:ext cx="2979442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1636" t="-4717" r="-2249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Рисунок 15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6"/>
          <a:stretch/>
        </p:blipFill>
        <p:spPr bwMode="auto">
          <a:xfrm>
            <a:off x="5709202" y="978172"/>
            <a:ext cx="3126450" cy="226183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>
          <a:xfrm>
            <a:off x="4809913" y="6327773"/>
            <a:ext cx="4238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Максимальные перемещения -  0, 42 мм</a:t>
            </a:r>
            <a:endParaRPr lang="ru-RU" dirty="0"/>
          </a:p>
        </p:txBody>
      </p:sp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73706" y="268108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673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20" y="292756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03" y="321273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6370" y="289684"/>
            <a:ext cx="690176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pic>
        <p:nvPicPr>
          <p:cNvPr id="16" name="Picture 3" descr="Y:\СВЕРХПЛАСТИЧНОСТЬ\Фотографии деталей\Детали\Обтекатели ИАЗ\обтекател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253" y="1153732"/>
            <a:ext cx="3243018" cy="214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Z:\картинки для сайта\большие\детали ПТФ\Наши детали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96" y="1216779"/>
            <a:ext cx="3148506" cy="208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Z:\картинки для сайта\большие\детали ПТФ\Наши детали\Фото обтекателей\CAM012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68" y="3777214"/>
            <a:ext cx="3200403" cy="240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Объект 3" descr="C:\ИСПЫТАНИЯ И ПРОВЕДЕНИЕ ЭКСПЕРИМЕНТОВ\ПРОВЕДЕНИЕ испытаний на обтекатель\Обтекатель вариант №2\CAM00268.jpg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038" b="83423" l="297" r="100000">
                        <a14:foregroundMark x1="44444" y1="80668" x2="44444" y2="80668"/>
                        <a14:foregroundMark x1="35084" y1="83423" x2="35084" y2="83423"/>
                        <a14:foregroundMark x1="48563" y1="82118" x2="48563" y2="82118"/>
                        <a14:foregroundMark x1="5451" y1="52955" x2="5451" y2="52955"/>
                        <a14:foregroundMark x1="6938" y1="54797" x2="6938" y2="54797"/>
                        <a14:foregroundMark x1="6938" y1="54797" x2="6938" y2="54797"/>
                        <a14:foregroundMark x1="13776" y1="61781" x2="13776" y2="61781"/>
                        <a14:foregroundMark x1="14965" y1="62932" x2="14965" y2="62932"/>
                        <a14:foregroundMark x1="21903" y1="70530" x2="21903" y2="70530"/>
                        <a14:foregroundMark x1="19227" y1="67843" x2="19227" y2="67843"/>
                        <a14:backgroundMark x1="15196" y1="32843" x2="15196" y2="32843"/>
                        <a14:backgroundMark x1="6781" y1="36275" x2="6781" y2="36275"/>
                        <a14:backgroundMark x1="35989" y1="22488" x2="35989" y2="22488"/>
                        <a14:backgroundMark x1="73366" y1="23989" x2="73366" y2="23989"/>
                        <a14:backgroundMark x1="90564" y1="34773" x2="90564" y2="34773"/>
                        <a14:backgroundMark x1="79167" y1="31771" x2="79167" y2="31771"/>
                        <a14:backgroundMark x1="76552" y1="30147" x2="76552" y2="30147"/>
                        <a14:backgroundMark x1="78145" y1="31036" x2="78145" y2="31036"/>
                        <a14:backgroundMark x1="84845" y1="63756" x2="84845" y2="63756"/>
                        <a14:backgroundMark x1="99183" y1="45159" x2="99183" y2="45159"/>
                        <a14:backgroundMark x1="32149" y1="28033" x2="32149" y2="28033"/>
                        <a14:backgroundMark x1="35539" y1="26532" x2="35539" y2="26532"/>
                        <a14:backgroundMark x1="40033" y1="24540" x2="40033" y2="24540"/>
                        <a14:backgroundMark x1="38235" y1="25245" x2="38235" y2="25245"/>
                        <a14:backgroundMark x1="4163" y1="61013" x2="4163" y2="61013"/>
                        <a14:backgroundMark x1="4856" y1="59094" x2="4856" y2="59094"/>
                        <a14:backgroundMark x1="39049" y1="24789" x2="39049" y2="24789"/>
                        <a14:backgroundMark x1="37265" y1="25556" x2="37265" y2="25556"/>
                        <a14:backgroundMark x1="47175" y1="21796" x2="47175" y2="21796"/>
                        <a14:backgroundMark x1="48266" y1="21335" x2="48266" y2="21335"/>
                        <a14:backgroundMark x1="50842" y1="20338" x2="50842" y2="20338"/>
                        <a14:backgroundMark x1="51338" y1="20031" x2="51338" y2="20031"/>
                        <a14:backgroundMark x1="52032" y1="19877" x2="52032" y2="19877"/>
                        <a14:backgroundMark x1="49356" y1="21105" x2="49356" y2="21105"/>
                        <a14:backgroundMark x1="43905" y1="23331" x2="43905" y2="23331"/>
                        <a14:backgroundMark x1="50644" y1="82041" x2="50644" y2="82041"/>
                        <a14:backgroundMark x1="24975" y1="77667" x2="24975" y2="77667"/>
                        <a14:backgroundMark x1="33201" y1="28319" x2="33201" y2="28319"/>
                        <a14:backgroundMark x1="31318" y1="29240" x2="31318" y2="29240"/>
                        <a14:backgroundMark x1="24281" y1="32387" x2="24281" y2="32387"/>
                        <a14:backgroundMark x1="13380" y1="37682" x2="13380" y2="37682"/>
                        <a14:backgroundMark x1="2081" y1="43208" x2="2081" y2="43208"/>
                        <a14:backgroundMark x1="2379" y1="52494" x2="2379" y2="52494"/>
                        <a14:backgroundMark x1="78097" y1="32157" x2="78097" y2="32157"/>
                        <a14:backgroundMark x1="78097" y1="32157" x2="78097" y2="32157"/>
                        <a14:backgroundMark x1="78394" y1="32924" x2="78394" y2="32924"/>
                        <a14:backgroundMark x1="99306" y1="46815" x2="99306" y2="46815"/>
                        <a14:backgroundMark x1="5550" y1="63008" x2="5550" y2="63008"/>
                        <a14:backgroundMark x1="13082" y1="73062" x2="13082" y2="73062"/>
                        <a14:backgroundMark x1="63330" y1="72678" x2="63330" y2="72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566" b="16304"/>
          <a:stretch/>
        </p:blipFill>
        <p:spPr bwMode="auto">
          <a:xfrm rot="2870498">
            <a:off x="613400" y="3678901"/>
            <a:ext cx="3324566" cy="27567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8564" y="3333301"/>
            <a:ext cx="2940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Вид сверху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74247" y="6177516"/>
            <a:ext cx="1527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Вид снизу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391255" y="3354568"/>
            <a:ext cx="393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Готовые  обтекатели (без отверстий)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673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20" y="292756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03" y="321273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6370" y="289684"/>
            <a:ext cx="690176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pic>
        <p:nvPicPr>
          <p:cNvPr id="16" name="Picture 2" descr="Z:\картинки для сайта\большие\детали ПТФ\Наши детали\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5" b="-1"/>
          <a:stretch/>
        </p:blipFill>
        <p:spPr bwMode="auto">
          <a:xfrm>
            <a:off x="314397" y="4247042"/>
            <a:ext cx="3642050" cy="225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J:\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" b="13000"/>
          <a:stretch/>
        </p:blipFill>
        <p:spPr bwMode="auto">
          <a:xfrm>
            <a:off x="314397" y="1548825"/>
            <a:ext cx="3642050" cy="226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Z:\картинки для сайта\большие\детали ПТФ\Наши детали\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t="18385"/>
          <a:stretch/>
        </p:blipFill>
        <p:spPr bwMode="auto">
          <a:xfrm>
            <a:off x="4598867" y="1559442"/>
            <a:ext cx="4014198" cy="226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Y:\СВЕРХПЛАСТИЧНОСТЬ\Фотографии деталей\Детали\Полупатрубки ИАЗ\1\DSC_005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26248" b="18627"/>
          <a:stretch/>
        </p:blipFill>
        <p:spPr bwMode="auto">
          <a:xfrm>
            <a:off x="4598873" y="4310997"/>
            <a:ext cx="4014192" cy="152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44554" y="1170873"/>
            <a:ext cx="7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Полупатрубки</a:t>
            </a:r>
            <a:r>
              <a:rPr lang="ru-RU" dirty="0" smtClean="0"/>
              <a:t>.  Сплав ОТ4-1.    Толщина  0,8 мм 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14670" y="3816092"/>
            <a:ext cx="339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Модель процесса ПТФ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994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20" y="292756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03" y="321273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6370" y="289684"/>
            <a:ext cx="690176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34285" y="1180065"/>
            <a:ext cx="8600794" cy="3890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 smtClean="0"/>
              <a:t>Моделирование изготовления листовых деталей в </a:t>
            </a:r>
            <a:r>
              <a:rPr lang="en-US" sz="2000" dirty="0" err="1" smtClean="0"/>
              <a:t>PamSTAMP</a:t>
            </a:r>
            <a:r>
              <a:rPr lang="en-US" sz="2000" dirty="0" smtClean="0"/>
              <a:t> </a:t>
            </a:r>
            <a:r>
              <a:rPr lang="en-US" sz="2000" dirty="0"/>
              <a:t>2G </a:t>
            </a:r>
            <a:endParaRPr lang="ru-RU" sz="2000" dirty="0"/>
          </a:p>
        </p:txBody>
      </p:sp>
      <p:pic>
        <p:nvPicPr>
          <p:cNvPr id="14" name="Picture 3" descr="C:\Users\DEMONO~1\AppData\Local\Temp\Rar$DI04.441\Snap4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72" y="4287748"/>
            <a:ext cx="2897555" cy="215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Объект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37" b="6223"/>
          <a:stretch/>
        </p:blipFill>
        <p:spPr>
          <a:xfrm>
            <a:off x="4954109" y="1614759"/>
            <a:ext cx="3106801" cy="2375704"/>
          </a:xfrm>
          <a:prstGeom prst="rect">
            <a:avLst/>
          </a:prstGeom>
        </p:spPr>
      </p:pic>
      <p:pic>
        <p:nvPicPr>
          <p:cNvPr id="22" name="Объект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4" b="13995"/>
          <a:stretch/>
        </p:blipFill>
        <p:spPr>
          <a:xfrm>
            <a:off x="4954109" y="4287748"/>
            <a:ext cx="3277207" cy="2156344"/>
          </a:xfrm>
          <a:prstGeom prst="rect">
            <a:avLst/>
          </a:prstGeom>
        </p:spPr>
      </p:pic>
      <p:pic>
        <p:nvPicPr>
          <p:cNvPr id="23" name="Объект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94" b="10462"/>
          <a:stretch/>
        </p:blipFill>
        <p:spPr>
          <a:xfrm>
            <a:off x="1011971" y="1625392"/>
            <a:ext cx="2696750" cy="23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5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20" y="292756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03" y="321273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6370" y="289684"/>
            <a:ext cx="690176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44918" y="1148166"/>
            <a:ext cx="8600794" cy="3890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 smtClean="0"/>
              <a:t>Моделирование трехслойных панелей в </a:t>
            </a:r>
            <a:r>
              <a:rPr lang="en-US" sz="2000" dirty="0" err="1" smtClean="0"/>
              <a:t>PamSTAMP</a:t>
            </a:r>
            <a:r>
              <a:rPr lang="en-US" sz="2000" dirty="0" smtClean="0"/>
              <a:t> </a:t>
            </a:r>
            <a:r>
              <a:rPr lang="en-US" sz="2000" dirty="0"/>
              <a:t>2G </a:t>
            </a:r>
            <a:endParaRPr lang="ru-RU" sz="20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91" y="1602859"/>
            <a:ext cx="3787205" cy="175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Alexey\Desktop\Трёхслойка\Объёмная формовка трёхслойной клиновидной панели\Snap36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1" y="1457855"/>
            <a:ext cx="3624861" cy="170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603306194"/>
              </p:ext>
            </p:extLst>
          </p:nvPr>
        </p:nvGraphicFramePr>
        <p:xfrm>
          <a:off x="4514599" y="3064713"/>
          <a:ext cx="4320480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606789185"/>
              </p:ext>
            </p:extLst>
          </p:nvPr>
        </p:nvGraphicFramePr>
        <p:xfrm>
          <a:off x="175667" y="3064713"/>
          <a:ext cx="417646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7" name="Рисунок 16" descr="F:\АСПИРАНТУРА\ФОРМОВКА КЛИНОВОЙ МНОГОСЛОЙНОЙ ПАНЕЛИ\Фото многослойной клиновой панели\14.12.13\CAM01478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725"/>
          <a:stretch/>
        </p:blipFill>
        <p:spPr bwMode="auto">
          <a:xfrm>
            <a:off x="786821" y="5296307"/>
            <a:ext cx="3307087" cy="1318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Объект 3" descr="C:\АСПИРАНТУРА\ФОРМОВКА КЛИНОВИДНОЙ МНОГОСЛОЙНОЙ ПАНЕЛИ\Формовка Многослойных панелей\ВТ20_Формовка многослойных панелей\Формовка клиновидной панели с продольным гофром из ВТ20\Формовка 30.12.13\CAM01917.jpg"/>
          <p:cNvPicPr>
            <a:picLocks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0" t="48905" r="9396" b="4564"/>
          <a:stretch/>
        </p:blipFill>
        <p:spPr bwMode="auto">
          <a:xfrm>
            <a:off x="5167418" y="5275041"/>
            <a:ext cx="3434323" cy="13184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507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20" y="292756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03" y="321273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6370" y="289684"/>
            <a:ext cx="690176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b="8902"/>
          <a:stretch/>
        </p:blipFill>
        <p:spPr>
          <a:xfrm>
            <a:off x="330770" y="4341739"/>
            <a:ext cx="2265852" cy="217605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22710" y="3477683"/>
            <a:ext cx="19807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73E8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Обтяжка </a:t>
            </a:r>
          </a:p>
          <a:p>
            <a:r>
              <a:rPr lang="ru-RU" sz="1600" dirty="0" smtClean="0">
                <a:solidFill>
                  <a:srgbClr val="073E8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Сплав </a:t>
            </a:r>
            <a:r>
              <a:rPr lang="ru-RU" sz="1600" dirty="0">
                <a:solidFill>
                  <a:srgbClr val="073E8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– 1163 АМ</a:t>
            </a:r>
          </a:p>
          <a:p>
            <a:r>
              <a:rPr lang="ru-RU" sz="1600" dirty="0">
                <a:solidFill>
                  <a:srgbClr val="073E8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Толщина </a:t>
            </a:r>
            <a:r>
              <a:rPr lang="ru-RU" sz="1600" dirty="0" smtClean="0">
                <a:solidFill>
                  <a:srgbClr val="073E8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- 1,5 мм</a:t>
            </a:r>
            <a:endParaRPr lang="ru-RU" sz="1600" dirty="0" smtClean="0">
              <a:solidFill>
                <a:srgbClr val="073E8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Palatino Linotype"/>
              <a:ea typeface="+mj-ea"/>
              <a:cs typeface="+mj-cs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/>
          <a:srcRect l="15959" t="19427" r="11555" b="14786"/>
          <a:stretch/>
        </p:blipFill>
        <p:spPr>
          <a:xfrm>
            <a:off x="3168499" y="1607919"/>
            <a:ext cx="2287771" cy="167504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/>
          <a:srcRect l="6418" t="4369" r="9044" b="36116"/>
          <a:stretch/>
        </p:blipFill>
        <p:spPr>
          <a:xfrm>
            <a:off x="5548914" y="1621191"/>
            <a:ext cx="1844570" cy="166177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/>
          <a:srcRect l="12893" r="15054" b="37562"/>
          <a:stretch/>
        </p:blipFill>
        <p:spPr>
          <a:xfrm>
            <a:off x="7535669" y="1607920"/>
            <a:ext cx="1339394" cy="162449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112465" y="1184613"/>
            <a:ext cx="5797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>
                <a:solidFill>
                  <a:srgbClr val="073E8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Эластоформование</a:t>
            </a:r>
            <a:r>
              <a:rPr lang="ru-RU" sz="1600" dirty="0" smtClean="0">
                <a:solidFill>
                  <a:srgbClr val="073E8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.  Сплав – 1163 АМ. Толщина - 1,5 мм.</a:t>
            </a:r>
            <a:endParaRPr lang="ru-RU" sz="1050" dirty="0">
              <a:solidFill>
                <a:srgbClr val="000000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/>
          <a:srcRect b="20554"/>
          <a:stretch/>
        </p:blipFill>
        <p:spPr>
          <a:xfrm>
            <a:off x="3040921" y="4341739"/>
            <a:ext cx="3094349" cy="147363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0"/>
          <a:srcRect l="6402" b="22245"/>
          <a:stretch/>
        </p:blipFill>
        <p:spPr>
          <a:xfrm>
            <a:off x="6321396" y="4341739"/>
            <a:ext cx="2435957" cy="1473637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2849527" y="3704365"/>
            <a:ext cx="59855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73E8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ПТФ  в режиме сверхпластичности. </a:t>
            </a:r>
            <a:r>
              <a:rPr lang="ru-RU" sz="1400" dirty="0" smtClean="0">
                <a:solidFill>
                  <a:srgbClr val="073E8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Сплав </a:t>
            </a:r>
            <a:r>
              <a:rPr lang="ru-RU" sz="1400" dirty="0">
                <a:solidFill>
                  <a:srgbClr val="073E8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– </a:t>
            </a:r>
            <a:r>
              <a:rPr lang="ru-RU" sz="1400" dirty="0" smtClean="0">
                <a:solidFill>
                  <a:srgbClr val="073E8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АМг6. Толщина - 1,5 </a:t>
            </a:r>
            <a:r>
              <a:rPr lang="ru-RU" sz="1400" dirty="0">
                <a:solidFill>
                  <a:srgbClr val="073E8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мм.</a:t>
            </a:r>
            <a:endParaRPr lang="ru-RU" sz="1000" dirty="0">
              <a:solidFill>
                <a:srgbClr val="000000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/>
          <a:srcRect l="1345" r="8272" b="23141"/>
          <a:stretch/>
        </p:blipFill>
        <p:spPr>
          <a:xfrm>
            <a:off x="222710" y="1239134"/>
            <a:ext cx="2711873" cy="20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7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20" y="292756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03" y="321273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6370" y="289684"/>
            <a:ext cx="690176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60408" y="5808794"/>
            <a:ext cx="42392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1F2123"/>
                </a:solidFill>
              </a:rPr>
              <a:t>Максимальные напряжения  –  82 МПа</a:t>
            </a:r>
          </a:p>
          <a:p>
            <a:pPr algn="ctr"/>
            <a:r>
              <a:rPr lang="ru-RU" sz="1400" dirty="0">
                <a:solidFill>
                  <a:srgbClr val="1F2123"/>
                </a:solidFill>
              </a:rPr>
              <a:t>Масса – </a:t>
            </a:r>
            <a:r>
              <a:rPr lang="ru-RU" sz="1400" dirty="0" smtClean="0">
                <a:solidFill>
                  <a:srgbClr val="1F2123"/>
                </a:solidFill>
              </a:rPr>
              <a:t>1,107 кг. </a:t>
            </a:r>
          </a:p>
          <a:p>
            <a:pPr algn="ctr"/>
            <a:r>
              <a:rPr lang="ru-RU" sz="1400" dirty="0" smtClean="0">
                <a:solidFill>
                  <a:srgbClr val="1F2123"/>
                </a:solidFill>
              </a:rPr>
              <a:t>(уменьшение массы на 17,3 %)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2189926"/>
            <a:ext cx="3791984" cy="358416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899774" y="5802745"/>
            <a:ext cx="3482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1F2123"/>
                </a:solidFill>
              </a:rPr>
              <a:t>Максимальные напряжения  – 46 МПа</a:t>
            </a:r>
          </a:p>
          <a:p>
            <a:pPr algn="ctr"/>
            <a:r>
              <a:rPr lang="ru-RU" sz="1400" dirty="0">
                <a:solidFill>
                  <a:srgbClr val="1F2123"/>
                </a:solidFill>
              </a:rPr>
              <a:t>Масса – </a:t>
            </a:r>
            <a:r>
              <a:rPr lang="ru-RU" sz="1400" dirty="0" smtClean="0">
                <a:solidFill>
                  <a:srgbClr val="1F2123"/>
                </a:solidFill>
              </a:rPr>
              <a:t>1,338 </a:t>
            </a:r>
            <a:r>
              <a:rPr lang="ru-RU" sz="1400" dirty="0">
                <a:solidFill>
                  <a:srgbClr val="1F2123"/>
                </a:solidFill>
              </a:rPr>
              <a:t>кг</a:t>
            </a:r>
            <a:r>
              <a:rPr lang="ru-RU" sz="1400" dirty="0" smtClean="0">
                <a:solidFill>
                  <a:srgbClr val="1F2123"/>
                </a:solidFill>
              </a:rPr>
              <a:t>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39004" y="1839975"/>
            <a:ext cx="42392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1F2123"/>
                </a:solidFill>
              </a:rPr>
              <a:t>Без учета технологической истории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700171" y="1870808"/>
            <a:ext cx="42392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1F2123"/>
                </a:solidFill>
              </a:rPr>
              <a:t>С</a:t>
            </a:r>
            <a:r>
              <a:rPr lang="ru-RU" sz="1400" dirty="0" smtClean="0">
                <a:solidFill>
                  <a:srgbClr val="1F2123"/>
                </a:solidFill>
              </a:rPr>
              <a:t> учетом технологической истории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0391" y="2243250"/>
            <a:ext cx="3459312" cy="34370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5295" y="1287836"/>
            <a:ext cx="7914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Инженерный анализ конструкции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617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20" y="292756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03" y="321273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6370" y="289684"/>
            <a:ext cx="6901767" cy="79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84595" y="5047539"/>
            <a:ext cx="7413377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ru-RU" sz="17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Достигаемые показатели:</a:t>
            </a:r>
          </a:p>
          <a:p>
            <a:pPr marL="228600" lvl="0" indent="-228600" algn="just" eaLnBrk="0" fontAlgn="base" hangingPunct="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tabLst>
                <a:tab pos="174625" algn="l"/>
                <a:tab pos="273050" algn="l"/>
              </a:tabLst>
            </a:pPr>
            <a:r>
              <a:rPr lang="ru-RU" sz="1700" spc="20" dirty="0" smtClean="0">
                <a:latin typeface="Times New Roman" pitchFamily="18" charset="0"/>
                <a:ea typeface="+mj-ea"/>
                <a:cs typeface="Times New Roman" pitchFamily="18" charset="0"/>
              </a:rPr>
              <a:t>Снижение </a:t>
            </a:r>
            <a:r>
              <a:rPr lang="ru-RU" sz="1700" spc="20" dirty="0">
                <a:latin typeface="Times New Roman" pitchFamily="18" charset="0"/>
                <a:ea typeface="+mj-ea"/>
                <a:cs typeface="Times New Roman" pitchFamily="18" charset="0"/>
              </a:rPr>
              <a:t>затрат на производство деталей не менее чем на  5% </a:t>
            </a:r>
            <a:endParaRPr lang="ru-RU" sz="1700" spc="2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228600" lvl="0" indent="-228600" algn="just" eaLnBrk="0" fontAlgn="base" hangingPunct="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tabLst>
                <a:tab pos="174625" algn="l"/>
                <a:tab pos="273050" algn="l"/>
              </a:tabLst>
            </a:pPr>
            <a:r>
              <a:rPr lang="ru-RU" sz="1700" spc="20" dirty="0" smtClean="0">
                <a:latin typeface="Times New Roman" pitchFamily="18" charset="0"/>
                <a:ea typeface="+mj-ea"/>
                <a:cs typeface="Times New Roman" pitchFamily="18" charset="0"/>
              </a:rPr>
              <a:t>Уменьшение трудоемкости </a:t>
            </a:r>
            <a:r>
              <a:rPr lang="ru-RU" sz="1700" spc="20" dirty="0">
                <a:latin typeface="Times New Roman" pitchFamily="18" charset="0"/>
                <a:ea typeface="+mj-ea"/>
                <a:cs typeface="Times New Roman" pitchFamily="18" charset="0"/>
              </a:rPr>
              <a:t>производства </a:t>
            </a:r>
            <a:r>
              <a:rPr lang="ru-RU" sz="1700" spc="20" dirty="0" smtClean="0">
                <a:latin typeface="Times New Roman" pitchFamily="18" charset="0"/>
                <a:ea typeface="+mj-ea"/>
                <a:cs typeface="Times New Roman" pitchFamily="18" charset="0"/>
              </a:rPr>
              <a:t>деталей не менее чем  на </a:t>
            </a:r>
            <a:r>
              <a:rPr lang="ru-RU" sz="1700" spc="20" dirty="0">
                <a:latin typeface="Times New Roman" pitchFamily="18" charset="0"/>
                <a:ea typeface="+mj-ea"/>
                <a:cs typeface="Times New Roman" pitchFamily="18" charset="0"/>
              </a:rPr>
              <a:t>10</a:t>
            </a:r>
            <a:r>
              <a:rPr lang="ru-RU" sz="1700" spc="20" dirty="0" smtClean="0">
                <a:latin typeface="Times New Roman" pitchFamily="18" charset="0"/>
                <a:ea typeface="+mj-ea"/>
                <a:cs typeface="Times New Roman" pitchFamily="18" charset="0"/>
              </a:rPr>
              <a:t>%</a:t>
            </a:r>
          </a:p>
          <a:p>
            <a:pPr marL="228600" lvl="0" indent="-228600" algn="just" eaLnBrk="0" fontAlgn="base" hangingPunct="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tabLst>
                <a:tab pos="174625" algn="l"/>
                <a:tab pos="273050" algn="l"/>
              </a:tabLst>
            </a:pPr>
            <a:r>
              <a:rPr lang="ru-RU" sz="1700" spc="20" dirty="0" smtClean="0">
                <a:latin typeface="Times New Roman" pitchFamily="18" charset="0"/>
                <a:ea typeface="+mj-ea"/>
                <a:cs typeface="Times New Roman" pitchFamily="18" charset="0"/>
              </a:rPr>
              <a:t>Снижение затрат на СТО не менее чем на 10%</a:t>
            </a:r>
            <a:endParaRPr lang="ru-RU" sz="1700" spc="2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15229" y="1446003"/>
            <a:ext cx="8365246" cy="3115339"/>
          </a:xfrm>
          <a:prstGeom prst="rect">
            <a:avLst/>
          </a:prstGeom>
          <a:noFill/>
          <a:ln w="25400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7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Предложения авиастроительным предприятиям:</a:t>
            </a:r>
          </a:p>
          <a:p>
            <a:pPr marL="361950" indent="-3619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361950" algn="l"/>
              </a:tabLst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Разработка проекта по автоматизации подготовки производства деталей на основе комплексного применении информационных технологий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разработки и оптимизации технологических процессов и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конструкций</a:t>
            </a:r>
          </a:p>
          <a:p>
            <a:pPr marL="361950" indent="-3619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361950" algn="l"/>
              </a:tabLst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Подготовка квалифицированного персонала по комплексному применению информационных технологий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marL="361950" indent="-3619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361950" algn="l"/>
              </a:tabLst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Проведение НИРОКР по поиску рациональных технологических процессов и  разработке  рациональных конструкций средств технологического оснащения</a:t>
            </a:r>
          </a:p>
          <a:p>
            <a:pPr marL="361950" indent="-3619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361950" algn="l"/>
              </a:tabLst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Отработка предложенных технологических процессов и СТО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marL="361950" indent="-3619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361950" algn="l"/>
              </a:tabLst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Разработка и корректировка нормативно-технологической документации по комплексному применению информационных технологий при изготовлении деталей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8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558B-531C-485E-9B25-833437E7768B}" type="slidenum">
              <a:rPr lang="ru-RU" smtClean="0"/>
              <a:t>28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03303" y="2426129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183710" y="4204074"/>
            <a:ext cx="5280345" cy="365760"/>
          </a:xfrm>
        </p:spPr>
        <p:txBody>
          <a:bodyPr/>
          <a:lstStyle/>
          <a:p>
            <a:pPr algn="l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+mj-ea"/>
                <a:cs typeface="Calibri" pitchFamily="34" charset="0"/>
              </a:rPr>
              <a:t>www.technology.ru.com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31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355441"/>
            <a:ext cx="8878186" cy="6103087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619" y="462884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302" y="491401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88902" y="407342"/>
            <a:ext cx="69017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sp>
        <p:nvSpPr>
          <p:cNvPr id="7" name="Овал 6"/>
          <p:cNvSpPr/>
          <p:nvPr/>
        </p:nvSpPr>
        <p:spPr>
          <a:xfrm>
            <a:off x="3338610" y="2232831"/>
            <a:ext cx="2392326" cy="21903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Исследуемые процессы изготовления деталей</a:t>
            </a: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27358" y="1626764"/>
            <a:ext cx="1690603" cy="12546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Литье металлов</a:t>
            </a:r>
            <a:endParaRPr lang="ru-RU" sz="20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02848" y="1626765"/>
            <a:ext cx="1637414" cy="12546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Объемная штамповка</a:t>
            </a:r>
            <a:endParaRPr lang="ru-RU" sz="20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5155" y="3620400"/>
            <a:ext cx="2413617" cy="12705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Холодная листовая штамповка</a:t>
            </a:r>
            <a:endParaRPr lang="ru-RU" sz="20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347650" y="3631033"/>
            <a:ext cx="2456115" cy="1196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Пневмотремическая</a:t>
            </a:r>
            <a:r>
              <a:rPr lang="ru-RU" dirty="0" smtClean="0"/>
              <a:t> листовая штамповка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65531" y="5433273"/>
            <a:ext cx="7581015" cy="7017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Пневмотремическая</a:t>
            </a:r>
            <a:r>
              <a:rPr lang="ru-RU" dirty="0" smtClean="0"/>
              <a:t> формовка, совмещенная с диффузионной сваркой</a:t>
            </a:r>
            <a:endParaRPr lang="ru-RU" dirty="0"/>
          </a:p>
        </p:txBody>
      </p:sp>
      <p:sp>
        <p:nvSpPr>
          <p:cNvPr id="16" name="Стрелка вниз 15"/>
          <p:cNvSpPr/>
          <p:nvPr/>
        </p:nvSpPr>
        <p:spPr>
          <a:xfrm rot="6994386">
            <a:off x="2588764" y="2280091"/>
            <a:ext cx="563525" cy="4209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4232542">
            <a:off x="5778548" y="2252935"/>
            <a:ext cx="563525" cy="4209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3233421">
            <a:off x="2777753" y="3691673"/>
            <a:ext cx="563525" cy="4209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8553432">
            <a:off x="5656616" y="3798004"/>
            <a:ext cx="563525" cy="4209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4253010" y="4707686"/>
            <a:ext cx="563525" cy="4209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35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619" y="335288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8137" y="331906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286530" y="257785"/>
            <a:ext cx="6538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</a:t>
            </a:r>
            <a:r>
              <a:rPr lang="ru-RU" sz="20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государственный </a:t>
            </a: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технический университет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820" y="1140474"/>
            <a:ext cx="8467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НИЛ </a:t>
            </a:r>
          </a:p>
          <a:p>
            <a:pPr algn="ctr"/>
            <a:r>
              <a:rPr lang="ru-RU" dirty="0" smtClean="0"/>
              <a:t>«Проектирования и виртуального моделирования изделий и технологических процессов в авиастроении»</a:t>
            </a:r>
          </a:p>
        </p:txBody>
      </p:sp>
      <p:pic>
        <p:nvPicPr>
          <p:cNvPr id="7" name="Picture 2" descr="Y:\_НИЛ проектирования и виртуального моделирования изделий и ТП\Фото лаборатории 213\12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6" y="2301771"/>
            <a:ext cx="3785079" cy="193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Объект 5" descr="http://www.logismarket.pl/ip/oberon-3d-ramiona-pomiarowe-ramiona-pomiarowe-cimcore-najnowszej-serii-75-se-646903-FGR.jp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528" y="2301771"/>
            <a:ext cx="1527205" cy="36892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19" y="4373098"/>
            <a:ext cx="1993807" cy="2176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C:\Users\Dem0n0l0g\AppData\Local\Microsoft\Windows\Temporary Internet Files\Content.Word\2012-01-26 14.18.1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766" y="2301771"/>
            <a:ext cx="2923843" cy="19347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557453" y="4604929"/>
            <a:ext cx="454510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22 компьютера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Высокопроизводительная расчетная станция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Координатно-измерительная машина с лазерным сканером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02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355441"/>
            <a:ext cx="8878186" cy="6103087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619" y="462884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1302" y="491401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88902" y="407342"/>
            <a:ext cx="69017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708" y="4917642"/>
            <a:ext cx="1770068" cy="9563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998" y="4893819"/>
            <a:ext cx="2744046" cy="98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Photoshop files\ProCAST201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78"/>
          <a:stretch/>
        </p:blipFill>
        <p:spPr bwMode="auto">
          <a:xfrm>
            <a:off x="419560" y="1532145"/>
            <a:ext cx="1901033" cy="933261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458" y="1515921"/>
            <a:ext cx="2352882" cy="9240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416" y="3148512"/>
            <a:ext cx="1188623" cy="961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4" descr="Описание: C:\Photoshop files\PAM Stamp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t="2238" r="4263" b="66908"/>
          <a:stretch>
            <a:fillRect/>
          </a:stretch>
        </p:blipFill>
        <p:spPr bwMode="auto">
          <a:xfrm>
            <a:off x="2577508" y="1532145"/>
            <a:ext cx="1827209" cy="9332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Описание: C:\Photoshop files\Ansys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41" y="4904452"/>
            <a:ext cx="1647429" cy="982100"/>
          </a:xfrm>
          <a:prstGeom prst="rect">
            <a:avLst/>
          </a:prstGeom>
          <a:noFill/>
          <a:ln w="34925" cmpd="tri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C:\Photoshop files\S3F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359" y="1515921"/>
            <a:ext cx="1706823" cy="9402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7" y="4904452"/>
            <a:ext cx="1702834" cy="98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6" t="26802" r="33427" b="32994"/>
          <a:stretch/>
        </p:blipFill>
        <p:spPr bwMode="auto">
          <a:xfrm>
            <a:off x="366394" y="3052815"/>
            <a:ext cx="1824653" cy="115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Овал 18"/>
          <p:cNvSpPr/>
          <p:nvPr/>
        </p:nvSpPr>
        <p:spPr>
          <a:xfrm>
            <a:off x="2950469" y="2872031"/>
            <a:ext cx="3370514" cy="14977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Лицензионный программный комплекс</a:t>
            </a:r>
            <a:endParaRPr lang="ru-RU" sz="2400" dirty="0"/>
          </a:p>
        </p:txBody>
      </p:sp>
      <p:cxnSp>
        <p:nvCxnSpPr>
          <p:cNvPr id="20" name="Прямая со стрелкой 19"/>
          <p:cNvCxnSpPr>
            <a:stCxn id="9" idx="2"/>
            <a:endCxn id="19" idx="1"/>
          </p:cNvCxnSpPr>
          <p:nvPr/>
        </p:nvCxnSpPr>
        <p:spPr>
          <a:xfrm>
            <a:off x="1370077" y="2465406"/>
            <a:ext cx="2073992" cy="625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3" idx="2"/>
            <a:endCxn id="19" idx="0"/>
          </p:cNvCxnSpPr>
          <p:nvPr/>
        </p:nvCxnSpPr>
        <p:spPr>
          <a:xfrm>
            <a:off x="3491113" y="2465406"/>
            <a:ext cx="1144613" cy="406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15" idx="2"/>
            <a:endCxn id="19" idx="0"/>
          </p:cNvCxnSpPr>
          <p:nvPr/>
        </p:nvCxnSpPr>
        <p:spPr>
          <a:xfrm flipH="1">
            <a:off x="4635726" y="2456175"/>
            <a:ext cx="864045" cy="4158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10" idx="2"/>
            <a:endCxn id="19" idx="7"/>
          </p:cNvCxnSpPr>
          <p:nvPr/>
        </p:nvCxnSpPr>
        <p:spPr>
          <a:xfrm flipH="1">
            <a:off x="5827383" y="2439952"/>
            <a:ext cx="1894516" cy="6514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12" idx="1"/>
            <a:endCxn id="19" idx="6"/>
          </p:cNvCxnSpPr>
          <p:nvPr/>
        </p:nvCxnSpPr>
        <p:spPr>
          <a:xfrm flipH="1" flipV="1">
            <a:off x="6320983" y="3620895"/>
            <a:ext cx="996433" cy="83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17" idx="3"/>
            <a:endCxn id="19" idx="2"/>
          </p:cNvCxnSpPr>
          <p:nvPr/>
        </p:nvCxnSpPr>
        <p:spPr>
          <a:xfrm flipV="1">
            <a:off x="2191047" y="3620895"/>
            <a:ext cx="759422" cy="10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6" idx="0"/>
            <a:endCxn id="19" idx="3"/>
          </p:cNvCxnSpPr>
          <p:nvPr/>
        </p:nvCxnSpPr>
        <p:spPr>
          <a:xfrm flipV="1">
            <a:off x="1247814" y="4150422"/>
            <a:ext cx="2196255" cy="7540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14" idx="0"/>
            <a:endCxn id="19" idx="4"/>
          </p:cNvCxnSpPr>
          <p:nvPr/>
        </p:nvCxnSpPr>
        <p:spPr>
          <a:xfrm flipV="1">
            <a:off x="3185256" y="4369759"/>
            <a:ext cx="1450470" cy="5346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8" idx="0"/>
            <a:endCxn id="19" idx="4"/>
          </p:cNvCxnSpPr>
          <p:nvPr/>
        </p:nvCxnSpPr>
        <p:spPr>
          <a:xfrm flipH="1" flipV="1">
            <a:off x="4635726" y="4369759"/>
            <a:ext cx="982295" cy="524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7" idx="0"/>
            <a:endCxn id="19" idx="5"/>
          </p:cNvCxnSpPr>
          <p:nvPr/>
        </p:nvCxnSpPr>
        <p:spPr>
          <a:xfrm flipH="1" flipV="1">
            <a:off x="5827383" y="4150422"/>
            <a:ext cx="2218359" cy="7672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12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20" y="239591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03" y="257475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21116" y="94662"/>
            <a:ext cx="69017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</a:t>
            </a: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0883" y="994465"/>
            <a:ext cx="8611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НИЛ «Прогрессивные методы формообразования в заготовительно-штамповочном производстве»</a:t>
            </a:r>
            <a:endParaRPr lang="ru-RU" dirty="0"/>
          </a:p>
        </p:txBody>
      </p:sp>
      <p:pic>
        <p:nvPicPr>
          <p:cNvPr id="8" name="Рисунок 7" descr="C:\Users\kolmogortsev\Downloads\2012-01-25 14.55.1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89" y="4029165"/>
            <a:ext cx="1825933" cy="2191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kolmogortsev\Downloads\2012-01-25 14.52.2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" b="17636"/>
          <a:stretch/>
        </p:blipFill>
        <p:spPr bwMode="auto">
          <a:xfrm>
            <a:off x="329722" y="1427566"/>
            <a:ext cx="2583600" cy="217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kolmogortsev\Downloads\2012-01-25 14.51.54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1"/>
          <a:stretch/>
        </p:blipFill>
        <p:spPr bwMode="auto">
          <a:xfrm>
            <a:off x="3503789" y="1581037"/>
            <a:ext cx="1826783" cy="210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 descr="D:\tmp\2012-04-16 13.18.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t="3564" r="21023" b="5095"/>
          <a:stretch>
            <a:fillRect/>
          </a:stretch>
        </p:blipFill>
        <p:spPr bwMode="auto">
          <a:xfrm>
            <a:off x="6197860" y="1542059"/>
            <a:ext cx="2392560" cy="224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172.27.100.5\project1-3\_НИЛ прогрессивных методов формообразования в ЗШП\Фото лаборатории\2012-01-25 14.30.5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860" y="3902474"/>
            <a:ext cx="2392560" cy="226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tmp\2012-04-16 13.15.0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6" t="3422" r="21109" b="15149"/>
          <a:stretch/>
        </p:blipFill>
        <p:spPr bwMode="auto">
          <a:xfrm>
            <a:off x="356247" y="3978163"/>
            <a:ext cx="2530549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7718" y="6132758"/>
            <a:ext cx="2392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/>
            <a:r>
              <a:rPr lang="ru-RU" sz="1600" spc="-20" dirty="0">
                <a:cs typeface="Times New Roman" pitchFamily="18" charset="0"/>
              </a:rPr>
              <a:t>Установка УПТФ-150 </a:t>
            </a:r>
            <a:endParaRPr lang="ru-RU" sz="1600" spc="-20" dirty="0" smtClean="0">
              <a:cs typeface="Times New Roman" pitchFamily="18" charset="0"/>
            </a:endParaRPr>
          </a:p>
          <a:p>
            <a:pPr marL="182563" indent="-182563"/>
            <a:r>
              <a:rPr lang="ru-RU" sz="1600" spc="-20" dirty="0" smtClean="0">
                <a:cs typeface="Times New Roman" pitchFamily="18" charset="0"/>
              </a:rPr>
              <a:t>на </a:t>
            </a:r>
            <a:r>
              <a:rPr lang="ru-RU" sz="1600" spc="-20" dirty="0">
                <a:cs typeface="Times New Roman" pitchFamily="18" charset="0"/>
              </a:rPr>
              <a:t>базе пресса ИП-1250М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07010" y="3685775"/>
            <a:ext cx="34130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spcBef>
                <a:spcPts val="600"/>
              </a:spcBef>
              <a:spcAft>
                <a:spcPts val="600"/>
              </a:spcAft>
            </a:pPr>
            <a:r>
              <a:rPr lang="ru-RU" sz="1600" dirty="0"/>
              <a:t>Камера для сварки </a:t>
            </a:r>
            <a:r>
              <a:rPr lang="ru-RU" sz="1600" dirty="0" smtClean="0"/>
              <a:t>в </a:t>
            </a:r>
            <a:r>
              <a:rPr lang="ru-RU" sz="1600" dirty="0"/>
              <a:t>среде аргона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53593" y="6133958"/>
            <a:ext cx="5772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/>
              <a:t>Оборудование</a:t>
            </a:r>
            <a:r>
              <a:rPr lang="en-US" sz="1600" dirty="0"/>
              <a:t> </a:t>
            </a:r>
            <a:r>
              <a:rPr lang="ru-RU" sz="1600" dirty="0"/>
              <a:t>для  нанесения </a:t>
            </a:r>
            <a:r>
              <a:rPr lang="ru-RU" sz="1600" dirty="0" err="1"/>
              <a:t>антисварочного</a:t>
            </a:r>
            <a:r>
              <a:rPr lang="ru-RU" sz="1600" dirty="0"/>
              <a:t> покрытия </a:t>
            </a:r>
            <a:r>
              <a:rPr lang="ru-RU" sz="1600" dirty="0" smtClean="0"/>
              <a:t>на листовые </a:t>
            </a:r>
            <a:r>
              <a:rPr lang="ru-RU" sz="1600" dirty="0"/>
              <a:t>заготовки при их подготовке к диффузионной сварке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56247" y="3553657"/>
            <a:ext cx="17064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/>
              <a:t>Пресс  </a:t>
            </a:r>
            <a:r>
              <a:rPr lang="en-US" sz="1600" dirty="0" smtClean="0"/>
              <a:t>SPF </a:t>
            </a:r>
            <a:r>
              <a:rPr lang="ru-RU" sz="1600" dirty="0"/>
              <a:t>60</a:t>
            </a:r>
            <a:r>
              <a:rPr lang="en-US" sz="1600" dirty="0"/>
              <a:t>T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6637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20" y="292756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03" y="321273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6370" y="289684"/>
            <a:ext cx="690176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pic>
        <p:nvPicPr>
          <p:cNvPr id="20" name="Объект 3" descr="ЗАО 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906" y="5613307"/>
            <a:ext cx="3798557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Autodesk 2D and 3D Design and Engineering Software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728253"/>
            <a:ext cx="1890886" cy="415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120" y="3638547"/>
            <a:ext cx="3798557" cy="11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0" y="5269922"/>
            <a:ext cx="4391843" cy="110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 descr="Z:\Планы и маркетинг\Маркетинг\Рисунок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7" t="20425" r="14306" b="23142"/>
          <a:stretch/>
        </p:blipFill>
        <p:spPr bwMode="auto">
          <a:xfrm>
            <a:off x="402411" y="2352086"/>
            <a:ext cx="1683235" cy="112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E:\MSC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10"/>
          <a:stretch/>
        </p:blipFill>
        <p:spPr bwMode="auto">
          <a:xfrm>
            <a:off x="6555297" y="3750113"/>
            <a:ext cx="2375430" cy="6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Группа 25"/>
          <p:cNvGrpSpPr/>
          <p:nvPr/>
        </p:nvGrpSpPr>
        <p:grpSpPr>
          <a:xfrm>
            <a:off x="3114592" y="2457061"/>
            <a:ext cx="2815578" cy="893715"/>
            <a:chOff x="539750" y="1482569"/>
            <a:chExt cx="2983576" cy="1059050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0" t="11388" r="94016" b="85126"/>
            <a:stretch/>
          </p:blipFill>
          <p:spPr bwMode="auto">
            <a:xfrm>
              <a:off x="539750" y="1482569"/>
              <a:ext cx="2983576" cy="969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898065" y="2172287"/>
              <a:ext cx="23757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Siemens PLM Software</a:t>
              </a:r>
              <a:endParaRPr lang="en-US" b="1" dirty="0">
                <a:effectLst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08025" y="1500295"/>
            <a:ext cx="3536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</a:rPr>
              <a:t>Наши партнеры</a:t>
            </a:r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2050" name="Picture 2" descr="http://www.delcam.ru/img/delcam_haeder_logo.gif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31" y="3854581"/>
            <a:ext cx="19145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9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20" y="292756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03" y="321273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6370" y="289684"/>
            <a:ext cx="690176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2" y="1562012"/>
            <a:ext cx="1911036" cy="14713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/>
          <a:stretch/>
        </p:blipFill>
        <p:spPr bwMode="auto">
          <a:xfrm>
            <a:off x="4989846" y="3615062"/>
            <a:ext cx="3630502" cy="24773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317" y="1586213"/>
            <a:ext cx="2352121" cy="14865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2089" y="1170873"/>
            <a:ext cx="850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Крышка прибора.  Сплав АК7ч. Литье в песчаные формы.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73171" y="3168502"/>
            <a:ext cx="2544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Геометрическая модель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887113" y="3116466"/>
            <a:ext cx="2793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Моделирование литья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997295" y="6232281"/>
            <a:ext cx="374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Расположения вероятных дефектов</a:t>
            </a:r>
            <a:endParaRPr lang="ru-RU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338" y="1573857"/>
            <a:ext cx="2780536" cy="14989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" y="3615062"/>
            <a:ext cx="3697984" cy="24773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46370" y="6283842"/>
            <a:ext cx="301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Процесс кристаллизации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635262" y="3172677"/>
            <a:ext cx="312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Векторы потоков металла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263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8223" y="170121"/>
            <a:ext cx="8878186" cy="653902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20" y="292756"/>
            <a:ext cx="83791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em0n0l0g\Documents\Договор по обтяжки и эластичной среде\Ноябрьская конференция\gerb-istu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403" y="321273"/>
            <a:ext cx="765676" cy="8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6370" y="289684"/>
            <a:ext cx="690176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Национальный исследовательский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ru-RU" sz="2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Иркутский государственный технический университет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" t="9381" r="4820" b="4355"/>
          <a:stretch/>
        </p:blipFill>
        <p:spPr bwMode="auto">
          <a:xfrm>
            <a:off x="4997275" y="1508463"/>
            <a:ext cx="2707795" cy="192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981" y="3906051"/>
            <a:ext cx="3550899" cy="169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2090" y="1170873"/>
            <a:ext cx="826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Крышка прибора.  Сплав АК7ч. Литье в песчаные формы.        Отработка оснастки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209954" y="3483554"/>
            <a:ext cx="324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Литейная мастер -модель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68" y="1595824"/>
            <a:ext cx="3332858" cy="184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16054" y="5674127"/>
            <a:ext cx="4582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Распределение отклонений размеров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80937" y="3498092"/>
            <a:ext cx="3249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Модель для 3</a:t>
            </a:r>
            <a:r>
              <a:rPr lang="en-US" dirty="0" smtClean="0"/>
              <a:t>D</a:t>
            </a:r>
            <a:r>
              <a:rPr lang="ru-RU" dirty="0" smtClean="0"/>
              <a:t> печати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7" b="5469"/>
          <a:stretch/>
        </p:blipFill>
        <p:spPr bwMode="auto">
          <a:xfrm>
            <a:off x="1310902" y="3909956"/>
            <a:ext cx="2027912" cy="211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2090" y="6135792"/>
            <a:ext cx="288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Принтер      «</a:t>
            </a:r>
            <a:r>
              <a:rPr lang="en-US" dirty="0" smtClean="0"/>
              <a:t>Touch </a:t>
            </a:r>
            <a:r>
              <a:rPr lang="en-US" dirty="0"/>
              <a:t>™ </a:t>
            </a:r>
            <a:r>
              <a:rPr lang="en-US" dirty="0" smtClean="0"/>
              <a:t>3D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12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11200</TotalTime>
  <Words>904</Words>
  <Application>Microsoft Office PowerPoint</Application>
  <PresentationFormat>Экран (4:3)</PresentationFormat>
  <Paragraphs>257</Paragraphs>
  <Slides>28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ОАО «Научно-производственная корпорация «Иркут»</dc:title>
  <dc:creator>pashkov_ae</dc:creator>
  <cp:lastModifiedBy>Андрей</cp:lastModifiedBy>
  <cp:revision>999</cp:revision>
  <dcterms:created xsi:type="dcterms:W3CDTF">2012-04-09T23:28:45Z</dcterms:created>
  <dcterms:modified xsi:type="dcterms:W3CDTF">2014-11-05T12:57:20Z</dcterms:modified>
</cp:coreProperties>
</file>