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538" r:id="rId3"/>
    <p:sldId id="539" r:id="rId4"/>
    <p:sldId id="544" r:id="rId5"/>
    <p:sldId id="543" r:id="rId6"/>
    <p:sldId id="542" r:id="rId7"/>
    <p:sldId id="545" r:id="rId8"/>
    <p:sldId id="541" r:id="rId9"/>
    <p:sldId id="540" r:id="rId10"/>
    <p:sldId id="546" r:id="rId11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14975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 autoAdjust="0"/>
    <p:restoredTop sz="98977" autoAdjust="0"/>
  </p:normalViewPr>
  <p:slideViewPr>
    <p:cSldViewPr snapToGrid="0">
      <p:cViewPr>
        <p:scale>
          <a:sx n="100" d="100"/>
          <a:sy n="100" d="100"/>
        </p:scale>
        <p:origin x="-1950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1.emf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2.wmf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477926"/>
            <a:ext cx="8867554" cy="425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Опыт изготовления и применения концевых фрез на Иркутском авиационном заводе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Никулин Дмитрий Сергеевич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endParaRPr lang="ru-RU" sz="2800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Авиационный завод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47825" y="70485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Экономика производства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0526" y="1552574"/>
            <a:ext cx="85344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 Инструменты собственного изготовления дешевле в 3-5 раз </a:t>
            </a:r>
            <a:r>
              <a:rPr lang="ru-RU" sz="2000" dirty="0" smtClean="0"/>
              <a:t>по</a:t>
            </a:r>
            <a:r>
              <a:rPr lang="ru-RU" sz="2000" dirty="0" smtClean="0"/>
              <a:t> сравнению  с             </a:t>
            </a:r>
            <a:r>
              <a:rPr lang="ru-RU" sz="2000" dirty="0" smtClean="0"/>
              <a:t>импортными аналогами</a:t>
            </a:r>
            <a:r>
              <a:rPr lang="ru-RU" sz="2000" dirty="0" smtClean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Окупаемость станочного парка не более 3 лет; </a:t>
            </a: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Ритмичность снабжения </a:t>
            </a:r>
            <a:r>
              <a:rPr lang="ru-RU" sz="2000" dirty="0" smtClean="0"/>
              <a:t>производства инструмента, </a:t>
            </a:r>
            <a:r>
              <a:rPr lang="ru-RU" sz="2000" dirty="0" smtClean="0"/>
              <a:t>независимость от сроков поставки сторонним производителем;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Продление жизненного цикла инструмента, за счет переточки по исходным геометрическим параметрам; 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Изготовление инструмента непосредственно под собственные требования 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Обладание технологиями и знаниями, развитие и накопление интеллектуальной базы. 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УЧАСТОК  ПО ИЗГОТОВЛЕНИЮ ИНСТРУМЕНТА МЕТОДОМ ВЫШЛИФОВКИ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026" name="Picture 2" descr="D:\ My_loved_job\218_постановление\Доклад\доклад на конференции 2014\для презентации\RХ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099" y="1568450"/>
            <a:ext cx="3822701" cy="21247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TX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70647" y="3898452"/>
            <a:ext cx="3159003" cy="197529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RX7_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6700" y="3970005"/>
            <a:ext cx="4362450" cy="226182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рабочая зон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94174" y="1444257"/>
            <a:ext cx="3370376" cy="2048243"/>
          </a:xfrm>
          <a:prstGeom prst="rect">
            <a:avLst/>
          </a:prstGeom>
          <a:effectLst>
            <a:outerShdw blurRad="50800" dist="1524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_0057_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585" y="1898015"/>
            <a:ext cx="1090930" cy="176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IMG_0058_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1687" y="1863407"/>
            <a:ext cx="987425" cy="179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IMG_0068_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09470" y="1874837"/>
            <a:ext cx="103886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IMG_0043_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9496" y="4837548"/>
            <a:ext cx="2270608" cy="128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IMG_0066_2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92755" y="4431665"/>
            <a:ext cx="948690" cy="179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IMG_0051_1"/>
          <p:cNvPicPr/>
          <p:nvPr/>
        </p:nvPicPr>
        <p:blipFill>
          <a:blip r:embed="rId10" cstate="print"/>
          <a:srcRect l="22966" r="22966"/>
          <a:stretch>
            <a:fillRect/>
          </a:stretch>
        </p:blipFill>
        <p:spPr bwMode="auto">
          <a:xfrm>
            <a:off x="4263776" y="4453496"/>
            <a:ext cx="1264148" cy="178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IMG_0064_2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22742" y="4467270"/>
            <a:ext cx="864015" cy="178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IMG_0075_1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48475" y="4734243"/>
            <a:ext cx="1981200" cy="135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339850" y="673100"/>
            <a:ext cx="6489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err="1" smtClean="0"/>
              <a:t>Цельнотвердосплавные</a:t>
            </a:r>
            <a:r>
              <a:rPr lang="ru-RU" sz="2200" b="1" dirty="0" smtClean="0"/>
              <a:t> фрезы производства ИАЗ</a:t>
            </a:r>
            <a:endParaRPr lang="ru-RU" sz="2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66700" y="1473200"/>
            <a:ext cx="458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- Для обработки алюминиевых сплавов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90550" y="3924300"/>
            <a:ext cx="410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- Для обработки титановых сплавов</a:t>
            </a:r>
            <a:endParaRPr lang="ru-RU" b="1" dirty="0"/>
          </a:p>
        </p:txBody>
      </p:sp>
      <p:pic>
        <p:nvPicPr>
          <p:cNvPr id="20" name="Рисунок 19" descr="фреза столбик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95850" y="1668994"/>
            <a:ext cx="3975100" cy="2529524"/>
          </a:xfrm>
          <a:prstGeom prst="rect">
            <a:avLst/>
          </a:prstGeom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46200" y="514350"/>
            <a:ext cx="66548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 err="1" smtClean="0"/>
              <a:t>Цельнотвердосплавные</a:t>
            </a:r>
            <a:r>
              <a:rPr lang="ru-RU" sz="2100" b="1" dirty="0" smtClean="0"/>
              <a:t> фрезы производства ИАЗ для обработки стали (высокопрочная/нержавеющая) с нанесенным износостойким покрытием</a:t>
            </a:r>
            <a:endParaRPr lang="ru-RU" sz="2100" b="1" dirty="0"/>
          </a:p>
        </p:txBody>
      </p:sp>
      <p:pic>
        <p:nvPicPr>
          <p:cNvPr id="7" name="Рисунок 6" descr="IMG_16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5450" y="1716882"/>
            <a:ext cx="6057899" cy="45434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00175" y="390525"/>
            <a:ext cx="6391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Фрезы для черновой обработки титановых сплавов из быстрорежущей стали с волнообразной режущей кромкой</a:t>
            </a:r>
            <a:endParaRPr lang="ru-RU" sz="2400" b="1" dirty="0"/>
          </a:p>
        </p:txBody>
      </p:sp>
      <p:pic>
        <p:nvPicPr>
          <p:cNvPr id="7" name="Рисунок 6" descr="быстрорез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" y="1676399"/>
            <a:ext cx="5191126" cy="4708405"/>
          </a:xfrm>
          <a:prstGeom prst="rect">
            <a:avLst/>
          </a:prstGeom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543550" y="1638300"/>
            <a:ext cx="318135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-по объему снимаемого материала в единицу времени не уступают фрезам типа «кукуруза»;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34025" y="2809876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хорошее сопротивление вибрациям, за счет применения порошковой быстрорежущей стали;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53075" y="4924425"/>
            <a:ext cx="3114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-дешевле импортных аналогов в </a:t>
            </a:r>
          </a:p>
          <a:p>
            <a:r>
              <a:rPr lang="ru-RU" dirty="0" smtClean="0"/>
              <a:t>3-4 раза;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5591175" y="5876925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 до 5 переточек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96207" y="3990975"/>
            <a:ext cx="36477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-подвод СОЖ непосредственно</a:t>
            </a:r>
          </a:p>
          <a:p>
            <a:r>
              <a:rPr lang="ru-RU" dirty="0" smtClean="0"/>
              <a:t> в зону резания, для исключения </a:t>
            </a:r>
          </a:p>
          <a:p>
            <a:r>
              <a:rPr lang="ru-RU" dirty="0" smtClean="0"/>
              <a:t>приваривания  к материалу детали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506" y="774700"/>
            <a:ext cx="383362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1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Документы ИрГТУ\Постановление № 218\2011_работы по темам\1.jpg"/>
          <p:cNvPicPr/>
          <p:nvPr/>
        </p:nvPicPr>
        <p:blipFill>
          <a:blip r:embed="rId5" cstate="print"/>
          <a:srcRect t="22150" b="18840"/>
          <a:stretch>
            <a:fillRect/>
          </a:stretch>
        </p:blipFill>
        <p:spPr bwMode="auto">
          <a:xfrm>
            <a:off x="495300" y="1772368"/>
            <a:ext cx="8168138" cy="384738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524000" y="600075"/>
            <a:ext cx="63817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Конструкции фрез спроектированные в рамках работ по Постановлению Правительства РФ №218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бет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6076" y="1578253"/>
            <a:ext cx="6957624" cy="433359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466850" y="596900"/>
            <a:ext cx="642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Токарно-фрезерный обрабатывающий </a:t>
            </a:r>
            <a:endParaRPr lang="en-US" sz="2400" b="1" dirty="0" smtClean="0"/>
          </a:p>
          <a:p>
            <a:pPr algn="ctr"/>
            <a:r>
              <a:rPr lang="ru-RU" sz="2400" b="1" dirty="0" smtClean="0"/>
              <a:t>центр </a:t>
            </a:r>
            <a:r>
              <a:rPr lang="ru-RU" sz="2400" b="1" dirty="0" smtClean="0"/>
              <a:t>CTX </a:t>
            </a:r>
            <a:r>
              <a:rPr lang="ru-RU" sz="2400" b="1" dirty="0" err="1" smtClean="0"/>
              <a:t>Beta</a:t>
            </a:r>
            <a:r>
              <a:rPr lang="ru-RU" sz="2400" b="1" dirty="0" smtClean="0"/>
              <a:t> 1250 TC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41450" y="628650"/>
            <a:ext cx="6407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Участок контроля и маркировки инструмента </a:t>
            </a:r>
            <a:endParaRPr lang="ru-RU" sz="2400" b="1" dirty="0"/>
          </a:p>
        </p:txBody>
      </p:sp>
      <p:pic>
        <p:nvPicPr>
          <p:cNvPr id="7" name="Рисунок 6" descr="маркировк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24" y="2803197"/>
            <a:ext cx="3348854" cy="353092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золле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50" y="2219326"/>
            <a:ext cx="4963677" cy="3524250"/>
          </a:xfrm>
          <a:prstGeom prst="rect">
            <a:avLst/>
          </a:prstGeom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76225" y="1400175"/>
            <a:ext cx="5086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Контрольно измерительная машина </a:t>
            </a:r>
            <a:r>
              <a:rPr lang="ru-RU" sz="2000" b="1" dirty="0" err="1" smtClean="0"/>
              <a:t>Zoller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Genius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0" y="2105025"/>
            <a:ext cx="3143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Установка для лазерной маркировки инструмента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10085</TotalTime>
  <Words>226</Words>
  <Application>Microsoft Office PowerPoint</Application>
  <PresentationFormat>Экран (4:3)</PresentationFormat>
  <Paragraphs>44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nikulin_ds</cp:lastModifiedBy>
  <cp:revision>908</cp:revision>
  <dcterms:created xsi:type="dcterms:W3CDTF">2012-04-09T23:28:45Z</dcterms:created>
  <dcterms:modified xsi:type="dcterms:W3CDTF">2014-11-05T07:28:54Z</dcterms:modified>
</cp:coreProperties>
</file>