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424" r:id="rId3"/>
    <p:sldId id="425" r:id="rId4"/>
    <p:sldId id="426" r:id="rId5"/>
    <p:sldId id="449" r:id="rId6"/>
    <p:sldId id="450" r:id="rId7"/>
    <p:sldId id="451" r:id="rId8"/>
    <p:sldId id="452" r:id="rId9"/>
    <p:sldId id="453" r:id="rId10"/>
    <p:sldId id="454" r:id="rId11"/>
    <p:sldId id="455" r:id="rId12"/>
    <p:sldId id="456" r:id="rId13"/>
    <p:sldId id="457" r:id="rId14"/>
    <p:sldId id="458" r:id="rId15"/>
    <p:sldId id="418" r:id="rId16"/>
    <p:sldId id="443" r:id="rId17"/>
    <p:sldId id="444" r:id="rId18"/>
    <p:sldId id="445" r:id="rId19"/>
    <p:sldId id="446" r:id="rId20"/>
    <p:sldId id="447" r:id="rId21"/>
    <p:sldId id="434" r:id="rId22"/>
    <p:sldId id="342" r:id="rId23"/>
    <p:sldId id="436" r:id="rId24"/>
    <p:sldId id="438" r:id="rId25"/>
    <p:sldId id="440" r:id="rId26"/>
    <p:sldId id="442" r:id="rId27"/>
    <p:sldId id="448" r:id="rId28"/>
    <p:sldId id="432" r:id="rId29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014975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8" autoAdjust="0"/>
    <p:restoredTop sz="98977" autoAdjust="0"/>
  </p:normalViewPr>
  <p:slideViewPr>
    <p:cSldViewPr snapToGrid="0"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01064-AD4B-4672-B8D5-46FDE2A0680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E29693-DC10-4096-8366-76FD64AA5B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486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9209EC8-F93D-4640-A6BB-A4523B84464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DC4C26-45DC-48B7-AA18-55FF2A7A3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2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337C0-9443-4253-8098-563859C6A3B0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23B8-1BEA-44C3-82E9-701127996513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F1821-CD3C-4DB2-93F5-7CD9E9BB5CD3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EC1D8-005F-46FD-B5F7-4F7D200AA588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3F15-85E2-4250-B6FF-3A765316730D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930C-A38E-4542-AB9D-D04205D164A9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52CEA-B650-463A-8589-06E7D3A13A61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6D035-C7EE-4A7D-87EF-4E31EAAD9B97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5CFEA-2D1E-400D-8860-465A0B738BA0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885DE-FA6B-4CC5-A5E0-FB411DB485BC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EBBD-6DA8-4C81-A7C0-71B8AAAC514B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CE9D0-C9A1-4A99-B590-142279ECAC8D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5" Type="http://schemas.openxmlformats.org/officeDocument/2006/relationships/image" Target="../media/image1.emf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5" Type="http://schemas.openxmlformats.org/officeDocument/2006/relationships/image" Target="../media/image1.emf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5" Type="http://schemas.openxmlformats.org/officeDocument/2006/relationships/image" Target="../media/image1.emf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emf"/><Relationship Id="rId9" Type="http://schemas.openxmlformats.org/officeDocument/2006/relationships/image" Target="../media/image2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5" Type="http://schemas.openxmlformats.org/officeDocument/2006/relationships/image" Target="../media/image1.emf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2.wmf"/><Relationship Id="rId5" Type="http://schemas.openxmlformats.org/officeDocument/2006/relationships/image" Target="../media/image6.jpeg"/><Relationship Id="rId10" Type="http://schemas.openxmlformats.org/officeDocument/2006/relationships/image" Target="../media/image1.emf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1280170"/>
            <a:ext cx="9144000" cy="661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3200" b="1" spc="1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ПОВЫШЕНИЕ ЭФФЕКТИВНОСТИ ПРОЦЕССОВ МЕХАНИЧЕСКОЙ ОБРАБОТКИ НА ВЫСОКОПРОИЗВОДИТЕЛЬНОМ ОБОРУДОВАНИИ</a:t>
            </a:r>
            <a:r>
              <a:rPr lang="ru-RU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Савилов </a:t>
            </a:r>
            <a:r>
              <a:rPr lang="ru-RU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Андрей </a:t>
            </a:r>
            <a:r>
              <a:rPr lang="ru-RU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Владиславович</a:t>
            </a:r>
            <a:endParaRPr lang="ru-RU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20000"/>
              </a:lnSpc>
              <a:defRPr/>
            </a:pPr>
            <a:endParaRPr lang="ru-RU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20000"/>
              </a:lnSpc>
              <a:defRPr/>
            </a:pPr>
            <a:r>
              <a:rPr lang="ru-RU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Национальный исследовательский </a:t>
            </a:r>
          </a:p>
          <a:p>
            <a:pPr lvl="0" algn="ctr">
              <a:lnSpc>
                <a:spcPct val="120000"/>
              </a:lnSpc>
              <a:defRPr/>
            </a:pPr>
            <a:r>
              <a:rPr lang="ru-RU" sz="28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Иркутский государственный технический университет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3200" b="1" spc="1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3806" y="256506"/>
            <a:ext cx="7477744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b="1" spc="-30" dirty="0" smtClean="0">
                <a:latin typeface="Times New Roman" pitchFamily="18" charset="0"/>
                <a:cs typeface="Times New Roman" pitchFamily="18" charset="0"/>
              </a:rPr>
              <a:t>Научно-исследовательская инфраструктура, организованная ИрГТУ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выполнения НИОКТР в области авиа- и машиностроения </a:t>
            </a:r>
          </a:p>
        </p:txBody>
      </p:sp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14400" y="1358743"/>
            <a:ext cx="6008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Машина для измерения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инструмента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Zoller Genius III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5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161" y="1710382"/>
            <a:ext cx="3063240" cy="4594860"/>
          </a:xfrm>
          <a:prstGeom prst="rect">
            <a:avLst/>
          </a:prstGeom>
          <a:noFill/>
        </p:spPr>
      </p:pic>
      <p:sp>
        <p:nvSpPr>
          <p:cNvPr id="19" name="Содержимое 2"/>
          <p:cNvSpPr txBox="1">
            <a:spLocks/>
          </p:cNvSpPr>
          <p:nvPr/>
        </p:nvSpPr>
        <p:spPr bwMode="auto">
          <a:xfrm>
            <a:off x="4356100" y="2270073"/>
            <a:ext cx="4010025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Область измерений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продольная ось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570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диаметр инструмента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340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Точность радиальных размеров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0,002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Точность позиционирования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0,001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Точность повторений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0,002 мм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10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97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21371" y="929492"/>
            <a:ext cx="67012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Прибор для измерения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текстуры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поверхности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Form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TalySurf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i200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736" y="1941721"/>
            <a:ext cx="5619810" cy="42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одержимое 2"/>
          <p:cNvSpPr>
            <a:spLocks noGrp="1"/>
          </p:cNvSpPr>
          <p:nvPr>
            <p:ph idx="1"/>
          </p:nvPr>
        </p:nvSpPr>
        <p:spPr>
          <a:xfrm>
            <a:off x="6107341" y="2148527"/>
            <a:ext cx="2786063" cy="4071938"/>
          </a:xfrm>
        </p:spPr>
        <p:txBody>
          <a:bodyPr rtlCol="0">
            <a:normAutofit fontScale="85000" lnSpcReduction="20000"/>
          </a:bodyPr>
          <a:lstStyle/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Длина трассы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200/0,1 мм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Скорость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транспортная/измерения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10мм/с 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0.1мм/с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Шаг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дискретизации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0,125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мкм</a:t>
            </a:r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Измеряемые параметры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шероховатости</a:t>
            </a:r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R3y, R3z,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Rc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Rda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Rdc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Rdq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RHSC,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Rku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Rln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Rlo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Rlq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Rmr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Rp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Rp1max,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Rpc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Rq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RS,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Rsk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RSm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Rt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Rv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Rvo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Rv1max,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Rz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Rz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(JIS),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Rz1max</a:t>
            </a:r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Профильные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параметры</a:t>
            </a:r>
          </a:p>
          <a:p>
            <a:pPr marL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Pc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Pda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Pdc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PHSC,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Pku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Pln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Plo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Plq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Pmr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Pmr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Pp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PPc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Pq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PS,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Psk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PSm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Pt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Pv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Pvo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Pz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Pz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(JIS)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11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11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63877" y="517851"/>
            <a:ext cx="64391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Машина для балансировки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инструмента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Haimer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TD Comfort Plus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5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9" y="1498118"/>
            <a:ext cx="3173217" cy="4757374"/>
          </a:xfrm>
          <a:prstGeom prst="rect">
            <a:avLst/>
          </a:prstGeom>
          <a:noFill/>
        </p:spPr>
      </p:pic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4318919" y="1763453"/>
            <a:ext cx="4357688" cy="358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Максимальная длина инструмента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700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Максимальный диаметр инструмента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380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Максимальный вес инструмента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30 кг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Точность измерений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0,5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гмм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Шпиндель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300-1100 об/мин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61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3498" y="999739"/>
            <a:ext cx="8194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Инфракрасная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тепловизионная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система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измерения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температуры в зоне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резания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FLIR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SC7700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titanium-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768" y="2509113"/>
            <a:ext cx="4334255" cy="3438145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19" name="Содержимое 2"/>
          <p:cNvSpPr>
            <a:spLocks noGrp="1"/>
          </p:cNvSpPr>
          <p:nvPr>
            <p:ph idx="1"/>
          </p:nvPr>
        </p:nvSpPr>
        <p:spPr>
          <a:xfrm>
            <a:off x="5525404" y="2473273"/>
            <a:ext cx="2786063" cy="4071938"/>
          </a:xfrm>
        </p:spPr>
        <p:txBody>
          <a:bodyPr rtlCol="0">
            <a:normAutofit/>
          </a:bodyPr>
          <a:lstStyle/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Интервал температур</a:t>
            </a:r>
          </a:p>
          <a:p>
            <a:pPr mar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-20</a:t>
            </a:r>
            <a:r>
              <a:rPr lang="ru-RU" sz="1800" dirty="0"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 до +3000</a:t>
            </a:r>
            <a:r>
              <a:rPr lang="ru-RU" sz="1800" dirty="0"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Погрешность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  <a:sym typeface="Symbol"/>
              </a:rPr>
              <a:t>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Частота смены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кадров</a:t>
            </a:r>
          </a:p>
          <a:p>
            <a:pPr marL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100-400 Гц в полнокадровом режиме</a:t>
            </a:r>
          </a:p>
          <a:p>
            <a:pPr marL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 20000 Гц в уменьшенном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окне</a:t>
            </a:r>
          </a:p>
          <a:p>
            <a:pPr marL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Время интегрирования</a:t>
            </a:r>
          </a:p>
          <a:p>
            <a:pPr marL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3 мкс (настраиваемое с шагом 1 мкс)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21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80096" y="959566"/>
            <a:ext cx="8194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Динамометрический комплекс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Kistler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ротационный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стационарный динамометры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944" y="1880039"/>
            <a:ext cx="3849338" cy="4403122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887" y="2290731"/>
            <a:ext cx="2835275" cy="3992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50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 t="5938" r="-1042"/>
          <a:stretch>
            <a:fillRect/>
          </a:stretch>
        </p:blipFill>
        <p:spPr bwMode="auto">
          <a:xfrm>
            <a:off x="5390983" y="1593013"/>
            <a:ext cx="3411103" cy="146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1057275" y="491522"/>
            <a:ext cx="71640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Комплексный проект «Разработка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внедрение комплекса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высокоэффективных технологий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проектирования, конструкторско-технологической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подготовки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изготовления самолета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МС-21» </a:t>
            </a:r>
          </a:p>
        </p:txBody>
      </p:sp>
      <p:pic>
        <p:nvPicPr>
          <p:cNvPr id="65537" name="Рисунок 2"/>
          <p:cNvPicPr>
            <a:picLocks noChangeAspect="1" noChangeArrowheads="1"/>
          </p:cNvPicPr>
          <p:nvPr/>
        </p:nvPicPr>
        <p:blipFill>
          <a:blip r:embed="rId4" cstate="print"/>
          <a:srcRect l="833" r="2782" b="-14702"/>
          <a:stretch>
            <a:fillRect/>
          </a:stretch>
        </p:blipFill>
        <p:spPr bwMode="auto">
          <a:xfrm>
            <a:off x="382247" y="1676060"/>
            <a:ext cx="4580332" cy="149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"/>
          <p:cNvSpPr txBox="1"/>
          <p:nvPr/>
        </p:nvSpPr>
        <p:spPr>
          <a:xfrm>
            <a:off x="333375" y="1383898"/>
            <a:ext cx="8635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Детали из алюминиевых сплавов                                                      Детали из титановых сплавов </a:t>
            </a:r>
          </a:p>
        </p:txBody>
      </p:sp>
      <p:pic>
        <p:nvPicPr>
          <p:cNvPr id="95234" name="Рисунок 6"/>
          <p:cNvPicPr>
            <a:picLocks noChangeAspect="1" noChangeArrowheads="1"/>
          </p:cNvPicPr>
          <p:nvPr/>
        </p:nvPicPr>
        <p:blipFill>
          <a:blip r:embed="rId5" cstate="print"/>
          <a:srcRect l="2337" t="24475" r="1381" b="31776"/>
          <a:stretch>
            <a:fillRect/>
          </a:stretch>
        </p:blipFill>
        <p:spPr bwMode="auto">
          <a:xfrm>
            <a:off x="1399420" y="3554244"/>
            <a:ext cx="6504167" cy="2162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33954" y="3067397"/>
            <a:ext cx="8651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Участок высокопроизводительного оборудования ИАЗ:</a:t>
            </a: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фрезерные пятикоординатные обрабатывающие центры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Handtmann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Gantry CS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650/200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74705" y="5743091"/>
            <a:ext cx="84194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Достигнутые показатели:</a:t>
            </a:r>
          </a:p>
          <a:p>
            <a:pPr indent="85725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400" spc="20" dirty="0" smtClean="0">
                <a:latin typeface="Times New Roman" pitchFamily="18" charset="0"/>
                <a:cs typeface="Times New Roman" pitchFamily="18" charset="0"/>
              </a:rPr>
              <a:t>повышение производительности, %</a:t>
            </a:r>
            <a:r>
              <a:rPr lang="en-US" sz="1400" spc="2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spc="20" dirty="0" smtClean="0">
                <a:latin typeface="Times New Roman" pitchFamily="18" charset="0"/>
                <a:cs typeface="Times New Roman" pitchFamily="18" charset="0"/>
              </a:rPr>
              <a:t>		30-50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1"/>
          <p:cNvSpPr txBox="1">
            <a:spLocks/>
          </p:cNvSpPr>
          <p:nvPr/>
        </p:nvSpPr>
        <p:spPr>
          <a:xfrm>
            <a:off x="1057275" y="532342"/>
            <a:ext cx="71280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Комплексный проект «Разработка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внедрение комплекса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высокоэффективных технологий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проектирования, конструкторско-технологической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подготовки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изготовления самолета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МС-21» </a:t>
            </a:r>
          </a:p>
        </p:txBody>
      </p:sp>
      <p:sp>
        <p:nvSpPr>
          <p:cNvPr id="20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73898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 indent="-72000"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Торцевые фрезы</a:t>
            </a:r>
          </a:p>
          <a:p>
            <a:pPr marL="36000" indent="-72000"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Производительность 2500 см</a:t>
            </a:r>
            <a:r>
              <a:rPr lang="ru-RU" sz="1800" baseline="30000" dirty="0" smtClean="0">
                <a:solidFill>
                  <a:schemeClr val="tx1"/>
                </a:solidFill>
              </a:rPr>
              <a:t>3</a:t>
            </a:r>
            <a:r>
              <a:rPr lang="ru-RU" sz="1800" dirty="0" smtClean="0">
                <a:solidFill>
                  <a:schemeClr val="tx1"/>
                </a:solidFill>
              </a:rPr>
              <a:t>/мин </a:t>
            </a:r>
            <a:r>
              <a:rPr lang="en-US" sz="1800" dirty="0" smtClean="0">
                <a:solidFill>
                  <a:schemeClr val="tx1"/>
                </a:solidFill>
              </a:rPr>
              <a:t>D</a:t>
            </a:r>
            <a:r>
              <a:rPr lang="en-US" sz="1800" baseline="-25000" dirty="0" smtClean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=</a:t>
            </a:r>
            <a:r>
              <a:rPr lang="ru-RU" sz="1800" dirty="0" smtClean="0">
                <a:solidFill>
                  <a:schemeClr val="tx1"/>
                </a:solidFill>
              </a:rPr>
              <a:t>100…125 мм</a:t>
            </a:r>
          </a:p>
          <a:p>
            <a:pPr marL="36000" indent="-72000"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Производительность 1800 см</a:t>
            </a:r>
            <a:r>
              <a:rPr lang="ru-RU" sz="1800" baseline="30000" dirty="0" smtClean="0">
                <a:solidFill>
                  <a:schemeClr val="tx1"/>
                </a:solidFill>
              </a:rPr>
              <a:t>3</a:t>
            </a:r>
            <a:r>
              <a:rPr lang="ru-RU" sz="1800" dirty="0" smtClean="0">
                <a:solidFill>
                  <a:schemeClr val="tx1"/>
                </a:solidFill>
              </a:rPr>
              <a:t>/мин </a:t>
            </a:r>
            <a:r>
              <a:rPr lang="en-US" sz="1800" dirty="0" smtClean="0">
                <a:solidFill>
                  <a:schemeClr val="tx1"/>
                </a:solidFill>
              </a:rPr>
              <a:t>D</a:t>
            </a:r>
            <a:r>
              <a:rPr lang="en-US" sz="1800" baseline="-25000" dirty="0" smtClean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=</a:t>
            </a:r>
            <a:r>
              <a:rPr lang="ru-RU" sz="1800" dirty="0" smtClean="0">
                <a:solidFill>
                  <a:schemeClr val="tx1"/>
                </a:solidFill>
              </a:rPr>
              <a:t>63…80 мм</a:t>
            </a:r>
          </a:p>
          <a:p>
            <a:pPr marL="36000" indent="-72000" algn="l"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R</a:t>
            </a:r>
            <a:r>
              <a:rPr lang="en-US" sz="2000" baseline="-25000" dirty="0" smtClean="0">
                <a:solidFill>
                  <a:schemeClr val="tx1"/>
                </a:solidFill>
              </a:rPr>
              <a:t>a</a:t>
            </a:r>
            <a:r>
              <a:rPr lang="en-US" sz="2000" dirty="0" smtClean="0">
                <a:solidFill>
                  <a:schemeClr val="tx1"/>
                </a:solidFill>
              </a:rPr>
              <a:t>=0,</a:t>
            </a:r>
            <a:r>
              <a:rPr lang="ru-RU" sz="2000" dirty="0" smtClean="0">
                <a:solidFill>
                  <a:schemeClr val="tx1"/>
                </a:solidFill>
              </a:rPr>
              <a:t>08</a:t>
            </a:r>
            <a:r>
              <a:rPr lang="en-US" sz="2000" dirty="0" smtClean="0">
                <a:solidFill>
                  <a:schemeClr val="tx1"/>
                </a:solidFill>
              </a:rPr>
              <a:t> (</a:t>
            </a:r>
            <a:r>
              <a:rPr lang="ru-RU" sz="2000" dirty="0" smtClean="0">
                <a:solidFill>
                  <a:schemeClr val="tx1"/>
                </a:solidFill>
              </a:rPr>
              <a:t>применяются </a:t>
            </a:r>
            <a:r>
              <a:rPr lang="ru-RU" sz="2000" dirty="0" err="1" smtClean="0">
                <a:solidFill>
                  <a:schemeClr val="tx1"/>
                </a:solidFill>
              </a:rPr>
              <a:t>зачистные</a:t>
            </a:r>
            <a:r>
              <a:rPr lang="ru-RU" sz="2000" dirty="0" smtClean="0">
                <a:solidFill>
                  <a:schemeClr val="tx1"/>
                </a:solidFill>
              </a:rPr>
              <a:t> пластины</a:t>
            </a:r>
            <a:r>
              <a:rPr lang="en-US" sz="2000" dirty="0" smtClean="0">
                <a:solidFill>
                  <a:schemeClr val="tx1"/>
                </a:solidFill>
              </a:rPr>
              <a:t>)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ru-RU" sz="2800" dirty="0" smtClean="0">
              <a:solidFill>
                <a:schemeClr val="tx1"/>
              </a:solidFill>
            </a:endParaRPr>
          </a:p>
          <a:p>
            <a:pPr marL="108000" indent="-108000"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Концевые черновые фрезы</a:t>
            </a:r>
          </a:p>
          <a:p>
            <a:pPr marL="108000" indent="-108000"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Производительность 5760 см</a:t>
            </a:r>
            <a:r>
              <a:rPr lang="ru-RU" sz="2000" baseline="30000" dirty="0" smtClean="0">
                <a:solidFill>
                  <a:schemeClr val="tx1"/>
                </a:solidFill>
              </a:rPr>
              <a:t>3</a:t>
            </a:r>
            <a:r>
              <a:rPr lang="ru-RU" sz="2000" dirty="0" smtClean="0">
                <a:solidFill>
                  <a:schemeClr val="tx1"/>
                </a:solidFill>
              </a:rPr>
              <a:t>/мин </a:t>
            </a:r>
            <a:r>
              <a:rPr lang="en-US" sz="2000" dirty="0" smtClean="0">
                <a:solidFill>
                  <a:schemeClr val="tx1"/>
                </a:solidFill>
              </a:rPr>
              <a:t>D</a:t>
            </a:r>
            <a:r>
              <a:rPr lang="en-US" sz="2000" baseline="-25000" dirty="0" smtClean="0">
                <a:solidFill>
                  <a:schemeClr val="tx1"/>
                </a:solidFill>
              </a:rPr>
              <a:t>c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r>
              <a:rPr lang="ru-RU" sz="2000" dirty="0" smtClean="0">
                <a:solidFill>
                  <a:schemeClr val="tx1"/>
                </a:solidFill>
              </a:rPr>
              <a:t>80 мм</a:t>
            </a:r>
          </a:p>
          <a:p>
            <a:pPr marL="108000" indent="-108000" algn="l"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R</a:t>
            </a:r>
            <a:r>
              <a:rPr lang="en-US" sz="2000" baseline="-25000" dirty="0" smtClean="0">
                <a:solidFill>
                  <a:schemeClr val="tx1"/>
                </a:solidFill>
              </a:rPr>
              <a:t>a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r>
              <a:rPr lang="ru-RU" sz="2000" dirty="0" smtClean="0">
                <a:solidFill>
                  <a:schemeClr val="tx1"/>
                </a:solidFill>
              </a:rPr>
              <a:t>3</a:t>
            </a:r>
            <a:r>
              <a:rPr lang="en-US" sz="2000" dirty="0" smtClean="0">
                <a:solidFill>
                  <a:schemeClr val="tx1"/>
                </a:solidFill>
              </a:rPr>
              <a:t>,2 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9788" y="1805190"/>
            <a:ext cx="237966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30900" y="3797503"/>
            <a:ext cx="2386013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17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1"/>
          <p:cNvSpPr txBox="1">
            <a:spLocks/>
          </p:cNvSpPr>
          <p:nvPr/>
        </p:nvSpPr>
        <p:spPr>
          <a:xfrm>
            <a:off x="1057275" y="483358"/>
            <a:ext cx="71280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Комплексный проект «Разработка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внедрение комплекса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высокоэффективных технологий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проектирования, конструкторско-технологической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подготовки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изготовления самолета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МС-21» </a:t>
            </a: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457200" y="1600199"/>
            <a:ext cx="8229600" cy="468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концевые фрезы с СМП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Производительность 3000 см</a:t>
            </a:r>
            <a:r>
              <a:rPr lang="ru-RU" sz="1800" baseline="30000" dirty="0" smtClean="0">
                <a:solidFill>
                  <a:schemeClr val="tx1"/>
                </a:solidFill>
              </a:rPr>
              <a:t>3</a:t>
            </a:r>
            <a:r>
              <a:rPr lang="ru-RU" sz="1800" dirty="0" smtClean="0">
                <a:solidFill>
                  <a:schemeClr val="tx1"/>
                </a:solidFill>
              </a:rPr>
              <a:t>/мин, </a:t>
            </a:r>
            <a:r>
              <a:rPr lang="en-US" sz="1800" dirty="0" smtClean="0">
                <a:solidFill>
                  <a:schemeClr val="tx1"/>
                </a:solidFill>
              </a:rPr>
              <a:t>D</a:t>
            </a:r>
            <a:r>
              <a:rPr lang="en-US" sz="1800" baseline="-25000" dirty="0" smtClean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=</a:t>
            </a:r>
            <a:r>
              <a:rPr lang="ru-RU" sz="1800" dirty="0" smtClean="0">
                <a:solidFill>
                  <a:schemeClr val="tx1"/>
                </a:solidFill>
              </a:rPr>
              <a:t>32…40 мм</a:t>
            </a:r>
          </a:p>
          <a:p>
            <a:pPr marL="108000" indent="-108000" algn="l" fontAlgn="auto"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108000" indent="-108000" algn="l" fontAlgn="auto"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108000" indent="-108000" algn="l" fontAlgn="auto"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108000" indent="-108000" algn="l" fontAlgn="auto"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концевые </a:t>
            </a:r>
            <a:r>
              <a:rPr lang="ru-RU" sz="2000" dirty="0" err="1" smtClean="0">
                <a:solidFill>
                  <a:schemeClr val="tx1"/>
                </a:solidFill>
              </a:rPr>
              <a:t>цельнотвёрдосплавные</a:t>
            </a:r>
            <a:r>
              <a:rPr lang="ru-RU" sz="2000" dirty="0" smtClean="0">
                <a:solidFill>
                  <a:schemeClr val="tx1"/>
                </a:solidFill>
              </a:rPr>
              <a:t> фрезы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производительность 800 см</a:t>
            </a:r>
            <a:r>
              <a:rPr lang="ru-RU" sz="2000" baseline="30000" dirty="0" smtClean="0">
                <a:solidFill>
                  <a:schemeClr val="tx1"/>
                </a:solidFill>
              </a:rPr>
              <a:t>3</a:t>
            </a:r>
            <a:r>
              <a:rPr lang="ru-RU" sz="2000" dirty="0" smtClean="0">
                <a:solidFill>
                  <a:schemeClr val="tx1"/>
                </a:solidFill>
              </a:rPr>
              <a:t>/мин, </a:t>
            </a:r>
            <a:r>
              <a:rPr lang="en-US" sz="2000" dirty="0" smtClean="0">
                <a:solidFill>
                  <a:schemeClr val="tx1"/>
                </a:solidFill>
              </a:rPr>
              <a:t>D</a:t>
            </a:r>
            <a:r>
              <a:rPr lang="en-US" sz="2000" baseline="-25000" dirty="0" smtClean="0">
                <a:solidFill>
                  <a:schemeClr val="tx1"/>
                </a:solidFill>
              </a:rPr>
              <a:t>c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r>
              <a:rPr lang="ru-RU" sz="2000" dirty="0" smtClean="0">
                <a:solidFill>
                  <a:schemeClr val="tx1"/>
                </a:solidFill>
              </a:rPr>
              <a:t>16 мм</a:t>
            </a:r>
          </a:p>
          <a:p>
            <a:pPr algn="l" fontAlgn="auto"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4" y="1723544"/>
            <a:ext cx="2688188" cy="1850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6511" y="3798851"/>
            <a:ext cx="1933841" cy="236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17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04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1"/>
          <p:cNvSpPr txBox="1">
            <a:spLocks/>
          </p:cNvSpPr>
          <p:nvPr/>
        </p:nvSpPr>
        <p:spPr>
          <a:xfrm>
            <a:off x="1057275" y="467030"/>
            <a:ext cx="71280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Комплексный проект «Разработка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внедрение комплекса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высокоэффективных технологий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проектирования, конструкторско-технологической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подготовки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изготовления самолета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МС-21» </a:t>
            </a: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>
          <a:xfrm>
            <a:off x="530676" y="1666629"/>
            <a:ext cx="8229600" cy="45259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 algn="l" fontAlgn="auto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</a:rPr>
              <a:t>Торцевые фрезы</a:t>
            </a:r>
          </a:p>
          <a:p>
            <a:pPr marL="108000" indent="-108000"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Производительность 72 см</a:t>
            </a:r>
            <a:r>
              <a:rPr lang="ru-RU" sz="1800" baseline="30000" dirty="0" smtClean="0">
                <a:solidFill>
                  <a:schemeClr val="tx1"/>
                </a:solidFill>
              </a:rPr>
              <a:t>3</a:t>
            </a:r>
            <a:r>
              <a:rPr lang="ru-RU" sz="1800" dirty="0" smtClean="0">
                <a:solidFill>
                  <a:schemeClr val="tx1"/>
                </a:solidFill>
              </a:rPr>
              <a:t>/мин, </a:t>
            </a:r>
            <a:r>
              <a:rPr lang="en-US" sz="1800" dirty="0" smtClean="0">
                <a:solidFill>
                  <a:schemeClr val="tx1"/>
                </a:solidFill>
              </a:rPr>
              <a:t>D</a:t>
            </a:r>
            <a:r>
              <a:rPr lang="en-US" sz="1800" baseline="-25000" dirty="0" smtClean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=</a:t>
            </a:r>
            <a:r>
              <a:rPr lang="ru-RU" sz="1800" dirty="0" smtClean="0">
                <a:solidFill>
                  <a:schemeClr val="tx1"/>
                </a:solidFill>
              </a:rPr>
              <a:t>80 мм, сплав ВТ20</a:t>
            </a:r>
          </a:p>
          <a:p>
            <a:pPr marL="108000" indent="-108000"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Производительность 57 см</a:t>
            </a:r>
            <a:r>
              <a:rPr lang="ru-RU" sz="1800" baseline="30000" dirty="0" smtClean="0">
                <a:solidFill>
                  <a:schemeClr val="tx1"/>
                </a:solidFill>
              </a:rPr>
              <a:t>3</a:t>
            </a:r>
            <a:r>
              <a:rPr lang="ru-RU" sz="1800" dirty="0" smtClean="0">
                <a:solidFill>
                  <a:schemeClr val="tx1"/>
                </a:solidFill>
              </a:rPr>
              <a:t>/мин, </a:t>
            </a:r>
            <a:r>
              <a:rPr lang="en-US" sz="1800" dirty="0" smtClean="0">
                <a:solidFill>
                  <a:schemeClr val="tx1"/>
                </a:solidFill>
              </a:rPr>
              <a:t>D</a:t>
            </a:r>
            <a:r>
              <a:rPr lang="en-US" sz="1800" baseline="-25000" dirty="0" smtClean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=</a:t>
            </a:r>
            <a:r>
              <a:rPr lang="ru-RU" sz="1800" dirty="0" smtClean="0">
                <a:solidFill>
                  <a:schemeClr val="tx1"/>
                </a:solidFill>
              </a:rPr>
              <a:t>80 мм, ВТ22</a:t>
            </a:r>
          </a:p>
          <a:p>
            <a:pPr marL="108000" indent="-108000" algn="l" fontAlgn="auto">
              <a:spcAft>
                <a:spcPts val="0"/>
              </a:spcAft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R</a:t>
            </a:r>
            <a:r>
              <a:rPr lang="en-US" sz="1800" baseline="-25000" dirty="0" smtClean="0">
                <a:solidFill>
                  <a:schemeClr val="tx1"/>
                </a:solidFill>
              </a:rPr>
              <a:t>a</a:t>
            </a:r>
            <a:r>
              <a:rPr lang="en-US" sz="1800" dirty="0" smtClean="0">
                <a:solidFill>
                  <a:schemeClr val="tx1"/>
                </a:solidFill>
              </a:rPr>
              <a:t>=0,2 (</a:t>
            </a:r>
            <a:r>
              <a:rPr lang="ru-RU" sz="1800" dirty="0" smtClean="0">
                <a:solidFill>
                  <a:schemeClr val="tx1"/>
                </a:solidFill>
              </a:rPr>
              <a:t>применяются </a:t>
            </a:r>
            <a:r>
              <a:rPr lang="ru-RU" sz="1800" dirty="0" err="1" smtClean="0">
                <a:solidFill>
                  <a:schemeClr val="tx1"/>
                </a:solidFill>
              </a:rPr>
              <a:t>зачистные</a:t>
            </a:r>
            <a:r>
              <a:rPr lang="ru-RU" sz="1800" dirty="0" smtClean="0">
                <a:solidFill>
                  <a:schemeClr val="tx1"/>
                </a:solidFill>
              </a:rPr>
              <a:t> пластины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  <a:endParaRPr lang="ru-RU" sz="1800" dirty="0" smtClean="0">
              <a:solidFill>
                <a:schemeClr val="tx1"/>
              </a:solidFill>
            </a:endParaRPr>
          </a:p>
          <a:p>
            <a:pPr marL="108000" indent="-108000" algn="l" fontAlgn="auto"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108000" indent="-108000" algn="l" fontAlgn="auto"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108000" indent="-108000" algn="l" fontAlgn="auto">
              <a:spcAft>
                <a:spcPts val="0"/>
              </a:spcAft>
              <a:defRPr/>
            </a:pPr>
            <a:r>
              <a:rPr lang="en-US" sz="1800" b="1" dirty="0" smtClean="0">
                <a:solidFill>
                  <a:schemeClr val="tx1"/>
                </a:solidFill>
              </a:rPr>
              <a:t>High Feed Machining</a:t>
            </a:r>
            <a:r>
              <a:rPr lang="ru-RU" sz="1800" b="1" dirty="0" smtClean="0">
                <a:solidFill>
                  <a:schemeClr val="tx1"/>
                </a:solidFill>
              </a:rPr>
              <a:t> (</a:t>
            </a:r>
            <a:r>
              <a:rPr lang="en-US" sz="1800" b="1" dirty="0" smtClean="0">
                <a:solidFill>
                  <a:schemeClr val="tx1"/>
                </a:solidFill>
              </a:rPr>
              <a:t>HFM</a:t>
            </a:r>
            <a:r>
              <a:rPr lang="ru-RU" sz="1800" b="1" dirty="0" smtClean="0">
                <a:solidFill>
                  <a:schemeClr val="tx1"/>
                </a:solidFill>
              </a:rPr>
              <a:t>)</a:t>
            </a:r>
          </a:p>
          <a:p>
            <a:pPr marL="108000" indent="-108000"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Производительность 115 см</a:t>
            </a:r>
            <a:r>
              <a:rPr lang="ru-RU" sz="1800" baseline="30000" dirty="0" smtClean="0">
                <a:solidFill>
                  <a:schemeClr val="tx1"/>
                </a:solidFill>
              </a:rPr>
              <a:t>3</a:t>
            </a:r>
            <a:r>
              <a:rPr lang="ru-RU" sz="1800" dirty="0" smtClean="0">
                <a:solidFill>
                  <a:schemeClr val="tx1"/>
                </a:solidFill>
              </a:rPr>
              <a:t>/мин, </a:t>
            </a:r>
            <a:r>
              <a:rPr lang="en-US" sz="1800" dirty="0" smtClean="0">
                <a:solidFill>
                  <a:schemeClr val="tx1"/>
                </a:solidFill>
              </a:rPr>
              <a:t>D</a:t>
            </a:r>
            <a:r>
              <a:rPr lang="en-US" sz="1800" baseline="-25000" dirty="0" smtClean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=</a:t>
            </a:r>
            <a:r>
              <a:rPr lang="ru-RU" sz="1800" dirty="0" smtClean="0">
                <a:solidFill>
                  <a:schemeClr val="tx1"/>
                </a:solidFill>
              </a:rPr>
              <a:t>82 мм ВТ20</a:t>
            </a:r>
          </a:p>
          <a:p>
            <a:pPr marL="108000" indent="-108000"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Только черновая обработка</a:t>
            </a:r>
          </a:p>
          <a:p>
            <a:pPr algn="l" fontAlgn="auto"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7113" y="1622176"/>
            <a:ext cx="2798719" cy="192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5990" y="3557554"/>
            <a:ext cx="1425143" cy="277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18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21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1"/>
          <p:cNvSpPr txBox="1">
            <a:spLocks/>
          </p:cNvSpPr>
          <p:nvPr/>
        </p:nvSpPr>
        <p:spPr>
          <a:xfrm>
            <a:off x="1057275" y="352734"/>
            <a:ext cx="70920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Комплексный проект «Разработка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внедрение комплекса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высокоэффективных технологий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проектирования, конструкторско-технологической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подготовки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изготовления самолета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МС-21» </a:t>
            </a: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371014" y="1700183"/>
            <a:ext cx="8424000" cy="45259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Концевые фрезы из быстрорежущей стали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с волнообразной режущей кромкой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Производительность 100 см</a:t>
            </a:r>
            <a:r>
              <a:rPr lang="ru-RU" sz="1800" baseline="30000" dirty="0" smtClean="0">
                <a:solidFill>
                  <a:schemeClr val="tx1"/>
                </a:solidFill>
              </a:rPr>
              <a:t>3</a:t>
            </a:r>
            <a:r>
              <a:rPr lang="ru-RU" sz="1800" dirty="0" smtClean="0">
                <a:solidFill>
                  <a:schemeClr val="tx1"/>
                </a:solidFill>
              </a:rPr>
              <a:t>/мин, </a:t>
            </a:r>
            <a:r>
              <a:rPr lang="en-US" sz="1800" dirty="0" smtClean="0">
                <a:solidFill>
                  <a:schemeClr val="tx1"/>
                </a:solidFill>
              </a:rPr>
              <a:t>D</a:t>
            </a:r>
            <a:r>
              <a:rPr lang="en-US" sz="1800" baseline="-25000" dirty="0" smtClean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=</a:t>
            </a:r>
            <a:r>
              <a:rPr lang="ru-RU" sz="1800" dirty="0" smtClean="0">
                <a:solidFill>
                  <a:schemeClr val="tx1"/>
                </a:solidFill>
              </a:rPr>
              <a:t>40 мм, сплав ВТ20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Производительность 80 см</a:t>
            </a:r>
            <a:r>
              <a:rPr lang="ru-RU" sz="1800" baseline="30000" dirty="0" smtClean="0">
                <a:solidFill>
                  <a:schemeClr val="tx1"/>
                </a:solidFill>
              </a:rPr>
              <a:t>3</a:t>
            </a:r>
            <a:r>
              <a:rPr lang="ru-RU" sz="1800" dirty="0" smtClean="0">
                <a:solidFill>
                  <a:schemeClr val="tx1"/>
                </a:solidFill>
              </a:rPr>
              <a:t>/мин, </a:t>
            </a:r>
            <a:r>
              <a:rPr lang="en-US" sz="1800" dirty="0" smtClean="0">
                <a:solidFill>
                  <a:schemeClr val="tx1"/>
                </a:solidFill>
              </a:rPr>
              <a:t>D</a:t>
            </a:r>
            <a:r>
              <a:rPr lang="en-US" sz="1800" baseline="-25000" dirty="0" smtClean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=</a:t>
            </a:r>
            <a:r>
              <a:rPr lang="ru-RU" sz="1800" dirty="0" smtClean="0">
                <a:solidFill>
                  <a:schemeClr val="tx1"/>
                </a:solidFill>
              </a:rPr>
              <a:t>40 мм, сплав ВТ22</a:t>
            </a:r>
          </a:p>
          <a:p>
            <a:pPr marL="72000" indent="-72000" algn="l" fontAlgn="auto"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72000" indent="-72000" algn="l" fontAlgn="auto"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</a:rPr>
              <a:t>	</a:t>
            </a:r>
            <a:r>
              <a:rPr lang="ru-RU" sz="2000" b="1" dirty="0" smtClean="0">
                <a:solidFill>
                  <a:schemeClr val="tx1"/>
                </a:solidFill>
              </a:rPr>
              <a:t>Концевые </a:t>
            </a:r>
            <a:r>
              <a:rPr lang="ru-RU" sz="2000" b="1" dirty="0" err="1" smtClean="0">
                <a:solidFill>
                  <a:schemeClr val="tx1"/>
                </a:solidFill>
              </a:rPr>
              <a:t>цельнотвёрдосплавные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</a:p>
          <a:p>
            <a:pPr marL="72000" indent="-72000" algn="l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 фрезы со </a:t>
            </a:r>
            <a:r>
              <a:rPr lang="ru-RU" sz="2000" b="1" dirty="0" err="1" smtClean="0">
                <a:solidFill>
                  <a:schemeClr val="tx1"/>
                </a:solidFill>
              </a:rPr>
              <a:t>стружколомными</a:t>
            </a:r>
            <a:r>
              <a:rPr lang="ru-RU" sz="2000" b="1" dirty="0" smtClean="0">
                <a:solidFill>
                  <a:schemeClr val="tx1"/>
                </a:solidFill>
              </a:rPr>
              <a:t> канавками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Производительность 50 см</a:t>
            </a:r>
            <a:r>
              <a:rPr lang="ru-RU" sz="1800" baseline="30000" dirty="0" smtClean="0">
                <a:solidFill>
                  <a:schemeClr val="tx1"/>
                </a:solidFill>
              </a:rPr>
              <a:t>3</a:t>
            </a:r>
            <a:r>
              <a:rPr lang="ru-RU" sz="1800" dirty="0" smtClean="0">
                <a:solidFill>
                  <a:schemeClr val="tx1"/>
                </a:solidFill>
              </a:rPr>
              <a:t>/мин, </a:t>
            </a:r>
            <a:r>
              <a:rPr lang="en-US" sz="1800" dirty="0" smtClean="0">
                <a:solidFill>
                  <a:schemeClr val="tx1"/>
                </a:solidFill>
              </a:rPr>
              <a:t>D</a:t>
            </a:r>
            <a:r>
              <a:rPr lang="en-US" sz="1800" baseline="-25000" dirty="0" smtClean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=</a:t>
            </a:r>
            <a:r>
              <a:rPr lang="ru-RU" sz="1800" dirty="0" smtClean="0">
                <a:solidFill>
                  <a:schemeClr val="tx1"/>
                </a:solidFill>
              </a:rPr>
              <a:t>16 мм, сплав ВТ20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Производительность 40 см</a:t>
            </a:r>
            <a:r>
              <a:rPr lang="ru-RU" sz="1800" baseline="30000" dirty="0" smtClean="0">
                <a:solidFill>
                  <a:schemeClr val="tx1"/>
                </a:solidFill>
              </a:rPr>
              <a:t>3</a:t>
            </a:r>
            <a:r>
              <a:rPr lang="ru-RU" sz="1800" dirty="0" smtClean="0">
                <a:solidFill>
                  <a:schemeClr val="tx1"/>
                </a:solidFill>
              </a:rPr>
              <a:t>/мин, </a:t>
            </a:r>
            <a:r>
              <a:rPr lang="en-US" sz="1800" dirty="0" smtClean="0">
                <a:solidFill>
                  <a:schemeClr val="tx1"/>
                </a:solidFill>
              </a:rPr>
              <a:t>D</a:t>
            </a:r>
            <a:r>
              <a:rPr lang="en-US" sz="1800" baseline="-25000" dirty="0" smtClean="0">
                <a:solidFill>
                  <a:schemeClr val="tx1"/>
                </a:solidFill>
              </a:rPr>
              <a:t>c</a:t>
            </a:r>
            <a:r>
              <a:rPr lang="en-US" sz="1800" dirty="0" smtClean="0">
                <a:solidFill>
                  <a:schemeClr val="tx1"/>
                </a:solidFill>
              </a:rPr>
              <a:t>=</a:t>
            </a:r>
            <a:r>
              <a:rPr lang="ru-RU" sz="1800" dirty="0" smtClean="0">
                <a:solidFill>
                  <a:schemeClr val="tx1"/>
                </a:solidFill>
              </a:rPr>
              <a:t>16 мм, сплав ВТ22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4" name="Picture 2" descr="D:\USER\Савилов\Документы ИрГТУ\Инновационные проекты\проект 218\отчёт\karman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663" y="2066925"/>
            <a:ext cx="2971800" cy="292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19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48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96412" y="819841"/>
            <a:ext cx="7200000" cy="935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Научно-исследовательская инфраструктура, организованная ИрГТУ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выполнения НИОКТР в области авиа- и машиностроения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63336" y="3715781"/>
            <a:ext cx="8278585" cy="2657138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lnSpc>
                <a:spcPts val="2500"/>
              </a:lnSpc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Исследование и разработка технологических процессов:</a:t>
            </a:r>
          </a:p>
          <a:p>
            <a:pPr lvl="0" indent="182563">
              <a:lnSpc>
                <a:spcPts val="25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лезвийная механическая обработка деталей авиационных конструкций;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формообразование крупногабаритных обводообразующих деталей;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формообразование и правка маложестких деталей;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отделочно-упрочняющая обработка;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обработка смешанных пакетов из металлических и композиционных материалов;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автоматизация производственных процессов механообработки.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2741" y="2102511"/>
            <a:ext cx="74313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Научно-исследовательская лаборатория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НИЛ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«Технологии высокопроизводительной механообработки, формообразования и упрочнения деталей машин»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1"/>
          <p:cNvSpPr txBox="1">
            <a:spLocks/>
          </p:cNvSpPr>
          <p:nvPr/>
        </p:nvSpPr>
        <p:spPr>
          <a:xfrm>
            <a:off x="1057275" y="442538"/>
            <a:ext cx="70920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Комплексный проект «Разработка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внедрение комплекса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высокоэффективных технологий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проектирования, конструкторско-технологической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подготовки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изготовления самолета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МС-21» </a:t>
            </a:r>
          </a:p>
        </p:txBody>
      </p:sp>
      <p:sp>
        <p:nvSpPr>
          <p:cNvPr id="11" name="Содержимое 5"/>
          <p:cNvSpPr txBox="1">
            <a:spLocks/>
          </p:cNvSpPr>
          <p:nvPr/>
        </p:nvSpPr>
        <p:spPr>
          <a:xfrm>
            <a:off x="457200" y="1600200"/>
            <a:ext cx="51943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Концевые </a:t>
            </a:r>
            <a:r>
              <a:rPr lang="ru-RU" sz="2000" b="1" dirty="0" err="1" smtClean="0">
                <a:solidFill>
                  <a:schemeClr val="tx1"/>
                </a:solidFill>
              </a:rPr>
              <a:t>длиннокромочные</a:t>
            </a:r>
            <a:r>
              <a:rPr lang="ru-RU" sz="2000" b="1" dirty="0" smtClean="0">
                <a:solidFill>
                  <a:schemeClr val="tx1"/>
                </a:solidFill>
              </a:rPr>
              <a:t> фрезы с СМП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Средняя производительность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260 см</a:t>
            </a:r>
            <a:r>
              <a:rPr lang="ru-RU" sz="2000" baseline="30000" dirty="0" smtClean="0">
                <a:solidFill>
                  <a:schemeClr val="tx1"/>
                </a:solidFill>
              </a:rPr>
              <a:t>3</a:t>
            </a:r>
            <a:r>
              <a:rPr lang="ru-RU" sz="2000" dirty="0" smtClean="0">
                <a:solidFill>
                  <a:schemeClr val="tx1"/>
                </a:solidFill>
              </a:rPr>
              <a:t>/мин, </a:t>
            </a:r>
            <a:r>
              <a:rPr lang="en-US" sz="2000" dirty="0" smtClean="0">
                <a:solidFill>
                  <a:schemeClr val="tx1"/>
                </a:solidFill>
              </a:rPr>
              <a:t>D</a:t>
            </a:r>
            <a:r>
              <a:rPr lang="en-US" sz="2000" baseline="-25000" dirty="0" smtClean="0">
                <a:solidFill>
                  <a:schemeClr val="tx1"/>
                </a:solidFill>
              </a:rPr>
              <a:t>c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r>
              <a:rPr lang="ru-RU" sz="2000" dirty="0" smtClean="0">
                <a:solidFill>
                  <a:schemeClr val="tx1"/>
                </a:solidFill>
              </a:rPr>
              <a:t>66 мм, сплав ВТ20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Максимальная производительность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407 см</a:t>
            </a:r>
            <a:r>
              <a:rPr lang="ru-RU" sz="2000" baseline="30000" dirty="0" smtClean="0">
                <a:solidFill>
                  <a:schemeClr val="tx1"/>
                </a:solidFill>
              </a:rPr>
              <a:t>3</a:t>
            </a:r>
            <a:r>
              <a:rPr lang="ru-RU" sz="2000" dirty="0" smtClean="0">
                <a:solidFill>
                  <a:schemeClr val="tx1"/>
                </a:solidFill>
              </a:rPr>
              <a:t>/мин</a:t>
            </a: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 t="-10492" b="10492"/>
          <a:stretch>
            <a:fillRect/>
          </a:stretch>
        </p:blipFill>
        <p:spPr bwMode="auto">
          <a:xfrm>
            <a:off x="5364163" y="1776625"/>
            <a:ext cx="3549650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20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3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 l="53864" r="-613"/>
          <a:stretch>
            <a:fillRect/>
          </a:stretch>
        </p:blipFill>
        <p:spPr bwMode="auto">
          <a:xfrm>
            <a:off x="4703674" y="3501821"/>
            <a:ext cx="2399385" cy="2080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 r="45949"/>
          <a:stretch>
            <a:fillRect/>
          </a:stretch>
        </p:blipFill>
        <p:spPr bwMode="auto">
          <a:xfrm>
            <a:off x="1163117" y="3350283"/>
            <a:ext cx="2633450" cy="197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033226" y="4145812"/>
            <a:ext cx="65011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ru-RU" sz="1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Балка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360859" y="4650560"/>
            <a:ext cx="109144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ru-RU" sz="1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Кронштейн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345057" y="5105124"/>
            <a:ext cx="8623378" cy="1131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35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Достигаемые показатели</a:t>
            </a:r>
          </a:p>
          <a:p>
            <a:pPr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66700" algn="l"/>
                <a:tab pos="434975" algn="l"/>
              </a:tabLst>
            </a:pP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Производительность черновой обработки деталей из алюминиевых сплавов</a:t>
            </a:r>
            <a:r>
              <a:rPr lang="en-US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см</a:t>
            </a:r>
            <a:r>
              <a:rPr lang="ru-RU" sz="1350" spc="20" baseline="30000" dirty="0" smtClean="0"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/мин	2500….</a:t>
            </a:r>
            <a:r>
              <a:rPr lang="en-US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100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00</a:t>
            </a:r>
            <a:endParaRPr lang="en-US" sz="1350" spc="2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66700" algn="l"/>
                <a:tab pos="434975" algn="l"/>
              </a:tabLst>
            </a:pP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Производительность чистовой обработки </a:t>
            </a:r>
            <a:r>
              <a:rPr lang="ru-RU" sz="1350" spc="20" dirty="0" smtClean="0">
                <a:latin typeface="Times New Roman" pitchFamily="18" charset="0"/>
                <a:cs typeface="Times New Roman" pitchFamily="18" charset="0"/>
              </a:rPr>
              <a:t>деталей из алюминиевых сплавов</a:t>
            </a:r>
            <a:r>
              <a:rPr lang="en-US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см</a:t>
            </a:r>
            <a:r>
              <a:rPr lang="ru-RU" sz="1350" spc="20" baseline="30000" dirty="0" smtClean="0"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/мин	1500…2500</a:t>
            </a:r>
            <a:endParaRPr lang="en-US" sz="1350" spc="2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66700" algn="l"/>
                <a:tab pos="434975" algn="l"/>
              </a:tabLst>
            </a:pP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Производительность черновой обработки </a:t>
            </a:r>
            <a:r>
              <a:rPr lang="ru-RU" sz="1350" spc="20" dirty="0" smtClean="0">
                <a:latin typeface="Times New Roman" pitchFamily="18" charset="0"/>
                <a:cs typeface="Times New Roman" pitchFamily="18" charset="0"/>
              </a:rPr>
              <a:t>деталей из титановых сплавов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,</a:t>
            </a:r>
            <a:r>
              <a:rPr lang="en-US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см</a:t>
            </a:r>
            <a:r>
              <a:rPr lang="ru-RU" sz="1350" spc="20" baseline="30000" dirty="0" smtClean="0"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/мин	200….</a:t>
            </a:r>
            <a:r>
              <a:rPr lang="en-US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8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00</a:t>
            </a:r>
            <a:endParaRPr lang="en-US" sz="1350" spc="2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indent="2667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66700" algn="l"/>
                <a:tab pos="434975" algn="l"/>
              </a:tabLst>
            </a:pP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Производительность чистовой обработки </a:t>
            </a:r>
            <a:r>
              <a:rPr lang="ru-RU" sz="1350" spc="20" dirty="0" smtClean="0">
                <a:latin typeface="Times New Roman" pitchFamily="18" charset="0"/>
                <a:cs typeface="Times New Roman" pitchFamily="18" charset="0"/>
              </a:rPr>
              <a:t>деталей из титановых сплавов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, см</a:t>
            </a:r>
            <a:r>
              <a:rPr lang="ru-RU" sz="1350" spc="20" baseline="30000" dirty="0" smtClean="0"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ru-RU" sz="135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/мин	200…350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990601" y="452442"/>
            <a:ext cx="7092000" cy="10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550" b="1" dirty="0" smtClean="0">
                <a:latin typeface="Times New Roman" pitchFamily="18" charset="0"/>
                <a:cs typeface="Times New Roman" pitchFamily="18" charset="0"/>
              </a:rPr>
              <a:t>Комплексный проект «Автоматизация и повышение эффективности процессов изготовления и подготовки производства изделий авиатехники нового поколения на базе Научно-производственной корпорации «Иркут» с научным сопровождением Иркутского государственного технического университета»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15363" y="1531446"/>
            <a:ext cx="8594966" cy="811965"/>
          </a:xfrm>
          <a:prstGeom prst="rect">
            <a:avLst/>
          </a:prstGeom>
          <a:noFill/>
          <a:ln w="25400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spcBef>
                <a:spcPct val="0"/>
              </a:spcBef>
            </a:pPr>
            <a:r>
              <a:rPr lang="ru-RU" sz="135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Цель работы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Повышение эффективности технологии  механообработки авиационных деталей на высокопроизводительном оборудовании (ВПО).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315363" y="2204798"/>
            <a:ext cx="8594966" cy="1460121"/>
          </a:xfrm>
          <a:prstGeom prst="rect">
            <a:avLst/>
          </a:prstGeom>
          <a:noFill/>
          <a:ln w="25400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spcBef>
                <a:spcPct val="0"/>
              </a:spcBef>
            </a:pPr>
            <a:r>
              <a:rPr lang="ru-RU" sz="135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Решаемые  задачи</a:t>
            </a:r>
          </a:p>
          <a:p>
            <a:pPr marL="269875" indent="-269875">
              <a:buFont typeface="+mj-lt"/>
              <a:buAutoNum type="arabicPeriod"/>
              <a:tabLst>
                <a:tab pos="269875" algn="l"/>
              </a:tabLst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Автоматизация основных и вспомогательных операций с использованием гидравлической и пневматической оснастки, </a:t>
            </a:r>
            <a:r>
              <a:rPr lang="ru-RU" sz="1350" dirty="0" err="1" smtClean="0">
                <a:latin typeface="Times New Roman" pitchFamily="18" charset="0"/>
                <a:cs typeface="Times New Roman" pitchFamily="18" charset="0"/>
              </a:rPr>
              <a:t>палетных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 механизмов и промышленных роботов.</a:t>
            </a:r>
            <a:endParaRPr lang="en-US" sz="1350" dirty="0" smtClean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buFont typeface="+mj-lt"/>
              <a:buAutoNum type="arabicPeriod"/>
              <a:tabLst>
                <a:tab pos="269875" algn="l"/>
              </a:tabLst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Оптимизация режимов и стратегий обработки за счёт применения аппаратно-программных средств оценки вибрационных, динамических и ресурсных  параметров ВПО.</a:t>
            </a:r>
            <a:endParaRPr lang="en-US" sz="1350" dirty="0" smtClean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buFont typeface="+mj-lt"/>
              <a:buAutoNum type="arabicPeriod"/>
              <a:tabLst>
                <a:tab pos="269875" algn="l"/>
              </a:tabLst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Разработка и внедрение системы </a:t>
            </a:r>
            <a:r>
              <a:rPr lang="ru-RU" sz="1350" dirty="0" err="1" smtClean="0">
                <a:latin typeface="Times New Roman" pitchFamily="18" charset="0"/>
                <a:cs typeface="Times New Roman" pitchFamily="18" charset="0"/>
              </a:rPr>
              <a:t>вибро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350" dirty="0" err="1" smtClean="0">
                <a:latin typeface="Times New Roman" pitchFamily="18" charset="0"/>
                <a:cs typeface="Times New Roman" pitchFamily="18" charset="0"/>
              </a:rPr>
              <a:t>ударозащиты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 и диагностики ВПО.</a:t>
            </a:r>
            <a:endParaRPr lang="en-US" sz="135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21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43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Рисунок 10"/>
          <p:cNvPicPr>
            <a:picLocks noChangeAspect="1" noChangeArrowheads="1"/>
          </p:cNvPicPr>
          <p:nvPr/>
        </p:nvPicPr>
        <p:blipFill>
          <a:blip r:embed="rId2" cstate="print"/>
          <a:srcRect l="20114" t="9027" r="24955" b="19231"/>
          <a:stretch>
            <a:fillRect/>
          </a:stretch>
        </p:blipFill>
        <p:spPr bwMode="auto">
          <a:xfrm>
            <a:off x="469135" y="1987273"/>
            <a:ext cx="1781093" cy="1557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8" name="Рисунок 1"/>
          <p:cNvPicPr>
            <a:picLocks noChangeAspect="1" noChangeArrowheads="1"/>
          </p:cNvPicPr>
          <p:nvPr/>
        </p:nvPicPr>
        <p:blipFill>
          <a:blip r:embed="rId3" cstate="print"/>
          <a:srcRect b="7958"/>
          <a:stretch>
            <a:fillRect/>
          </a:stretch>
        </p:blipFill>
        <p:spPr bwMode="auto">
          <a:xfrm>
            <a:off x="2419108" y="1940126"/>
            <a:ext cx="3287157" cy="1685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Рисунок 10"/>
          <p:cNvPicPr>
            <a:picLocks noChangeAspect="1" noChangeArrowheads="1"/>
          </p:cNvPicPr>
          <p:nvPr/>
        </p:nvPicPr>
        <p:blipFill>
          <a:blip r:embed="rId4" cstate="print"/>
          <a:srcRect l="333"/>
          <a:stretch>
            <a:fillRect/>
          </a:stretch>
        </p:blipFill>
        <p:spPr bwMode="auto">
          <a:xfrm>
            <a:off x="5852331" y="1952061"/>
            <a:ext cx="3076987" cy="163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341905" y="1404273"/>
            <a:ext cx="86510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Модальный анализ с использованием аппаратно-программного комплекса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MAL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CutPro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разработанного лабораторией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MAL-Manufacturing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Automation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Laboratories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UBC (Канада)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7808" y="3487504"/>
            <a:ext cx="86510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     Тест вибрации             Вибрационные характеристики инструментальной наладки на базе фрезы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390-020С5-11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125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41905" y="3861222"/>
            <a:ext cx="86510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Динамометрический анализ с использованием приборного оснащения фирмы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Kistler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(США)</a:t>
            </a:r>
          </a:p>
        </p:txBody>
      </p:sp>
      <p:pic>
        <p:nvPicPr>
          <p:cNvPr id="93185" name="Рисунок 7"/>
          <p:cNvPicPr>
            <a:picLocks noChangeAspect="1" noChangeArrowheads="1"/>
          </p:cNvPicPr>
          <p:nvPr/>
        </p:nvPicPr>
        <p:blipFill>
          <a:blip r:embed="rId5" cstate="print"/>
          <a:srcRect l="-27" t="8159" r="-27"/>
          <a:stretch>
            <a:fillRect/>
          </a:stretch>
        </p:blipFill>
        <p:spPr bwMode="auto">
          <a:xfrm>
            <a:off x="532736" y="4341414"/>
            <a:ext cx="2112963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357808" y="6095536"/>
            <a:ext cx="86510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Стационарная платформа 9253B23                                 Зависимости сил резания от скорости резания</a:t>
            </a:r>
          </a:p>
        </p:txBody>
      </p:sp>
      <p:pic>
        <p:nvPicPr>
          <p:cNvPr id="93186" name="Диаграмма 1"/>
          <p:cNvPicPr>
            <a:picLocks noChangeAspect="1" noChangeArrowheads="1"/>
          </p:cNvPicPr>
          <p:nvPr/>
        </p:nvPicPr>
        <p:blipFill>
          <a:blip r:embed="rId6" cstate="print"/>
          <a:srcRect l="3624" r="2486" b="5373"/>
          <a:stretch>
            <a:fillRect/>
          </a:stretch>
        </p:blipFill>
        <p:spPr bwMode="auto">
          <a:xfrm>
            <a:off x="3013552" y="4261900"/>
            <a:ext cx="2916238" cy="184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7" name="Рисунок 9"/>
          <p:cNvPicPr>
            <a:picLocks noChangeAspect="1" noChangeArrowheads="1"/>
          </p:cNvPicPr>
          <p:nvPr/>
        </p:nvPicPr>
        <p:blipFill>
          <a:blip r:embed="rId7" cstate="print"/>
          <a:srcRect l="3419" r="2499" b="4577"/>
          <a:stretch>
            <a:fillRect/>
          </a:stretch>
        </p:blipFill>
        <p:spPr bwMode="auto">
          <a:xfrm>
            <a:off x="5732891" y="4261900"/>
            <a:ext cx="2959100" cy="185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3393512" y="5741043"/>
            <a:ext cx="20762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Пластины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390-11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PM S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287787" y="5741043"/>
            <a:ext cx="20762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Пластины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390-11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PM S4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99250" y="4270052"/>
            <a:ext cx="2028119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00" baseline="-250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=3 мм,  а</a:t>
            </a:r>
            <a:r>
              <a:rPr lang="ru-RU" sz="1000" baseline="-250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=15 мм,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000" baseline="-25000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=0,1 мм/зуб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057275" y="491522"/>
            <a:ext cx="6821261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Научные методы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повышения эффективности механообработки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3806" y="803494"/>
            <a:ext cx="641366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>
                <a:latin typeface="Times New Roman" pitchFamily="18" charset="0"/>
                <a:cs typeface="Times New Roman" pitchFamily="18" charset="0"/>
              </a:rPr>
              <a:t>Подготовка кадров для </a:t>
            </a: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АЗ</a:t>
            </a: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-30" dirty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2400" b="1" spc="-3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филиала </a:t>
            </a:r>
            <a:r>
              <a:rPr lang="ru-RU" sz="2400" b="1" spc="-30" dirty="0">
                <a:latin typeface="Times New Roman" pitchFamily="18" charset="0"/>
                <a:cs typeface="Times New Roman" pitchFamily="18" charset="0"/>
              </a:rPr>
              <a:t>ОАО «Корпорация «</a:t>
            </a: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ИРКУТ»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08214" y="2670789"/>
            <a:ext cx="8433707" cy="2336537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lnSpc>
                <a:spcPts val="2500"/>
              </a:lnSpc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рамках оборонного заказа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ведется подготовка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5-и направлениям:</a:t>
            </a:r>
          </a:p>
          <a:p>
            <a:pPr lvl="0" indent="182563">
              <a:lnSpc>
                <a:spcPts val="2500"/>
              </a:lnSpc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конструкторско-технологическое обеспечение машиностроительного производства;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автоматизация технологических процессов и производств;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мехатроника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робототехника;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машиностроение;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информационные системы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02715" y="1831897"/>
            <a:ext cx="4097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Учебная деятельность НИЛ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88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06000" y="688553"/>
            <a:ext cx="67320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Методическое обеспечение учебного процесса при целевой подготовке кадров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" name="Рисунок 14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1971636"/>
            <a:ext cx="3780739" cy="2519782"/>
          </a:xfrm>
          <a:prstGeom prst="rect">
            <a:avLst/>
          </a:prstGeom>
        </p:spPr>
      </p:pic>
      <p:pic>
        <p:nvPicPr>
          <p:cNvPr id="16" name="Рисунок 15" descr="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971636"/>
            <a:ext cx="3726729" cy="2483785"/>
          </a:xfrm>
          <a:prstGeom prst="rect">
            <a:avLst/>
          </a:prstGeo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512237" y="4468551"/>
            <a:ext cx="8328315" cy="20057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«Оборудование машиностроительного производства» - 4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л.р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«Технология высокопроизводительной механообработки» - 4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л.р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«Режущий инструмент» - 5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л.р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.;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«Управление роботами и РТС» – 4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л.р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«Автоматизация  технологических процессов» – 11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л.р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7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76980" y="704057"/>
            <a:ext cx="7051294" cy="10019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Повышение квалификации </a:t>
            </a: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специалистов</a:t>
            </a:r>
          </a:p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рамках  «Президентской программы повышения квалификации инженерных кадров»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63336" y="1952357"/>
            <a:ext cx="8278585" cy="1374735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lnSpc>
                <a:spcPts val="2500"/>
              </a:lnSpc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«Современные технологии и оборудование механообработки и сборки»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Профессиональные модули:</a:t>
            </a:r>
          </a:p>
          <a:p>
            <a:pPr lvl="0"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ПМ1: Экономические аспекты современного высокотехнологичного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производства;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ПМ2: Современные процессы механической обработки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материалов.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3335" y="3266804"/>
            <a:ext cx="8278585" cy="1374735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lnSpc>
                <a:spcPts val="2500"/>
              </a:lnSpc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Высокопроизводительная обработка авиационных деталей»</a:t>
            </a:r>
          </a:p>
          <a:p>
            <a:pPr lvl="0">
              <a:lnSpc>
                <a:spcPts val="25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Профессиональные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модули:</a:t>
            </a:r>
          </a:p>
          <a:p>
            <a:pPr lvl="0"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ПМ1: Экономические аспекты современного высокотехнологичного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производства;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ПМ2: Высокопроизводительная обработка авиационных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деталей.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3336" y="4597581"/>
            <a:ext cx="8278585" cy="1695336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lnSpc>
                <a:spcPts val="2500"/>
              </a:lnSpc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«Автоматизация производственных процессов механообработки»</a:t>
            </a:r>
          </a:p>
          <a:p>
            <a:pPr lvl="0">
              <a:lnSpc>
                <a:spcPts val="25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Профессиональные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модули:</a:t>
            </a:r>
          </a:p>
          <a:p>
            <a:pPr lvl="0"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ПМ1: Экономические аспекты современного высокотехнологичного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производства;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ПМ2: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Универсальная зажимная оснастка;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ПМ3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Современные средства автоматизация процессов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механообработки.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11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563336" y="1952357"/>
            <a:ext cx="8278585" cy="1374735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lnSpc>
                <a:spcPts val="2500"/>
              </a:lnSpc>
              <a:buFont typeface="Wingdings" pitchFamily="2" charset="2"/>
              <a:buChar char="Ø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«Современные технологии и оборудование механообработки и сборки»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Профессиональные модули:</a:t>
            </a:r>
          </a:p>
          <a:p>
            <a:pPr lvl="0"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ПМ1: Экономические аспекты современного высокотехнологичного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производства;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ПМ2: Современные процессы механической обработки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материалов.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3335" y="3266804"/>
            <a:ext cx="8278585" cy="1374735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lnSpc>
                <a:spcPts val="2500"/>
              </a:lnSpc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«Высокопроизводительная обработка авиационных деталей»</a:t>
            </a:r>
          </a:p>
          <a:p>
            <a:pPr lvl="0">
              <a:lnSpc>
                <a:spcPts val="25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Профессиональные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модули:</a:t>
            </a:r>
          </a:p>
          <a:p>
            <a:pPr lvl="0"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ПМ1: Экономические аспекты современного высокотехнологичного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производства;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ПМ2: Высокопроизводительная обработка авиационных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деталей.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3336" y="4597581"/>
            <a:ext cx="8278585" cy="1695336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lnSpc>
                <a:spcPts val="2500"/>
              </a:lnSpc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«Автоматизация производственных процессов механообработки»</a:t>
            </a:r>
          </a:p>
          <a:p>
            <a:pPr lvl="0">
              <a:lnSpc>
                <a:spcPts val="25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Профессиональные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модули:</a:t>
            </a:r>
          </a:p>
          <a:p>
            <a:pPr lvl="0"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ПМ1: Экономические аспекты современного высокотехнологичного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производства;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ПМ2: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Универсальная зажимная оснастка;</a:t>
            </a:r>
          </a:p>
          <a:p>
            <a:pPr indent="182563">
              <a:lnSpc>
                <a:spcPts val="2500"/>
              </a:lnSpc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ПМ3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Современные средства автоматизация процессов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механообработки.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176980" y="663237"/>
            <a:ext cx="7051294" cy="10019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Повышение квалификации </a:t>
            </a: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специалистов</a:t>
            </a:r>
          </a:p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рамках  «Президентской программы повышения квалификации инженерных кадров»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421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" name="Picture 4" descr="D:\Work\Фото ИАЗ\DSC000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4" r="24261"/>
          <a:stretch/>
        </p:blipFill>
        <p:spPr bwMode="auto">
          <a:xfrm>
            <a:off x="6430562" y="2604289"/>
            <a:ext cx="2487878" cy="3132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Work\Отчёты и презентации\2013-10-29 Презентация ОАК по ДПО\Презентация для ОАК\Стажировка в Москве\DSC_03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80" y="2634960"/>
            <a:ext cx="3267456" cy="2170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:\Work\Отчёты и презентации\2013-10-29 Презентация ОАК по ДПО\Презентация для ОАК\Стажировка в Орлеане\DSC_049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64"/>
          <a:stretch/>
        </p:blipFill>
        <p:spPr bwMode="auto">
          <a:xfrm>
            <a:off x="3416112" y="4137496"/>
            <a:ext cx="2984364" cy="2170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295132" y="1720836"/>
            <a:ext cx="8296418" cy="2697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Стажировки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ведущих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предприятиях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отрасли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6229032" y="2086447"/>
            <a:ext cx="25914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</a:pPr>
            <a:r>
              <a:rPr lang="ru-RU" sz="14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Иркутский авиационный </a:t>
            </a:r>
            <a:r>
              <a:rPr lang="ru-RU" sz="1400" b="1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  <a:t>завод </a:t>
            </a:r>
            <a:br>
              <a:rPr lang="ru-RU" sz="1400" b="1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  <a:t>(г. Иркутск)</a:t>
            </a:r>
            <a:endParaRPr lang="ru-RU" sz="1400" spc="20" dirty="0" smtClean="0">
              <a:solidFill>
                <a:prstClr val="black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3596403" y="3628726"/>
            <a:ext cx="26326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</a:pPr>
            <a:r>
              <a:rPr lang="en-US" sz="14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Sandvik</a:t>
            </a:r>
            <a:r>
              <a:rPr lang="en-US" sz="14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 Holding France S.A.S. </a:t>
            </a:r>
            <a:r>
              <a:rPr lang="ru-RU" sz="1400" b="1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</a:br>
            <a:r>
              <a:rPr lang="en-US" sz="1400" b="1" dirty="0" smtClean="0">
                <a:solidFill>
                  <a:prstClr val="black"/>
                </a:solidFill>
                <a:latin typeface="+mn-lt"/>
                <a:cs typeface="Times New Roman" pitchFamily="18" charset="0"/>
              </a:rPr>
              <a:t>(</a:t>
            </a:r>
            <a:r>
              <a:rPr lang="ru-RU" sz="14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г. Орлеан, Франция)</a:t>
            </a: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251520" y="2334408"/>
            <a:ext cx="32674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</a:pPr>
            <a:r>
              <a:rPr lang="ru-RU" sz="14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ООО «</a:t>
            </a:r>
            <a:r>
              <a:rPr lang="ru-RU" sz="1400" b="1" dirty="0" err="1">
                <a:solidFill>
                  <a:prstClr val="black"/>
                </a:solidFill>
                <a:latin typeface="+mn-lt"/>
                <a:cs typeface="Times New Roman" pitchFamily="18" charset="0"/>
              </a:rPr>
              <a:t>Сандвик</a:t>
            </a:r>
            <a:r>
              <a:rPr lang="ru-RU" sz="1400" b="1" dirty="0">
                <a:solidFill>
                  <a:prstClr val="black"/>
                </a:solidFill>
                <a:latin typeface="+mn-lt"/>
                <a:cs typeface="Times New Roman" pitchFamily="18" charset="0"/>
              </a:rPr>
              <a:t>» (г. Москва)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27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1176980" y="597925"/>
            <a:ext cx="7051294" cy="10019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Повышение квалификации </a:t>
            </a: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специалистов</a:t>
            </a:r>
          </a:p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рамках  «Президентской программы повышения квалификации инженерных кадров»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70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2210462"/>
            <a:ext cx="91440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3200" b="1" spc="1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6000" b="1" spc="1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3200" b="1" spc="1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3806" y="844314"/>
            <a:ext cx="7200000" cy="1043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Научно-исследовательская инфраструктура, организованная ИрГТУ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выполнения НИОКТР в области авиа- и машиностроения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42348" y="2075972"/>
            <a:ext cx="8008671" cy="4088299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>
              <a:lnSpc>
                <a:spcPts val="2000"/>
              </a:lnSpc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Технические измерения:</a:t>
            </a:r>
          </a:p>
          <a:p>
            <a:pPr indent="182563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измерение геометрических параметров деталей на КИМ;</a:t>
            </a:r>
          </a:p>
          <a:p>
            <a:pPr indent="182563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измерение геометрических параметров режущего инструмента;</a:t>
            </a:r>
          </a:p>
          <a:p>
            <a:pPr indent="182563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измерение шероховатости (микрорельефа) поверхностей деталей;</a:t>
            </a:r>
          </a:p>
          <a:p>
            <a:pPr indent="182563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 и балансировка инструментальных наладок;</a:t>
            </a:r>
          </a:p>
          <a:p>
            <a:pPr indent="182563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модальный анализ инструментальных наладок;</a:t>
            </a:r>
          </a:p>
          <a:p>
            <a:pPr indent="182563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измерение вибраций и сил резания при механической обработке;</a:t>
            </a:r>
          </a:p>
          <a:p>
            <a:pPr indent="182563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измерение температуры в зоне резания и в других технологических процессах;</a:t>
            </a:r>
          </a:p>
          <a:p>
            <a:pPr indent="182563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 точности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вибродиагностика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металлорежущих станков;</a:t>
            </a:r>
          </a:p>
          <a:p>
            <a:pPr indent="182563">
              <a:lnSpc>
                <a:spcPct val="150000"/>
              </a:lnSpc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змерение электропроводности деталей после механообработки.</a:t>
            </a:r>
          </a:p>
        </p:txBody>
      </p:sp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13806" y="419786"/>
            <a:ext cx="7477744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2400" b="1" spc="-30" dirty="0" smtClean="0">
                <a:latin typeface="Times New Roman" pitchFamily="18" charset="0"/>
                <a:cs typeface="Times New Roman" pitchFamily="18" charset="0"/>
              </a:rPr>
              <a:t>Парк оборудования и измерительной аппаратуры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6849" y="3236439"/>
            <a:ext cx="2101066" cy="609398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Фрезерный обрабатывающий центр </a:t>
            </a:r>
            <a:r>
              <a:rPr lang="en-US" sz="1200" b="1" spc="-20" dirty="0" smtClean="0">
                <a:latin typeface="Times New Roman" pitchFamily="18" charset="0"/>
                <a:cs typeface="Times New Roman" pitchFamily="18" charset="0"/>
              </a:rPr>
              <a:t>DMU80P </a:t>
            </a:r>
            <a:r>
              <a:rPr lang="en-US" sz="1200" b="1" spc="-20" dirty="0" err="1" smtClean="0">
                <a:latin typeface="Times New Roman" pitchFamily="18" charset="0"/>
                <a:cs typeface="Times New Roman" pitchFamily="18" charset="0"/>
              </a:rPr>
              <a:t>duoBlock</a:t>
            </a:r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32125" y="3226914"/>
            <a:ext cx="2466975" cy="609398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Фрезерный обрабатывающий центр </a:t>
            </a:r>
            <a:r>
              <a:rPr lang="en-US" sz="1200" b="1" spc="-20" dirty="0" smtClean="0">
                <a:latin typeface="Times New Roman" pitchFamily="18" charset="0"/>
                <a:cs typeface="Times New Roman" pitchFamily="18" charset="0"/>
              </a:rPr>
              <a:t>HSC75V linear</a:t>
            </a:r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14900" y="3217389"/>
            <a:ext cx="2033856" cy="609398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Токарный обрабатывающий центр </a:t>
            </a:r>
            <a:r>
              <a:rPr lang="en-US" sz="1200" b="1" spc="-20" dirty="0" smtClean="0">
                <a:latin typeface="Times New Roman" pitchFamily="18" charset="0"/>
                <a:cs typeface="Times New Roman" pitchFamily="18" charset="0"/>
              </a:rPr>
              <a:t>NEF400</a:t>
            </a:r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34200" y="3198339"/>
            <a:ext cx="2110056" cy="609398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spc="-40" dirty="0" smtClean="0">
                <a:latin typeface="Times New Roman" pitchFamily="18" charset="0"/>
                <a:cs typeface="Times New Roman" pitchFamily="18" charset="0"/>
              </a:rPr>
              <a:t>Фрезерный  обрабатывающий </a:t>
            </a: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en-US" sz="1200" b="1" spc="-20" dirty="0" smtClean="0">
                <a:latin typeface="Times New Roman" pitchFamily="18" charset="0"/>
                <a:cs typeface="Times New Roman" pitchFamily="18" charset="0"/>
              </a:rPr>
              <a:t>DMC635V</a:t>
            </a:r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6664" y="5904582"/>
            <a:ext cx="1553112" cy="609398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КИМ </a:t>
            </a:r>
            <a:r>
              <a:rPr lang="en-US" sz="1200" b="1" spc="-20" dirty="0" smtClean="0">
                <a:latin typeface="Times New Roman" pitchFamily="18" charset="0"/>
                <a:cs typeface="Times New Roman" pitchFamily="18" charset="0"/>
              </a:rPr>
              <a:t>Zeiss Contura</a:t>
            </a: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spc="-20" dirty="0" smtClean="0">
                <a:latin typeface="Times New Roman" pitchFamily="18" charset="0"/>
                <a:cs typeface="Times New Roman" pitchFamily="18" charset="0"/>
              </a:rPr>
              <a:t>G2</a:t>
            </a: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spc="-20" dirty="0" err="1" smtClean="0">
                <a:latin typeface="Times New Roman" pitchFamily="18" charset="0"/>
                <a:cs typeface="Times New Roman" pitchFamily="18" charset="0"/>
              </a:rPr>
              <a:t>Activ</a:t>
            </a:r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86255" y="5933155"/>
            <a:ext cx="2300020" cy="609398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Балансировочная машина </a:t>
            </a:r>
            <a:r>
              <a:rPr lang="en-US" sz="1200" b="1" spc="-20" dirty="0" err="1" smtClean="0">
                <a:latin typeface="Times New Roman" pitchFamily="18" charset="0"/>
                <a:cs typeface="Times New Roman" pitchFamily="18" charset="0"/>
              </a:rPr>
              <a:t>Haimer</a:t>
            </a:r>
            <a:r>
              <a:rPr lang="en-US" sz="1200" b="1" spc="-20" dirty="0" smtClean="0">
                <a:latin typeface="Times New Roman" pitchFamily="18" charset="0"/>
                <a:cs typeface="Times New Roman" pitchFamily="18" charset="0"/>
              </a:rPr>
              <a:t> TD Comfort Plus</a:t>
            </a:r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338904" y="5939958"/>
            <a:ext cx="2509571" cy="609398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Прибор для измерения шероховатости </a:t>
            </a:r>
            <a:r>
              <a:rPr lang="en-US" sz="1200" b="1" spc="-20" dirty="0" smtClean="0">
                <a:latin typeface="Times New Roman" pitchFamily="18" charset="0"/>
                <a:cs typeface="Times New Roman" pitchFamily="18" charset="0"/>
              </a:rPr>
              <a:t>Taylor Hobson Form </a:t>
            </a: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58256" y="5941319"/>
            <a:ext cx="2452420" cy="609398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b="1" spc="-20" dirty="0" smtClean="0">
                <a:latin typeface="Times New Roman" pitchFamily="18" charset="0"/>
                <a:cs typeface="Times New Roman" pitchFamily="18" charset="0"/>
              </a:rPr>
              <a:t>Прибор для измерения </a:t>
            </a:r>
            <a:r>
              <a:rPr lang="ru-RU" sz="1200" b="1" spc="-40" dirty="0" smtClean="0">
                <a:latin typeface="Times New Roman" pitchFamily="18" charset="0"/>
                <a:cs typeface="Times New Roman" pitchFamily="18" charset="0"/>
              </a:rPr>
              <a:t>инструмента </a:t>
            </a:r>
            <a:r>
              <a:rPr lang="en-US" sz="1200" b="1" spc="-40" dirty="0" err="1" smtClean="0">
                <a:latin typeface="Times New Roman" pitchFamily="18" charset="0"/>
                <a:cs typeface="Times New Roman" pitchFamily="18" charset="0"/>
              </a:rPr>
              <a:t>Zoller</a:t>
            </a:r>
            <a:r>
              <a:rPr lang="ru-RU" sz="1200" b="1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spc="-40" dirty="0" smtClean="0">
                <a:latin typeface="Times New Roman" pitchFamily="18" charset="0"/>
                <a:cs typeface="Times New Roman" pitchFamily="18" charset="0"/>
              </a:rPr>
              <a:t>Genius III</a:t>
            </a:r>
            <a:endParaRPr lang="ru-RU" sz="1200" b="1" spc="-4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spc="-2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 l="10518" r="10802"/>
          <a:stretch>
            <a:fillRect/>
          </a:stretch>
        </p:blipFill>
        <p:spPr bwMode="auto">
          <a:xfrm>
            <a:off x="4631441" y="3781431"/>
            <a:ext cx="1916108" cy="206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68" name="Picture 5" descr="9"/>
          <p:cNvPicPr>
            <a:picLocks noChangeAspect="1" noChangeArrowheads="1"/>
          </p:cNvPicPr>
          <p:nvPr/>
        </p:nvPicPr>
        <p:blipFill>
          <a:blip r:embed="rId3" cstate="print"/>
          <a:srcRect l="-622" t="15317" r="900" b="6297"/>
          <a:stretch>
            <a:fillRect/>
          </a:stretch>
        </p:blipFill>
        <p:spPr bwMode="auto">
          <a:xfrm>
            <a:off x="475484" y="3781429"/>
            <a:ext cx="1554480" cy="2064365"/>
          </a:xfrm>
          <a:prstGeom prst="rect">
            <a:avLst/>
          </a:prstGeom>
          <a:noFill/>
        </p:spPr>
      </p:pic>
      <p:pic>
        <p:nvPicPr>
          <p:cNvPr id="194570" name="Picture 5" descr="7"/>
          <p:cNvPicPr>
            <a:picLocks noChangeAspect="1" noChangeArrowheads="1"/>
          </p:cNvPicPr>
          <p:nvPr/>
        </p:nvPicPr>
        <p:blipFill>
          <a:blip r:embed="rId4" cstate="print"/>
          <a:srcRect t="6660" b="9613"/>
          <a:stretch>
            <a:fillRect/>
          </a:stretch>
        </p:blipFill>
        <p:spPr bwMode="auto">
          <a:xfrm>
            <a:off x="2624397" y="3781431"/>
            <a:ext cx="1457497" cy="2063010"/>
          </a:xfrm>
          <a:prstGeom prst="rect">
            <a:avLst/>
          </a:prstGeom>
          <a:noFill/>
        </p:spPr>
      </p:pic>
      <p:pic>
        <p:nvPicPr>
          <p:cNvPr id="194572" name="Picture 5" descr="6"/>
          <p:cNvPicPr>
            <a:picLocks noChangeAspect="1" noChangeArrowheads="1"/>
          </p:cNvPicPr>
          <p:nvPr/>
        </p:nvPicPr>
        <p:blipFill>
          <a:blip r:embed="rId5" cstate="print"/>
          <a:srcRect t="11111" b="12744"/>
          <a:stretch>
            <a:fillRect/>
          </a:stretch>
        </p:blipFill>
        <p:spPr bwMode="auto">
          <a:xfrm>
            <a:off x="7174052" y="3781641"/>
            <a:ext cx="1602114" cy="2062800"/>
          </a:xfrm>
          <a:prstGeom prst="rect">
            <a:avLst/>
          </a:prstGeom>
          <a:noFill/>
        </p:spPr>
      </p:pic>
      <p:pic>
        <p:nvPicPr>
          <p:cNvPr id="194561" name="Picture 5" descr="4"/>
          <p:cNvPicPr>
            <a:picLocks noChangeAspect="1" noChangeArrowheads="1"/>
          </p:cNvPicPr>
          <p:nvPr/>
        </p:nvPicPr>
        <p:blipFill>
          <a:blip r:embed="rId6" cstate="print"/>
          <a:srcRect l="9641" r="16524" b="2812"/>
          <a:stretch>
            <a:fillRect/>
          </a:stretch>
        </p:blipFill>
        <p:spPr bwMode="auto">
          <a:xfrm>
            <a:off x="475484" y="1378610"/>
            <a:ext cx="2033378" cy="1782140"/>
          </a:xfrm>
          <a:prstGeom prst="rect">
            <a:avLst/>
          </a:prstGeom>
          <a:noFill/>
        </p:spPr>
      </p:pic>
      <p:pic>
        <p:nvPicPr>
          <p:cNvPr id="194563" name="Picture 5" descr="dmc635"/>
          <p:cNvPicPr>
            <a:picLocks noChangeAspect="1" noChangeArrowheads="1"/>
          </p:cNvPicPr>
          <p:nvPr/>
        </p:nvPicPr>
        <p:blipFill>
          <a:blip r:embed="rId7" cstate="print"/>
          <a:srcRect l="22644" t="9906" r="18917"/>
          <a:stretch>
            <a:fillRect/>
          </a:stretch>
        </p:blipFill>
        <p:spPr bwMode="auto">
          <a:xfrm>
            <a:off x="7048426" y="1377565"/>
            <a:ext cx="1727740" cy="178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4" name="Picture 5" descr="nef400"/>
          <p:cNvPicPr>
            <a:picLocks noChangeAspect="1" noChangeArrowheads="1"/>
          </p:cNvPicPr>
          <p:nvPr/>
        </p:nvPicPr>
        <p:blipFill>
          <a:blip r:embed="rId8" cstate="print"/>
          <a:srcRect l="20900" r="8679"/>
          <a:stretch>
            <a:fillRect/>
          </a:stretch>
        </p:blipFill>
        <p:spPr bwMode="auto">
          <a:xfrm>
            <a:off x="4974470" y="1377565"/>
            <a:ext cx="1884807" cy="1784230"/>
          </a:xfrm>
          <a:prstGeom prst="rect">
            <a:avLst/>
          </a:prstGeom>
          <a:noFill/>
        </p:spPr>
      </p:pic>
      <p:pic>
        <p:nvPicPr>
          <p:cNvPr id="2" name="Picture 8" descr="http://www.istu.edu/news/images/2013/03/ss4.jpg"/>
          <p:cNvPicPr>
            <a:picLocks noChangeAspect="1" noChangeArrowheads="1"/>
          </p:cNvPicPr>
          <p:nvPr/>
        </p:nvPicPr>
        <p:blipFill>
          <a:blip r:embed="rId9" cstate="print"/>
          <a:srcRect r="20449"/>
          <a:stretch>
            <a:fillRect/>
          </a:stretch>
        </p:blipFill>
        <p:spPr bwMode="auto">
          <a:xfrm>
            <a:off x="2698010" y="1377565"/>
            <a:ext cx="2087312" cy="1784230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Содержимое 2"/>
          <p:cNvSpPr txBox="1">
            <a:spLocks/>
          </p:cNvSpPr>
          <p:nvPr/>
        </p:nvSpPr>
        <p:spPr bwMode="auto">
          <a:xfrm>
            <a:off x="6182397" y="2318616"/>
            <a:ext cx="2786062" cy="31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Габариты рабочей зоны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635х510х460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Точность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VDI/DGQ 3441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0, 008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Шпиндель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ISO40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N=10000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об/мин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P= 9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кВт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М= 57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Рабочая подача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20 000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мм/мин</a:t>
            </a:r>
          </a:p>
        </p:txBody>
      </p:sp>
      <p:pic>
        <p:nvPicPr>
          <p:cNvPr id="30" name="Picture 5" descr="dmc6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784" y="2071424"/>
            <a:ext cx="5914588" cy="393998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24367" y="747488"/>
            <a:ext cx="68906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Фрезерный обрабатывающий центр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DMC635V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59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81515" y="869948"/>
            <a:ext cx="68906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Токарный обрабатывающий центр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NEF400</a:t>
            </a:r>
          </a:p>
        </p:txBody>
      </p:sp>
      <p:pic>
        <p:nvPicPr>
          <p:cNvPr id="16" name="Picture 5" descr="nef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134" y="2013596"/>
            <a:ext cx="6232924" cy="4156821"/>
          </a:xfrm>
          <a:prstGeom prst="rect">
            <a:avLst/>
          </a:prstGeom>
          <a:noFill/>
        </p:spPr>
      </p:pic>
      <p:sp>
        <p:nvSpPr>
          <p:cNvPr id="17" name="Содержимое 2"/>
          <p:cNvSpPr txBox="1">
            <a:spLocks/>
          </p:cNvSpPr>
          <p:nvPr/>
        </p:nvSpPr>
        <p:spPr bwMode="auto">
          <a:xfrm>
            <a:off x="6592645" y="2242643"/>
            <a:ext cx="2786063" cy="42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Максимальный диаметр обработки над станиной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385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Максимальная длина обработки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800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Точность VDI/DGQ 3441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0, 010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Шпиндель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об/мин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P=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11,5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кВт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М= 400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Ускоренная подача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0 000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мм/мин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9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" name="Picture 5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788" y="1871622"/>
            <a:ext cx="6509614" cy="4339742"/>
          </a:xfrm>
          <a:prstGeom prst="rect">
            <a:avLst/>
          </a:prstGeom>
          <a:noFill/>
        </p:spPr>
      </p:pic>
      <p:sp>
        <p:nvSpPr>
          <p:cNvPr id="19" name="Содержимое 2"/>
          <p:cNvSpPr txBox="1">
            <a:spLocks/>
          </p:cNvSpPr>
          <p:nvPr/>
        </p:nvSpPr>
        <p:spPr bwMode="auto">
          <a:xfrm>
            <a:off x="6938031" y="2348775"/>
            <a:ext cx="2336581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Габариты рабочей зоны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1050х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Точность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VDI/DGQ 3441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0, 00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Шпиндель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ISO50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N=8000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об/мин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P= 19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кВт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М=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492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Рабочая подача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60 000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мм/мин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4837" y="1076485"/>
            <a:ext cx="7004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Фрезерный обрабатывающий центр DMU80P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dB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7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07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14400" y="1170957"/>
            <a:ext cx="77805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Фрезерный обрабатывающий центр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HSC75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Linear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93" y="1890224"/>
            <a:ext cx="5004031" cy="4287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Содержимое 2"/>
          <p:cNvSpPr txBox="1">
            <a:spLocks/>
          </p:cNvSpPr>
          <p:nvPr/>
        </p:nvSpPr>
        <p:spPr bwMode="auto">
          <a:xfrm>
            <a:off x="6294193" y="2234483"/>
            <a:ext cx="2565400" cy="416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Габариты рабочей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зоны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855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Точность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VDI/DGQ 3441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0, 00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Шпиндель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HSK63A/C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N=28000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об/мин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P= 43,5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кВт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М=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38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Рабочая подача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90 000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мм/мин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Ускорение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2g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8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298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81768" y="367608"/>
            <a:ext cx="6980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Координатно-измерительная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машина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Zeiss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Contura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G2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Activ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5" descr="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760" y="1334831"/>
            <a:ext cx="3363911" cy="5050979"/>
          </a:xfrm>
          <a:prstGeom prst="rect">
            <a:avLst/>
          </a:prstGeom>
          <a:noFill/>
        </p:spPr>
      </p:pic>
      <p:sp>
        <p:nvSpPr>
          <p:cNvPr id="17" name="Подзаголовок 2"/>
          <p:cNvSpPr txBox="1">
            <a:spLocks/>
          </p:cNvSpPr>
          <p:nvPr/>
        </p:nvSpPr>
        <p:spPr>
          <a:xfrm>
            <a:off x="4286262" y="1812412"/>
            <a:ext cx="4429125" cy="3429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Диапазон измерений</a:t>
            </a:r>
          </a:p>
          <a:p>
            <a:pPr>
              <a:buFont typeface="Arial" pitchFamily="34" charset="0"/>
              <a:buNone/>
              <a:defRPr/>
            </a:pPr>
            <a:r>
              <a:rPr lang="de-DE" sz="4800" dirty="0" smtClean="0">
                <a:latin typeface="Times New Roman" pitchFamily="18" charset="0"/>
                <a:cs typeface="Times New Roman" pitchFamily="18" charset="0"/>
              </a:rPr>
              <a:t>X = 700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de-DE" sz="4800" dirty="0" smtClean="0">
                <a:latin typeface="Times New Roman" pitchFamily="18" charset="0"/>
                <a:cs typeface="Times New Roman" pitchFamily="18" charset="0"/>
              </a:rPr>
              <a:t>, Y = 700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de-DE" sz="4800" dirty="0" smtClean="0">
                <a:latin typeface="Times New Roman" pitchFamily="18" charset="0"/>
                <a:cs typeface="Times New Roman" pitchFamily="18" charset="0"/>
              </a:rPr>
              <a:t>, Z = 600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мм</a:t>
            </a:r>
          </a:p>
          <a:p>
            <a:pPr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Arial" pitchFamily="34" charset="0"/>
              <a:buNone/>
              <a:defRPr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Погрешность измерения длины ISO 10360-2</a:t>
            </a:r>
          </a:p>
          <a:p>
            <a:pPr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MPE_E = (1.8 + L/300)µm, MPE_P = 1.8µm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Arial" pitchFamily="34" charset="0"/>
              <a:buNone/>
              <a:defRPr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Погрешность измерения формы ISO 12181</a:t>
            </a:r>
          </a:p>
          <a:p>
            <a:pPr>
              <a:buFont typeface="Arial" pitchFamily="34" charset="0"/>
              <a:buNone/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1.8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µ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активного сканирования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 индуктивной системой высокого разрешения.	 </a:t>
            </a:r>
          </a:p>
          <a:p>
            <a:pPr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9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92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8858</TotalTime>
  <Words>1494</Words>
  <Application>Microsoft Office PowerPoint</Application>
  <PresentationFormat>Экран (4:3)</PresentationFormat>
  <Paragraphs>314</Paragraphs>
  <Slides>28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«Научно-производственная корпорация «Иркут»</dc:title>
  <dc:creator>pashkov_ae</dc:creator>
  <cp:lastModifiedBy>user</cp:lastModifiedBy>
  <cp:revision>914</cp:revision>
  <dcterms:created xsi:type="dcterms:W3CDTF">2012-04-09T23:28:45Z</dcterms:created>
  <dcterms:modified xsi:type="dcterms:W3CDTF">2014-11-06T02:01:34Z</dcterms:modified>
</cp:coreProperties>
</file>