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8" r:id="rId3"/>
    <p:sldId id="539" r:id="rId4"/>
    <p:sldId id="540" r:id="rId5"/>
    <p:sldId id="541" r:id="rId6"/>
    <p:sldId id="543" r:id="rId7"/>
    <p:sldId id="542" r:id="rId8"/>
    <p:sldId id="544" r:id="rId9"/>
    <p:sldId id="545" r:id="rId10"/>
    <p:sldId id="547" r:id="rId11"/>
    <p:sldId id="548" r:id="rId12"/>
    <p:sldId id="549" r:id="rId13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14975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8977" autoAdjust="0"/>
  </p:normalViewPr>
  <p:slideViewPr>
    <p:cSldViewPr snapToGrid="0">
      <p:cViewPr>
        <p:scale>
          <a:sx n="90" d="100"/>
          <a:sy n="90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37C0-9443-4253-8098-563859C6A3B0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3B8-1BEA-44C3-82E9-701127996513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F1821-CD3C-4DB2-93F5-7CD9E9BB5CD3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C1D8-005F-46FD-B5F7-4F7D200AA588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3F15-85E2-4250-B6FF-3A765316730D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930C-A38E-4542-AB9D-D04205D164A9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2CEA-B650-463A-8589-06E7D3A13A61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D035-C7EE-4A7D-87EF-4E31EAAD9B97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CFEA-2D1E-400D-8860-465A0B738BA0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85DE-FA6B-4CC5-A5E0-FB411DB485BC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EBBD-6DA8-4C81-A7C0-71B8AAAC514B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CE9D0-C9A1-4A99-B590-142279ECAC8D}" type="datetime1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.wm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w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1.emf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.wmf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223" y="1477926"/>
            <a:ext cx="8867554" cy="3459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ПРОГРЕССИВНЫЕ МЕТОДЫ ОБРАБОТКИ КРОМОК ДЕТАЛЕЙ КАРКАСА ЛЕТАТЕЛЬНЫХ АППАРАТОВ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cs typeface="Times New Roman" pitchFamily="18" charset="0"/>
              </a:rPr>
              <a:t>Чапышев Александр Петрович</a:t>
            </a:r>
          </a:p>
          <a:p>
            <a:pPr algn="ctr">
              <a:lnSpc>
                <a:spcPct val="120000"/>
              </a:lnSpc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Национальный исследовательский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Иркутский государственный технический университет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3" cstate="print"/>
          <a:srcRect l="3549" t="5003" r="7253" b="8513"/>
          <a:stretch>
            <a:fillRect/>
          </a:stretch>
        </p:blipFill>
        <p:spPr bwMode="auto">
          <a:xfrm>
            <a:off x="903767" y="903767"/>
            <a:ext cx="7772400" cy="472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5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Роботизированная финишная обработка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10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76446" y="5557212"/>
            <a:ext cx="850604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Режимы обработки кромки с применением промышленного робота (данные для обработки образца из сплава В95,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борфреза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Garant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540200 А0616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Z7 ).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Столбцы белого цвета – совокупность режимов, обеспечивающих шероховатость не грубее </a:t>
            </a:r>
            <a:r>
              <a:rPr lang="en-US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Ra3,2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30549" y="4672678"/>
            <a:ext cx="135033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Подача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мм/мин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40241" y="1565090"/>
            <a:ext cx="659219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254852" y="4874696"/>
            <a:ext cx="889148" cy="73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Частота вращения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N,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об/мин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Диаграмма 6"/>
          <p:cNvPicPr>
            <a:picLocks noChangeArrowheads="1"/>
          </p:cNvPicPr>
          <p:nvPr/>
        </p:nvPicPr>
        <p:blipFill>
          <a:blip r:embed="rId3" cstate="print"/>
          <a:srcRect l="1715" t="3099" r="858" b="5240"/>
          <a:stretch>
            <a:fillRect/>
          </a:stretch>
        </p:blipFill>
        <p:spPr bwMode="auto">
          <a:xfrm>
            <a:off x="1371599" y="988827"/>
            <a:ext cx="6953694" cy="25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5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Роботизированная финишная обработка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11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6631" name="Picture 7"/>
          <p:cNvPicPr>
            <a:picLocks noChangeArrowheads="1"/>
          </p:cNvPicPr>
          <p:nvPr/>
        </p:nvPicPr>
        <p:blipFill>
          <a:blip r:embed="rId6" cstate="print"/>
          <a:srcRect l="2003" t="9994" r="1335" b="3984"/>
          <a:stretch>
            <a:fillRect/>
          </a:stretch>
        </p:blipFill>
        <p:spPr bwMode="auto">
          <a:xfrm>
            <a:off x="1403498" y="3540643"/>
            <a:ext cx="6198780" cy="24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2" name="AutoShape 8"/>
          <p:cNvCxnSpPr>
            <a:cxnSpLocks noChangeShapeType="1"/>
          </p:cNvCxnSpPr>
          <p:nvPr/>
        </p:nvCxnSpPr>
        <p:spPr bwMode="auto">
          <a:xfrm rot="5400000" flipH="1" flipV="1">
            <a:off x="3397106" y="2546496"/>
            <a:ext cx="2349795" cy="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" name="Прямоугольник 9"/>
          <p:cNvSpPr/>
          <p:nvPr/>
        </p:nvSpPr>
        <p:spPr>
          <a:xfrm>
            <a:off x="467833" y="6028663"/>
            <a:ext cx="8654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/>
              <a:t>Зависимости для определения оптимальных сочетаний </a:t>
            </a:r>
            <a:r>
              <a:rPr lang="en-US" sz="1000" i="1" dirty="0" smtClean="0"/>
              <a:t>K</a:t>
            </a:r>
            <a:r>
              <a:rPr lang="en-US" sz="1000" i="1" baseline="-25000" dirty="0" smtClean="0"/>
              <a:t>U</a:t>
            </a:r>
            <a:r>
              <a:rPr lang="ru-RU" sz="1000" i="1" dirty="0" smtClean="0"/>
              <a:t>,(коэффициент обратной связи), </a:t>
            </a:r>
            <a:r>
              <a:rPr lang="en-US" sz="1000" i="1" dirty="0" smtClean="0"/>
              <a:t>f</a:t>
            </a:r>
            <a:r>
              <a:rPr lang="ru-RU" sz="1000" i="1" dirty="0" smtClean="0"/>
              <a:t>(контактная сила)</a:t>
            </a:r>
            <a:r>
              <a:rPr lang="en-US" sz="1000" i="1" dirty="0" smtClean="0"/>
              <a:t> </a:t>
            </a:r>
            <a:r>
              <a:rPr lang="ru-RU" sz="1000" i="1" dirty="0" smtClean="0"/>
              <a:t>и </a:t>
            </a:r>
            <a:r>
              <a:rPr lang="en-US" sz="1000" i="1" dirty="0" smtClean="0"/>
              <a:t>N</a:t>
            </a:r>
            <a:r>
              <a:rPr lang="ru-RU" sz="1000" i="1" dirty="0" smtClean="0"/>
              <a:t> (частота вращения шпинделя), обеспечивающих максимальную </a:t>
            </a:r>
            <a:r>
              <a:rPr lang="ru-RU" sz="1000" i="1" dirty="0" err="1" smtClean="0"/>
              <a:t>стабильнсть</a:t>
            </a:r>
            <a:r>
              <a:rPr lang="ru-RU" sz="1000" i="1" dirty="0" smtClean="0"/>
              <a:t> размера фаски (данные для обработки образца из сплава В95 )</a:t>
            </a:r>
            <a:endParaRPr lang="ru-RU" sz="1000" i="1" dirty="0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758001" y="4520129"/>
            <a:ext cx="49286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f, H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72465" y="964495"/>
            <a:ext cx="326730" cy="27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1200" b="1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97276" y="3573020"/>
            <a:ext cx="326730" cy="27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1200" b="1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591527" y="3300117"/>
            <a:ext cx="326730" cy="27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200" b="1" i="1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658863" y="5738517"/>
            <a:ext cx="326730" cy="27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200" b="1" i="1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9052" y="3322666"/>
            <a:ext cx="7248525" cy="5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12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7"/>
          <p:cNvPicPr>
            <a:picLocks noChangeArrowheads="1"/>
          </p:cNvPicPr>
          <p:nvPr/>
        </p:nvPicPr>
        <p:blipFill>
          <a:blip r:embed="rId3" cstate="print"/>
          <a:srcRect b="-232"/>
          <a:stretch>
            <a:fillRect/>
          </a:stretch>
        </p:blipFill>
        <p:spPr bwMode="auto">
          <a:xfrm>
            <a:off x="563525" y="1605517"/>
            <a:ext cx="8005209" cy="472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136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ДИАГРАММА РАСПРЕДЕЛЕНИЯ ПРОИЗВОДСТВЕННОЙ ТРУДОЁМКОСТИ ПРИ ВЫПОЛНЕНИИ  ФИНИШНОЙ ОПЕРАЦИИ РУЧНЫМ СПОСОБОМ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smtClean="0">
                <a:solidFill>
                  <a:srgbClr val="0000FF"/>
                </a:solidFill>
                <a:latin typeface="Garamond" pitchFamily="18" charset="0"/>
              </a:rPr>
              <a:t>2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136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ЛИКВИДЫ (ЗАУСЕНЦЫ) НА ДЕТАЛЯХ ИЗ АЛЮМИНИЕВЫХ И ТИТАНОВЫХ СПЛАВОВ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3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5122" name="Рисунок 9" descr="[25]-Д19-Нм-1В"/>
          <p:cNvPicPr>
            <a:picLocks noChangeAspect="1" noChangeArrowheads="1"/>
          </p:cNvPicPr>
          <p:nvPr/>
        </p:nvPicPr>
        <p:blipFill>
          <a:blip r:embed="rId5" cstate="print"/>
          <a:srcRect t="41522" r="61577" b="11797"/>
          <a:stretch>
            <a:fillRect/>
          </a:stretch>
        </p:blipFill>
        <p:spPr bwMode="auto">
          <a:xfrm>
            <a:off x="1073889" y="2092337"/>
            <a:ext cx="3157870" cy="2573595"/>
          </a:xfrm>
          <a:prstGeom prst="rect">
            <a:avLst/>
          </a:prstGeom>
          <a:noFill/>
        </p:spPr>
      </p:pic>
      <p:pic>
        <p:nvPicPr>
          <p:cNvPr id="5121" name="Рисунок 10" descr="[25]-В95-Нм-1В"/>
          <p:cNvPicPr>
            <a:picLocks noChangeAspect="1" noChangeArrowheads="1"/>
          </p:cNvPicPr>
          <p:nvPr/>
        </p:nvPicPr>
        <p:blipFill>
          <a:blip r:embed="rId6" cstate="print"/>
          <a:srcRect t="18402" r="17694"/>
          <a:stretch>
            <a:fillRect/>
          </a:stretch>
        </p:blipFill>
        <p:spPr bwMode="auto">
          <a:xfrm>
            <a:off x="4663437" y="2070462"/>
            <a:ext cx="3467134" cy="258659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01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9731" y="5284680"/>
            <a:ext cx="8123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Металлографические изображения формы заусенца на деталях после обработки фрезерованием: а- для деталей из титановых сплавов, б- для деталей из алюминиевых сплавов </a:t>
            </a:r>
            <a:endParaRPr lang="ru-RU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26857" y="4705793"/>
            <a:ext cx="514055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а)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07248" y="4666807"/>
            <a:ext cx="531775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</a:rPr>
              <a:t>б)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40317" y="515675"/>
            <a:ext cx="7248525" cy="40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Виброабразивная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обработка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4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3075" name="Picture 3" descr="IMG_5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508" y="1371600"/>
            <a:ext cx="2703513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MG_5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875" y="3285460"/>
            <a:ext cx="2735426" cy="181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IMG_50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9769" y="3264196"/>
            <a:ext cx="2753832" cy="185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IMG_50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9769" y="1350336"/>
            <a:ext cx="2758043" cy="183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IMG_51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6529" y="1339702"/>
            <a:ext cx="2756685" cy="183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IMG_51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59338" y="3242930"/>
            <a:ext cx="2781632" cy="185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65080" y="2855728"/>
            <a:ext cx="386464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79257" y="4783766"/>
            <a:ext cx="386464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528782" y="2869904"/>
            <a:ext cx="386464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42959" y="4797942"/>
            <a:ext cx="386464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424382" y="2852183"/>
            <a:ext cx="386464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8438559" y="4780221"/>
            <a:ext cx="386464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85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 определения потребного времени вибрационной абразивной обработки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5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3554" name="Picture 2" descr="Безымянный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083" y="1222742"/>
            <a:ext cx="7498847" cy="37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4670" y="4945268"/>
            <a:ext cx="8304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потребного времени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виброабразивной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обработки на основе данных динамики изменения радиуса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скругления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кромок  для различных конструктивных элементов детали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61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Программное обеспечение для расчёта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обработки: ввод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исходных данных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6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5777" y="1495857"/>
            <a:ext cx="3250434" cy="2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487794" y="1210105"/>
            <a:ext cx="1579619" cy="37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Шаг1. Ввод значения достигаемого показателя</a:t>
            </a:r>
            <a:endParaRPr lang="ru-RU" sz="8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164" y="1853046"/>
            <a:ext cx="2225295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138323" y="1638733"/>
            <a:ext cx="1579619" cy="37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Шаг 2. Настройка  списка инициализируемых исходных данных</a:t>
            </a:r>
            <a:endParaRPr lang="ru-RU" sz="80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4013" y="2210237"/>
            <a:ext cx="22348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695" y="3924749"/>
            <a:ext cx="1745285" cy="135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2637" y="4996319"/>
            <a:ext cx="13725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8587" y="4582999"/>
            <a:ext cx="2071702" cy="162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138587" y="4403963"/>
            <a:ext cx="1579619" cy="37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Шаг 4 .Инициализация данных обрабатывающей среды</a:t>
            </a:r>
            <a:endParaRPr lang="ru-RU" sz="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8257" y="3781873"/>
            <a:ext cx="1579619" cy="37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Шаг 3. Инициализация данных оборудования</a:t>
            </a:r>
            <a:endParaRPr lang="ru-RU" sz="800" dirty="0"/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4603" y="4067625"/>
            <a:ext cx="1571636" cy="117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4735" y="4496253"/>
            <a:ext cx="1785950" cy="11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4867" y="5139195"/>
            <a:ext cx="1528318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6424735" y="3924749"/>
            <a:ext cx="1579619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Шаг 5. Инициализация числа и параметров конструктивных элементов</a:t>
            </a:r>
            <a:endParaRPr lang="ru-RU" sz="800" dirty="0"/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3033" y="2210237"/>
            <a:ext cx="4357116" cy="14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6853363" y="1853047"/>
            <a:ext cx="1579619" cy="3780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Шаг 6. Ввод экспериментальной таблицы</a:t>
            </a:r>
            <a:endParaRPr lang="ru-RU" sz="800" dirty="0"/>
          </a:p>
        </p:txBody>
      </p:sp>
      <p:sp>
        <p:nvSpPr>
          <p:cNvPr id="28" name="Стрелка углом 27"/>
          <p:cNvSpPr/>
          <p:nvPr/>
        </p:nvSpPr>
        <p:spPr>
          <a:xfrm rot="16200000" flipH="1">
            <a:off x="2709959" y="1067229"/>
            <a:ext cx="571504" cy="100013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2352769" y="4424815"/>
            <a:ext cx="857256" cy="357190"/>
          </a:xfrm>
          <a:prstGeom prst="strip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углом 29"/>
          <p:cNvSpPr/>
          <p:nvPr/>
        </p:nvSpPr>
        <p:spPr>
          <a:xfrm rot="16200000" flipH="1">
            <a:off x="1174042" y="3031774"/>
            <a:ext cx="642942" cy="100013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>
            <a:off x="4995975" y="4424815"/>
            <a:ext cx="785818" cy="357190"/>
          </a:xfrm>
          <a:prstGeom prst="stripedRight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Развернутая стрелка 31"/>
          <p:cNvSpPr/>
          <p:nvPr/>
        </p:nvSpPr>
        <p:spPr>
          <a:xfrm rot="5400000" flipH="1">
            <a:off x="7567743" y="3496121"/>
            <a:ext cx="1500198" cy="785818"/>
          </a:xfrm>
          <a:prstGeom prst="utur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54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8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Обработка с применением эластичного инструмента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7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4579" name="Picture 3" descr="IMG_52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78" y="3845707"/>
            <a:ext cx="3793077" cy="253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IMG_52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52" y="1267103"/>
            <a:ext cx="3774571" cy="25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Диаграмма 4"/>
          <p:cNvPicPr>
            <a:picLocks noChangeArrowheads="1"/>
          </p:cNvPicPr>
          <p:nvPr/>
        </p:nvPicPr>
        <p:blipFill>
          <a:blip r:embed="rId7" cstate="print"/>
          <a:srcRect l="14821" r="19250" b="5367"/>
          <a:stretch>
            <a:fillRect/>
          </a:stretch>
        </p:blipFill>
        <p:spPr bwMode="auto">
          <a:xfrm>
            <a:off x="4306186" y="1360949"/>
            <a:ext cx="4338084" cy="343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339850" y="3653358"/>
            <a:ext cx="14366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Осадка щёток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,мм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480551" y="1218519"/>
            <a:ext cx="1295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Радиус </a:t>
            </a: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кромки,мм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379141" y="4387020"/>
            <a:ext cx="1573472" cy="3444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Частота вращения щёток </a:t>
            </a: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об/мин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845294" y="3451152"/>
            <a:ext cx="386464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59471" y="6049069"/>
            <a:ext cx="386464" cy="30777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4587" name="Picture 11" descr="[1]-В95-Мр-2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5257" y="4821635"/>
            <a:ext cx="1562986" cy="117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234910" y="6038629"/>
            <a:ext cx="2583564" cy="3728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Calibri" pitchFamily="34" charset="0"/>
              </a:rPr>
              <a:t>Металлографическое изображение обработанной кромки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1"/>
            <a:ext cx="7248525" cy="6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Отработка режимов щёточной обработки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8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5602" name="Picture 2" descr="[49]-Д19-Мр-1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221" y="1275907"/>
            <a:ext cx="18192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[61]-Д19-Нм-1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6243" y="1265274"/>
            <a:ext cx="1895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4" name="AutoShape 4"/>
          <p:cNvCxnSpPr>
            <a:cxnSpLocks noChangeShapeType="1"/>
          </p:cNvCxnSpPr>
          <p:nvPr/>
        </p:nvCxnSpPr>
        <p:spPr bwMode="auto">
          <a:xfrm>
            <a:off x="496629" y="1534780"/>
            <a:ext cx="571500" cy="0"/>
          </a:xfrm>
          <a:prstGeom prst="straightConnector1">
            <a:avLst/>
          </a:prstGeom>
          <a:noFill/>
          <a:ln w="53975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25605" name="AutoShape 5"/>
          <p:cNvCxnSpPr>
            <a:cxnSpLocks noChangeShapeType="1"/>
          </p:cNvCxnSpPr>
          <p:nvPr/>
        </p:nvCxnSpPr>
        <p:spPr bwMode="auto">
          <a:xfrm flipH="1">
            <a:off x="3991861" y="2425180"/>
            <a:ext cx="581025" cy="0"/>
          </a:xfrm>
          <a:prstGeom prst="straightConnector1">
            <a:avLst/>
          </a:prstGeom>
          <a:noFill/>
          <a:ln w="53975">
            <a:solidFill>
              <a:srgbClr val="FFFFFF"/>
            </a:solidFill>
            <a:round/>
            <a:headEnd/>
            <a:tailEnd type="triangle" w="med" len="med"/>
          </a:ln>
        </p:spPr>
      </p:cxnSp>
      <p:pic>
        <p:nvPicPr>
          <p:cNvPr id="25606" name="Picture 6" descr="[25]-В95-Нм-1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218" y="2966489"/>
            <a:ext cx="1765005" cy="13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[25]-В95-Нм-1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6872" y="2913324"/>
            <a:ext cx="1871333" cy="140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AutoShape 5"/>
          <p:cNvCxnSpPr>
            <a:cxnSpLocks noChangeShapeType="1"/>
          </p:cNvCxnSpPr>
          <p:nvPr/>
        </p:nvCxnSpPr>
        <p:spPr bwMode="auto">
          <a:xfrm flipH="1">
            <a:off x="720577" y="4076777"/>
            <a:ext cx="581025" cy="0"/>
          </a:xfrm>
          <a:prstGeom prst="straightConnector1">
            <a:avLst/>
          </a:prstGeom>
          <a:noFill/>
          <a:ln w="53975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18" name="AutoShape 4"/>
          <p:cNvCxnSpPr>
            <a:cxnSpLocks noChangeShapeType="1"/>
          </p:cNvCxnSpPr>
          <p:nvPr/>
        </p:nvCxnSpPr>
        <p:spPr bwMode="auto">
          <a:xfrm>
            <a:off x="3806900" y="4026347"/>
            <a:ext cx="571500" cy="0"/>
          </a:xfrm>
          <a:prstGeom prst="straightConnector1">
            <a:avLst/>
          </a:prstGeom>
          <a:noFill/>
          <a:ln w="53975">
            <a:solidFill>
              <a:srgbClr val="FFFFFF"/>
            </a:solidFill>
            <a:round/>
            <a:headEnd/>
            <a:tailEnd type="triangle" w="med" len="med"/>
          </a:ln>
        </p:spPr>
      </p:cxnSp>
      <p:pic>
        <p:nvPicPr>
          <p:cNvPr id="25610" name="Picture 10" descr="[86]-Д19-Нм-1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586" y="4628666"/>
            <a:ext cx="1828801" cy="1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[86]-Д19-Мр-1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79404" y="4614539"/>
            <a:ext cx="1850065" cy="139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AutoShape 4"/>
          <p:cNvCxnSpPr>
            <a:cxnSpLocks noChangeShapeType="1"/>
          </p:cNvCxnSpPr>
          <p:nvPr/>
        </p:nvCxnSpPr>
        <p:spPr bwMode="auto">
          <a:xfrm>
            <a:off x="659658" y="5791355"/>
            <a:ext cx="571500" cy="0"/>
          </a:xfrm>
          <a:prstGeom prst="straightConnector1">
            <a:avLst/>
          </a:prstGeom>
          <a:noFill/>
          <a:ln w="53975">
            <a:solidFill>
              <a:srgbClr val="FFFFFF"/>
            </a:solidFill>
            <a:round/>
            <a:headEnd/>
            <a:tailEnd type="triangle" w="med" len="med"/>
          </a:ln>
        </p:spPr>
      </p:cxnSp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>
            <a:off x="2711743" y="4887589"/>
            <a:ext cx="571500" cy="0"/>
          </a:xfrm>
          <a:prstGeom prst="straightConnector1">
            <a:avLst/>
          </a:prstGeom>
          <a:noFill/>
          <a:ln w="53975">
            <a:solidFill>
              <a:srgbClr val="FFFFFF"/>
            </a:solidFill>
            <a:round/>
            <a:headEnd/>
            <a:tailEnd type="triangle" w="med" len="med"/>
          </a:ln>
        </p:spPr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74308" y="2653932"/>
            <a:ext cx="2583564" cy="184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Calibri" pitchFamily="34" charset="0"/>
              </a:rPr>
              <a:t>Завышенная частота вращения щёток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67217" y="4327451"/>
            <a:ext cx="2583564" cy="2587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Calibri" pitchFamily="34" charset="0"/>
              </a:rPr>
              <a:t>Недостаточная осадка щёток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56583" y="6017356"/>
            <a:ext cx="3962253" cy="3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Calibri" pitchFamily="34" charset="0"/>
              </a:rPr>
              <a:t>Недостаточная степень воздействия щёток </a:t>
            </a:r>
            <a:r>
              <a:rPr lang="ru-RU" sz="1000" b="1" i="1" dirty="0" smtClean="0">
                <a:latin typeface="Calibri" pitchFamily="34" charset="0"/>
              </a:rPr>
              <a:t>из-за </a:t>
            </a:r>
            <a:r>
              <a:rPr lang="ru-RU" sz="1000" b="1" i="1" dirty="0" smtClean="0">
                <a:latin typeface="Calibri" pitchFamily="34" charset="0"/>
              </a:rPr>
              <a:t>рядом расположенных конструктивных элементов детали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55" name="Picture 55" descr="[1]-В95-Мр-1С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01609" y="1265276"/>
            <a:ext cx="1803770" cy="13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6" name="Picture 56" descr="[25]-В95-Нм-1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7899" y="1244010"/>
            <a:ext cx="1865292" cy="140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5724011" y="2657472"/>
            <a:ext cx="2583564" cy="2345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Calibri" pitchFamily="34" charset="0"/>
              </a:rPr>
              <a:t>Завышенная осадка щёток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2335471" y="2345366"/>
            <a:ext cx="386464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2370913" y="4007590"/>
            <a:ext cx="386464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2374458" y="5712344"/>
            <a:ext cx="386464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6"/>
          <p:cNvSpPr txBox="1">
            <a:spLocks noChangeArrowheads="1"/>
          </p:cNvSpPr>
          <p:nvPr/>
        </p:nvSpPr>
        <p:spPr bwMode="auto">
          <a:xfrm>
            <a:off x="6588495" y="2324102"/>
            <a:ext cx="386464" cy="30777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57" name="Диаграмма 14"/>
          <p:cNvPicPr>
            <a:picLocks noChangeArrowheads="1"/>
          </p:cNvPicPr>
          <p:nvPr/>
        </p:nvPicPr>
        <p:blipFill>
          <a:blip r:embed="rId13" cstate="print"/>
          <a:srcRect l="12902" r="11558" b="5402"/>
          <a:stretch>
            <a:fillRect/>
          </a:stretch>
        </p:blipFill>
        <p:spPr bwMode="auto">
          <a:xfrm>
            <a:off x="4529470" y="2934587"/>
            <a:ext cx="4455042" cy="329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4670795" y="5296342"/>
            <a:ext cx="1295400" cy="4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Осадка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щёток,мм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6781357" y="5856103"/>
            <a:ext cx="1724689" cy="417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Частота вращения щёток, об/мин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7666075" y="3226539"/>
            <a:ext cx="925254" cy="282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шт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/мин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02661" y="1297172"/>
            <a:ext cx="1662073" cy="2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1"/>
                </a:solidFill>
                <a:latin typeface="Calibri" pitchFamily="34" charset="0"/>
              </a:rPr>
              <a:t>Направление движения ворсин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2839043" y="2470297"/>
            <a:ext cx="1662073" cy="2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1"/>
                </a:solidFill>
                <a:latin typeface="Calibri" pitchFamily="34" charset="0"/>
              </a:rPr>
              <a:t>Направление движения ворсин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733795" y="4097081"/>
            <a:ext cx="1662073" cy="2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1"/>
                </a:solidFill>
                <a:latin typeface="Calibri" pitchFamily="34" charset="0"/>
              </a:rPr>
              <a:t>Направление движения ворсин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2785880" y="4086447"/>
            <a:ext cx="1662073" cy="2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1"/>
                </a:solidFill>
                <a:latin typeface="Calibri" pitchFamily="34" charset="0"/>
              </a:rPr>
              <a:t>Направление движения ворсин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723163" y="5808922"/>
            <a:ext cx="1662073" cy="2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1"/>
                </a:solidFill>
                <a:latin typeface="Calibri" pitchFamily="34" charset="0"/>
              </a:rPr>
              <a:t>Направление движения ворсин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Text Box 10"/>
          <p:cNvSpPr txBox="1">
            <a:spLocks noChangeArrowheads="1"/>
          </p:cNvSpPr>
          <p:nvPr/>
        </p:nvSpPr>
        <p:spPr bwMode="auto">
          <a:xfrm>
            <a:off x="2732716" y="4628706"/>
            <a:ext cx="1662073" cy="2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1"/>
                </a:solidFill>
                <a:latin typeface="Calibri" pitchFamily="34" charset="0"/>
              </a:rPr>
              <a:t>Направление движения ворсин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61" name="Freeform 61"/>
          <p:cNvSpPr>
            <a:spLocks/>
          </p:cNvSpPr>
          <p:nvPr/>
        </p:nvSpPr>
        <p:spPr bwMode="auto">
          <a:xfrm rot="-1186994">
            <a:off x="6300123" y="1598871"/>
            <a:ext cx="280987" cy="457200"/>
          </a:xfrm>
          <a:custGeom>
            <a:avLst/>
            <a:gdLst/>
            <a:ahLst/>
            <a:cxnLst>
              <a:cxn ang="0">
                <a:pos x="585" y="720"/>
              </a:cxn>
              <a:cxn ang="0">
                <a:pos x="169" y="495"/>
              </a:cxn>
              <a:cxn ang="0">
                <a:pos x="0" y="0"/>
              </a:cxn>
            </a:cxnLst>
            <a:rect l="0" t="0" r="r" b="b"/>
            <a:pathLst>
              <a:path w="585" h="720">
                <a:moveTo>
                  <a:pt x="585" y="720"/>
                </a:moveTo>
                <a:cubicBezTo>
                  <a:pt x="426" y="667"/>
                  <a:pt x="267" y="615"/>
                  <a:pt x="169" y="495"/>
                </a:cubicBezTo>
                <a:cubicBezTo>
                  <a:pt x="71" y="375"/>
                  <a:pt x="33" y="112"/>
                  <a:pt x="0" y="0"/>
                </a:cubicBezTo>
              </a:path>
            </a:pathLst>
          </a:custGeom>
          <a:noFill/>
          <a:ln w="53975">
            <a:solidFill>
              <a:srgbClr val="FFFF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4997451" y="1321981"/>
            <a:ext cx="1662073" cy="2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1"/>
                </a:solidFill>
                <a:latin typeface="Calibri" pitchFamily="34" charset="0"/>
              </a:rPr>
              <a:t>Направление движения ворсин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7063713" y="2410048"/>
            <a:ext cx="1662073" cy="2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1"/>
                </a:solidFill>
                <a:latin typeface="Calibri" pitchFamily="34" charset="0"/>
              </a:rPr>
              <a:t>Направление движения ворсин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62" name="Freeform 62"/>
          <p:cNvSpPr>
            <a:spLocks/>
          </p:cNvSpPr>
          <p:nvPr/>
        </p:nvSpPr>
        <p:spPr bwMode="auto">
          <a:xfrm rot="10209174">
            <a:off x="6918029" y="2039865"/>
            <a:ext cx="254000" cy="404812"/>
          </a:xfrm>
          <a:custGeom>
            <a:avLst/>
            <a:gdLst/>
            <a:ahLst/>
            <a:cxnLst>
              <a:cxn ang="0">
                <a:pos x="585" y="720"/>
              </a:cxn>
              <a:cxn ang="0">
                <a:pos x="169" y="495"/>
              </a:cxn>
              <a:cxn ang="0">
                <a:pos x="0" y="0"/>
              </a:cxn>
            </a:cxnLst>
            <a:rect l="0" t="0" r="r" b="b"/>
            <a:pathLst>
              <a:path w="585" h="720">
                <a:moveTo>
                  <a:pt x="585" y="720"/>
                </a:moveTo>
                <a:cubicBezTo>
                  <a:pt x="426" y="667"/>
                  <a:pt x="267" y="615"/>
                  <a:pt x="169" y="495"/>
                </a:cubicBezTo>
                <a:cubicBezTo>
                  <a:pt x="71" y="375"/>
                  <a:pt x="33" y="112"/>
                  <a:pt x="0" y="0"/>
                </a:cubicBezTo>
              </a:path>
            </a:pathLst>
          </a:custGeom>
          <a:noFill/>
          <a:ln w="53975">
            <a:solidFill>
              <a:srgbClr val="FFFF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Диаграмма 6"/>
          <p:cNvPicPr>
            <a:picLocks noChangeArrowheads="1"/>
          </p:cNvPicPr>
          <p:nvPr/>
        </p:nvPicPr>
        <p:blipFill>
          <a:blip r:embed="rId3" cstate="print"/>
          <a:srcRect l="13609" r="19208" b="5161"/>
          <a:stretch>
            <a:fillRect/>
          </a:stretch>
        </p:blipFill>
        <p:spPr bwMode="auto">
          <a:xfrm>
            <a:off x="2604976" y="1392866"/>
            <a:ext cx="6124353" cy="414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SL383985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78" y="1031357"/>
            <a:ext cx="2115878" cy="282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390" y="430985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5100" y="459502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1583" y="388080"/>
            <a:ext cx="7248525" cy="5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Роботизированная финишная обработка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443330"/>
            <a:ext cx="9144000" cy="4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FF"/>
                </a:solidFill>
                <a:latin typeface="Garamond" pitchFamily="18" charset="0"/>
              </a:rPr>
              <a:t>9</a:t>
            </a:r>
            <a:endParaRPr lang="ru-RU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26628" name="Picture 4" descr="IMG_3397"/>
          <p:cNvPicPr>
            <a:picLocks noChangeAspect="1" noChangeArrowheads="1"/>
          </p:cNvPicPr>
          <p:nvPr/>
        </p:nvPicPr>
        <p:blipFill>
          <a:blip r:embed="rId7" cstate="print"/>
          <a:srcRect l="6767" r="30576"/>
          <a:stretch>
            <a:fillRect/>
          </a:stretch>
        </p:blipFill>
        <p:spPr bwMode="auto">
          <a:xfrm>
            <a:off x="287079" y="3899917"/>
            <a:ext cx="2137144" cy="227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83711" y="5613989"/>
            <a:ext cx="6283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Зависимость размера обработанной фаски по длине трассы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борфрезы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от величины коэффициента обратной связи датчика силы при отклонении обрабатываемой кромки от запрограммированной траектории 5º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649" y="6188146"/>
            <a:ext cx="2360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Процесс обработки тестовых образцов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3038697" y="4059200"/>
            <a:ext cx="1320653" cy="417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Calibri" pitchFamily="34" charset="0"/>
              </a:rPr>
              <a:t>Длина участка, 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7327162" y="5072838"/>
            <a:ext cx="1320653" cy="417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Calibri" pitchFamily="34" charset="0"/>
              </a:rPr>
              <a:t>Величина коэффициента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 Box 59"/>
          <p:cNvSpPr txBox="1">
            <a:spLocks noChangeArrowheads="1"/>
          </p:cNvSpPr>
          <p:nvPr/>
        </p:nvSpPr>
        <p:spPr bwMode="auto">
          <a:xfrm>
            <a:off x="7266911" y="1711842"/>
            <a:ext cx="877627" cy="3083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Calibri" pitchFamily="34" charset="0"/>
              </a:rPr>
              <a:t>Фаска, 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11076</TotalTime>
  <Words>390</Words>
  <Application>Microsoft Office PowerPoint</Application>
  <PresentationFormat>Экран (4:3)</PresentationFormat>
  <Paragraphs>98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Чапышев Александр Петрович</cp:lastModifiedBy>
  <cp:revision>949</cp:revision>
  <dcterms:created xsi:type="dcterms:W3CDTF">2012-04-09T23:28:45Z</dcterms:created>
  <dcterms:modified xsi:type="dcterms:W3CDTF">2014-11-05T08:36:34Z</dcterms:modified>
</cp:coreProperties>
</file>