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78" r:id="rId13"/>
    <p:sldId id="267" r:id="rId14"/>
    <p:sldId id="268" r:id="rId15"/>
    <p:sldId id="269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3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wmf"/><Relationship Id="rId7" Type="http://schemas.openxmlformats.org/officeDocument/2006/relationships/image" Target="../media/image3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wmf"/><Relationship Id="rId7" Type="http://schemas.openxmlformats.org/officeDocument/2006/relationships/image" Target="../media/image4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3.wmf"/><Relationship Id="rId3" Type="http://schemas.openxmlformats.org/officeDocument/2006/relationships/image" Target="../media/image1.emf"/><Relationship Id="rId7" Type="http://schemas.openxmlformats.org/officeDocument/2006/relationships/image" Target="../media/image8.wmf"/><Relationship Id="rId12" Type="http://schemas.openxmlformats.org/officeDocument/2006/relationships/image" Target="../media/image16.png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wmf"/><Relationship Id="rId5" Type="http://schemas.openxmlformats.org/officeDocument/2006/relationships/image" Target="../media/image15.png"/><Relationship Id="rId15" Type="http://schemas.openxmlformats.org/officeDocument/2006/relationships/oleObject" Target="../embeddings/oleObject5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7.bin"/><Relationship Id="rId4" Type="http://schemas.openxmlformats.org/officeDocument/2006/relationships/image" Target="../media/image2.wmf"/><Relationship Id="rId9" Type="http://schemas.openxmlformats.org/officeDocument/2006/relationships/image" Target="../media/image9.wmf"/><Relationship Id="rId1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emf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.emf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619" y="462884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8223" y="1477926"/>
            <a:ext cx="8867554" cy="345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ФОРМООБРАЗОВАНИЕ И ПРАВКА МАЛОЖЕСТКИХ ДЕТАЛЕЙ АВИАТЕХНИКИ РАСКАТКОЙ РОЛИКАМИ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0" dirty="0" smtClean="0">
                <a:latin typeface="Times New Roman" pitchFamily="18" charset="0"/>
                <a:cs typeface="Times New Roman" pitchFamily="18" charset="0"/>
              </a:rPr>
            </a:b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Макарук Александр Александрович</a:t>
            </a:r>
          </a:p>
          <a:p>
            <a:pPr algn="ctr">
              <a:lnSpc>
                <a:spcPct val="120000"/>
              </a:lnSpc>
              <a:defRPr/>
            </a:pP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Иркутский авиационный завод – филиал ОАО «Корпорация «Иркут»</a:t>
            </a: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600" y="548680"/>
            <a:ext cx="717651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КОНТРОЛЬ ОТКЛОНЕНИЙ ДЕТАЛИ НА КИМ ПЕРЕД ПРАВКОЙ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учеба\ДИПЛОМ\9.06.2014\DSC056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39248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учеба\ДИПЛОМ\9.06.2014\DSC0561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r="-1818" b="23468"/>
          <a:stretch/>
        </p:blipFill>
        <p:spPr bwMode="auto">
          <a:xfrm>
            <a:off x="4788024" y="1340768"/>
            <a:ext cx="3744416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861048"/>
            <a:ext cx="43924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861048"/>
            <a:ext cx="41044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600" y="548680"/>
            <a:ext cx="717651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РАСЧЕТ УСТРАНЯЕМЫХ ДЕФОРМАЦИЙ УЧАСТКА ДЕТАЛИ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14282" y="1428736"/>
            <a:ext cx="464347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00504"/>
            <a:ext cx="3929090" cy="239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428736"/>
            <a:ext cx="3892108" cy="93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2357430"/>
            <a:ext cx="3892108" cy="147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25356" y="4033212"/>
            <a:ext cx="4485515" cy="234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13983" y="5404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МЕТОДИКА РАСЧЕТА РЕЖИМОВ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ФОРМООБРАЗОВАНИЯ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388" y="1550988"/>
            <a:ext cx="87852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1. Перед расчетом деталь разбивается на области, содержащие поперечные сечения постоянной конфигурации.</a:t>
            </a:r>
          </a:p>
          <a:p>
            <a:pPr indent="457200" algn="just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2. Далее в каждой области на основе КЭМ определяются участки детали (ребра), обработка которых позволяет получить требуемую кривизну.</a:t>
            </a:r>
          </a:p>
          <a:p>
            <a:pPr indent="457200" algn="just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3.На основе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ТхЭМ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получают геометрические характеристики сечений.</a:t>
            </a:r>
          </a:p>
          <a:p>
            <a:pPr indent="457200" algn="just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3. Для каждого участка по его кривизне рассчитывается стрела прогиба. </a:t>
            </a:r>
          </a:p>
          <a:p>
            <a:pPr indent="457200" algn="just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>
                <a:latin typeface="Times New Roman" pitchFamily="18" charset="0"/>
              </a:rPr>
              <a:t>Определяется комплекс растягивающих сил и координаты точек их приложения:</a:t>
            </a:r>
          </a:p>
          <a:p>
            <a:pPr indent="457200" eaLnBrk="0" hangingPunct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9388" y="5229225"/>
            <a:ext cx="8785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5. По имеющимся тарировочным графикам определяется соответствующее рассчитанному усилию требуемое давление в гидроцилиндре раскатной головки.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789040"/>
            <a:ext cx="4476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13983" y="5404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МЕТОДИКА РАСЧЕТА РЕЖИМОВ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1412776"/>
            <a:ext cx="878497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Перед расчетом деталь разбивается на области, содержащие поперечные сечения постоянной конфигурации.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Далее в каждой области на основе протокола КИМ по отклонениям в контрольных точках определяются участки, требующие обработки.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Для полученных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участков 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пределяются требуемые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геометрические характеристики 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устраняемые деформации: двухосный изгиб и угол закручивания.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</a:rPr>
              <a:t>Определяется комплекс растягивающих сил, координат и секториальных площадей точек их приложения: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89040"/>
            <a:ext cx="4464496" cy="142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5229200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По имеющимся тарировочным графикам определяются соответствующие рассчитанным силам требуемые моменты затяжки силовых болтов раскатников.</a:t>
            </a: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13983" y="5404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РАЗРАБОТКА ПРОГРАММНОГО ОБЕСПЕЧЕНИЯ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D:\Documents and Settings\Loner\Рабочий стол\Домой_31.10.14\Инф для доклада Макарука\Презентация\П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357298"/>
            <a:ext cx="6215106" cy="4451571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071810"/>
            <a:ext cx="3786214" cy="310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13983" y="5404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УСТРОЙСТВА ДЛЯ ПРАВКИ РАСКАТКОЙ РОЛИКАМИ (РАСКАТНИКИ)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428868"/>
            <a:ext cx="4000528" cy="298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 flipH="1">
            <a:off x="5572132" y="1285860"/>
            <a:ext cx="21775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Раскатник для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обработки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ребер деталей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 flipH="1">
            <a:off x="5715008" y="4143380"/>
            <a:ext cx="26147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Раскатник для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обработки полотна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деталей</a:t>
            </a: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000760" y="3643314"/>
            <a:ext cx="1603436" cy="583320"/>
          </a:xfrm>
          <a:prstGeom prst="rect">
            <a:avLst/>
          </a:prstGeom>
          <a:noFill/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786578" y="2143116"/>
            <a:ext cx="1857964" cy="141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000628" y="2214554"/>
            <a:ext cx="1447007" cy="126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929190" y="5072074"/>
            <a:ext cx="2000264" cy="136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Program Files\ICQ\Received Files\Макарук\DSCN6308.JPG"/>
          <p:cNvPicPr>
            <a:picLocks noChangeAspect="1" noChangeArrowheads="1"/>
          </p:cNvPicPr>
          <p:nvPr/>
        </p:nvPicPr>
        <p:blipFill>
          <a:blip r:embed="rId9" cstate="print">
            <a:lum bright="-20000" contrast="20000"/>
            <a:grayscl/>
          </a:blip>
          <a:srcRect t="2979" b="8994"/>
          <a:stretch>
            <a:fillRect/>
          </a:stretch>
        </p:blipFill>
        <p:spPr bwMode="auto">
          <a:xfrm flipH="1">
            <a:off x="6929454" y="5143512"/>
            <a:ext cx="1871308" cy="128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 flipH="1">
            <a:off x="1000098" y="1357298"/>
            <a:ext cx="32861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Установка местного пластического деформирования УМПД-2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13983" y="5404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ОБРАБОТКА ДЕТАЛЕЙ РАСКАТКОЙ РОЛИКАМИ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85860"/>
            <a:ext cx="3819515" cy="253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F:\ДИПЛОМ\30 мая 2014\Фото правки\DSCN77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857628"/>
            <a:ext cx="3214710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1285860"/>
            <a:ext cx="4704459" cy="332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3770921"/>
            <a:ext cx="4705348" cy="266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13983" y="5404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ВЫВОДЫ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016" y="1268760"/>
            <a:ext cx="885698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Формообразование раскаткой роликами в сочетании с обработкой дробью – эффективный метод получения поверхностей двойной кривизны на оребренных панелях.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Правка раскаткой роликами – единственный метод, позволяющий устранять коробление в виде двухосного изгиба с закручиванием подкрепленных деталей с несимметричными поперечными сечениями.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 применением этого метода взамен прессовой обработки деталей из малопластичных сплавов типа 1933Т удалось добиться исключения потерь по браку до 50%.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Внедрение разработанных методик расчета режимов обработки и инструмента позволили изготавливать детали, допустимые значения отклонений формы которых не превышают 0,15 мм.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Снижение трудоемкости при внедрении раскатки роликами составило 10-15%.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Экономический эффект от внедрения данной технологии на ИАЗ – филиале ОАО «Корпорация «Иркут» за 2013 г. составил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более 26 млн. руб.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Выполняемые в настоящее время работы по созданию ПО для автоматизированного расчета режимов обработки и механизированной раскатной установки позволят повысить производительность в 1,5-2 раза.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8720"/>
            <a:ext cx="1800200" cy="182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80728"/>
            <a:ext cx="1694480" cy="188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299695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ТИПОВАЯ ПАНЕЛЬ КРЫЛА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783907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72030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113983" y="5404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ТИПОВЫЕ ФРЕЗЕРОВАННЫЕ ДЕТАЛИ СИЛОВОГО КАРКАСА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13983" y="5404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СХЕМЫ ОБРАБОТКИ РАСКАТКОЙ РОЛИКАМИ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D:\Documents and Settings\Loner\Рабочий стол\Домой_31.10.14\Инф для доклада Макарука\Презентация\Раскатка панели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85860"/>
            <a:ext cx="4357718" cy="264320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5994" y="3357562"/>
            <a:ext cx="5954702" cy="305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57686" y="1714488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формообразовании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2928934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правке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500826" y="3143248"/>
            <a:ext cx="714380" cy="142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1"/>
          </p:cNvCxnSpPr>
          <p:nvPr/>
        </p:nvCxnSpPr>
        <p:spPr>
          <a:xfrm rot="10800000" flipV="1">
            <a:off x="4429124" y="3098210"/>
            <a:ext cx="785818" cy="187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43042" y="1214422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Раскатка ребер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>
            <a:stCxn id="8" idx="1"/>
          </p:cNvCxnSpPr>
          <p:nvPr/>
        </p:nvCxnSpPr>
        <p:spPr>
          <a:xfrm rot="10800000">
            <a:off x="3000364" y="1500175"/>
            <a:ext cx="1357322" cy="383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13983" y="5404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РАСЧЕТНАЯ СХЕМА ДЕФОРМИРОВАННОГО СОСТОЯНИЯ УЧАСТКА ДЕТАЛИ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3322"/>
            <a:ext cx="8521777" cy="496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13983" y="5404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ОПРЕДЕЛЕНИЕ ДЕФОРМАЦИЙ ПРИ РАСКАТКЕ РОЛИКАМИ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28600" y="1295400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Определение двухосного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изгиба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28600" y="3962400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Определение угла закручивания</a:t>
            </a: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676400"/>
            <a:ext cx="250983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4648200" y="1676400"/>
          <a:ext cx="11430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837836" imgH="533169" progId="Equation.DSMT4">
                  <p:embed/>
                </p:oleObj>
              </mc:Choice>
              <mc:Fallback>
                <p:oleObj name="Equation" r:id="rId6" imgW="837836" imgH="53316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76400"/>
                        <a:ext cx="1143000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3268663" y="1676400"/>
          <a:ext cx="123666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8" imgW="876240" imgH="520560" progId="Equation.DSMT4">
                  <p:embed/>
                </p:oleObj>
              </mc:Choice>
              <mc:Fallback>
                <p:oleObj name="Equation" r:id="rId8" imgW="876240" imgH="5205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1676400"/>
                        <a:ext cx="1236662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124200" y="243840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dirty="0">
                <a:latin typeface="Times New Roman" pitchFamily="18" charset="0"/>
              </a:rPr>
              <a:t>где</a:t>
            </a:r>
            <a:r>
              <a:rPr lang="ru-RU" i="1" dirty="0">
                <a:latin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</a:rPr>
              <a:t>a</a:t>
            </a:r>
            <a:r>
              <a:rPr lang="ru-RU" i="1" dirty="0">
                <a:latin typeface="Times New Roman" pitchFamily="18" charset="0"/>
              </a:rPr>
              <a:t> </a:t>
            </a:r>
            <a:r>
              <a:rPr lang="ru-RU" dirty="0"/>
              <a:t>- </a:t>
            </a:r>
            <a:r>
              <a:rPr lang="ru-RU" dirty="0">
                <a:latin typeface="Times New Roman" pitchFamily="18" charset="0"/>
              </a:rPr>
              <a:t>база измерения прогиба;</a:t>
            </a:r>
            <a:r>
              <a:rPr lang="ru-RU" i="1" dirty="0">
                <a:latin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</a:rPr>
              <a:t>E </a:t>
            </a:r>
            <a:r>
              <a:rPr lang="en-US" dirty="0">
                <a:latin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</a:rPr>
              <a:t>модуль</a:t>
            </a:r>
            <a:r>
              <a:rPr lang="ru-RU" i="1" dirty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упругости материала детали первого рода;</a:t>
            </a:r>
            <a:r>
              <a:rPr lang="ru-RU" i="1" dirty="0">
                <a:latin typeface="Times New Roman" pitchFamily="18" charset="0"/>
              </a:rPr>
              <a:t> </a:t>
            </a:r>
            <a:r>
              <a:rPr lang="ru-RU" dirty="0"/>
              <a:t> </a:t>
            </a:r>
          </a:p>
        </p:txBody>
      </p:sp>
      <p:graphicFrame>
        <p:nvGraphicFramePr>
          <p:cNvPr id="16" name="Object 18"/>
          <p:cNvGraphicFramePr>
            <a:graphicFrameLocks noChangeAspect="1"/>
          </p:cNvGraphicFramePr>
          <p:nvPr/>
        </p:nvGraphicFramePr>
        <p:xfrm>
          <a:off x="6677025" y="4781550"/>
          <a:ext cx="228600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0" imgW="152280" imgH="139680" progId="Equation.DSMT4">
                  <p:embed/>
                </p:oleObj>
              </mc:Choice>
              <mc:Fallback>
                <p:oleObj name="Equation" r:id="rId10" imgW="152280" imgH="1396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025" y="4781550"/>
                        <a:ext cx="228600" cy="204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124200" y="3048000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 dirty="0" smtClean="0">
                <a:latin typeface="Times New Roman" pitchFamily="18" charset="0"/>
              </a:rPr>
              <a:t>J</a:t>
            </a:r>
            <a:r>
              <a:rPr lang="en-US" sz="1200" i="1" dirty="0" smtClean="0">
                <a:latin typeface="Times New Roman" pitchFamily="18" charset="0"/>
              </a:rPr>
              <a:t>x</a:t>
            </a:r>
            <a:r>
              <a:rPr lang="en-US" i="1" dirty="0" smtClean="0">
                <a:latin typeface="Times New Roman" pitchFamily="18" charset="0"/>
              </a:rPr>
              <a:t>, J</a:t>
            </a:r>
            <a:r>
              <a:rPr lang="en-US" sz="1200" i="1" dirty="0" smtClean="0">
                <a:latin typeface="Times New Roman" pitchFamily="18" charset="0"/>
              </a:rPr>
              <a:t>y </a:t>
            </a:r>
            <a:r>
              <a:rPr lang="en-US" dirty="0" smtClean="0">
                <a:latin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</a:rPr>
              <a:t>моменты </a:t>
            </a:r>
            <a:r>
              <a:rPr lang="ru-RU" dirty="0">
                <a:latin typeface="Times New Roman" pitchFamily="18" charset="0"/>
              </a:rPr>
              <a:t>инерции поперечного сечения детали относительно соответствующих осей</a:t>
            </a:r>
            <a:r>
              <a:rPr lang="ru-RU" dirty="0"/>
              <a:t> </a:t>
            </a:r>
          </a:p>
        </p:txBody>
      </p:sp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4293096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Object 25"/>
          <p:cNvGraphicFramePr>
            <a:graphicFrameLocks noChangeAspect="1"/>
          </p:cNvGraphicFramePr>
          <p:nvPr/>
        </p:nvGraphicFramePr>
        <p:xfrm>
          <a:off x="2987824" y="4365104"/>
          <a:ext cx="32162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3" imgW="2679480" imgH="723600" progId="Equation.DSMT4">
                  <p:embed/>
                </p:oleObj>
              </mc:Choice>
              <mc:Fallback>
                <p:oleObj name="Equation" r:id="rId13" imgW="2679480" imgH="723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365104"/>
                        <a:ext cx="32162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6172200" y="46767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i="1">
                <a:latin typeface="Times New Roman" pitchFamily="18" charset="0"/>
              </a:rPr>
              <a:t>где</a:t>
            </a:r>
            <a:endParaRPr lang="ru-RU"/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6915150" y="46863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- </a:t>
            </a:r>
            <a:r>
              <a:rPr lang="ru-RU">
                <a:latin typeface="Times New Roman" pitchFamily="18" charset="0"/>
              </a:rPr>
              <a:t>секториальная</a:t>
            </a:r>
            <a:endParaRPr lang="ru-RU"/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6172200" y="49530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площадь (удвоенная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2905125" y="5305425"/>
            <a:ext cx="258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площадь сектора </a:t>
            </a:r>
            <a:r>
              <a:rPr lang="en-US">
                <a:latin typeface="Times New Roman" pitchFamily="18" charset="0"/>
              </a:rPr>
              <a:t>O</a:t>
            </a:r>
            <a:r>
              <a:rPr lang="en-US" sz="8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AB</a:t>
            </a:r>
            <a:r>
              <a:rPr lang="ru-RU">
                <a:latin typeface="Times New Roman" pitchFamily="18" charset="0"/>
              </a:rPr>
              <a:t>);</a:t>
            </a:r>
          </a:p>
        </p:txBody>
      </p:sp>
      <p:graphicFrame>
        <p:nvGraphicFramePr>
          <p:cNvPr id="24" name="Object 30"/>
          <p:cNvGraphicFramePr>
            <a:graphicFrameLocks noChangeAspect="1"/>
          </p:cNvGraphicFramePr>
          <p:nvPr/>
        </p:nvGraphicFramePr>
        <p:xfrm>
          <a:off x="5486400" y="5362575"/>
          <a:ext cx="25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5" imgW="190500" imgH="228600" progId="Equation.DSMT4">
                  <p:embed/>
                </p:oleObj>
              </mc:Choice>
              <mc:Fallback>
                <p:oleObj name="Equation" r:id="rId15" imgW="190500" imgH="2286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362575"/>
                        <a:ext cx="254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5715000" y="5305425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- </a:t>
            </a:r>
            <a:r>
              <a:rPr lang="ru-RU">
                <a:latin typeface="Times New Roman" pitchFamily="18" charset="0"/>
              </a:rPr>
              <a:t>момент кручения; </a:t>
            </a:r>
            <a:r>
              <a:rPr lang="en-US" i="1">
                <a:latin typeface="Times New Roman" pitchFamily="18" charset="0"/>
              </a:rPr>
              <a:t>G</a:t>
            </a:r>
            <a:r>
              <a:rPr lang="ru-RU" i="1"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- модуль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2895600" y="55626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сдвига; </a:t>
            </a:r>
            <a:r>
              <a:rPr lang="en-US" i="1">
                <a:latin typeface="Times New Roman" pitchFamily="18" charset="0"/>
              </a:rPr>
              <a:t>l </a:t>
            </a:r>
            <a:r>
              <a:rPr lang="ru-RU">
                <a:latin typeface="Times New Roman" pitchFamily="18" charset="0"/>
              </a:rPr>
              <a:t>– расстояние между поперечными сечениями;</a:t>
            </a:r>
          </a:p>
        </p:txBody>
      </p:sp>
      <p:graphicFrame>
        <p:nvGraphicFramePr>
          <p:cNvPr id="27" name="Object 33"/>
          <p:cNvGraphicFramePr>
            <a:graphicFrameLocks noChangeAspect="1"/>
          </p:cNvGraphicFramePr>
          <p:nvPr/>
        </p:nvGraphicFramePr>
        <p:xfrm>
          <a:off x="2947988" y="5867400"/>
          <a:ext cx="96361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17" imgW="736560" imgH="482400" progId="Equation.DSMT4">
                  <p:embed/>
                </p:oleObj>
              </mc:Choice>
              <mc:Fallback>
                <p:oleObj name="Equation" r:id="rId17" imgW="736560" imgH="4824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5867400"/>
                        <a:ext cx="963612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3886200" y="5943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i="1">
                <a:latin typeface="Times New Roman" pitchFamily="18" charset="0"/>
              </a:rPr>
              <a:t>где</a:t>
            </a:r>
            <a:endParaRPr lang="ru-RU"/>
          </a:p>
        </p:txBody>
      </p:sp>
      <p:graphicFrame>
        <p:nvGraphicFramePr>
          <p:cNvPr id="29" name="Object 35"/>
          <p:cNvGraphicFramePr>
            <a:graphicFrameLocks noChangeAspect="1"/>
          </p:cNvGraphicFramePr>
          <p:nvPr/>
        </p:nvGraphicFramePr>
        <p:xfrm>
          <a:off x="4419600" y="59436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19" imgW="190500" imgH="228600" progId="Equation.DSMT4">
                  <p:embed/>
                </p:oleObj>
              </mc:Choice>
              <mc:Fallback>
                <p:oleObj name="Equation" r:id="rId19" imgW="19050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943600"/>
                        <a:ext cx="317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4724400" y="59436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dirty="0"/>
              <a:t>- </a:t>
            </a:r>
            <a:r>
              <a:rPr lang="ru-RU" dirty="0">
                <a:latin typeface="Times New Roman" pitchFamily="18" charset="0"/>
              </a:rPr>
              <a:t>секториальный момент инерции.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13983" y="5404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ОПРЕДЕЛЕНИЕ ГЕОМЕТРИЧЕСКИХ И КРУТИЛЬНЫХ ХАРАКТЕРИСТИК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2699792" y="1196752"/>
            <a:ext cx="3970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Использование опций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Unigraphics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915816" y="3717032"/>
            <a:ext cx="30281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Использование опций </a:t>
            </a:r>
            <a:r>
              <a:rPr lang="en-US" b="1" dirty="0">
                <a:latin typeface="Times New Roman" pitchFamily="18" charset="0"/>
              </a:rPr>
              <a:t>Lira Soft</a:t>
            </a:r>
            <a:r>
              <a:rPr lang="ru-RU" dirty="0"/>
              <a:t> </a:t>
            </a: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411678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6838" y="1556791"/>
            <a:ext cx="3969236" cy="212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9015" y="4098732"/>
            <a:ext cx="3306658" cy="22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74543" y="4112863"/>
            <a:ext cx="2895505" cy="219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13983" y="5404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ОБРАБОТКА И ИЗМЕРЕНИЕ ОБРАЗЦОВ-ПЛАСТИН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4085743" y="1874003"/>
          <a:ext cx="5058257" cy="1716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Рисунок" r:id="rId5" imgW="10246886" imgH="2360225" progId="Word.Picture.8">
                  <p:embed/>
                </p:oleObj>
              </mc:Choice>
              <mc:Fallback>
                <p:oleObj name="Рисунок" r:id="rId5" imgW="10246886" imgH="2360225" progId="Word.Picture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9486" b="-6720"/>
                      <a:stretch>
                        <a:fillRect/>
                      </a:stretch>
                    </p:blipFill>
                    <p:spPr bwMode="auto">
                      <a:xfrm>
                        <a:off x="4085743" y="1874003"/>
                        <a:ext cx="5058257" cy="1716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436096" y="1412776"/>
            <a:ext cx="35368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раскатки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133" y="1874003"/>
            <a:ext cx="3398912" cy="17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8"/>
          <p:cNvSpPr>
            <a:spLocks noChangeArrowheads="1"/>
          </p:cNvSpPr>
          <p:nvPr/>
        </p:nvSpPr>
        <p:spPr bwMode="auto">
          <a:xfrm>
            <a:off x="166983" y="1235611"/>
            <a:ext cx="35309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Материал: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АК4-1, Д16Т, В95пчТ1,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В95пчТ2, 1933Т3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2" descr="111111111"/>
          <p:cNvPicPr>
            <a:picLocks noChangeAspect="1" noChangeArrowheads="1"/>
          </p:cNvPicPr>
          <p:nvPr/>
        </p:nvPicPr>
        <p:blipFill>
          <a:blip r:embed="rId8" cstate="print">
            <a:lum bright="12000" contrast="-12000"/>
          </a:blip>
          <a:srcRect l="-60" t="-66" r="2461" b="5251"/>
          <a:stretch>
            <a:fillRect/>
          </a:stretch>
        </p:blipFill>
        <p:spPr bwMode="auto">
          <a:xfrm>
            <a:off x="1835696" y="3789040"/>
            <a:ext cx="5544616" cy="260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403648" y="3501008"/>
            <a:ext cx="6511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Приспособление для измерения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образцов-пластин до 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после раскатки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13983" y="5404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ЗАВИСИМОСТИ ВНУТРЕННЕЙ СИЛЫ ОТ МОМЕНТА ЗАТЯЖКИ СИЛОВОГО БОЛТА (ДАВЛЕНИЯ В ГИДРОЦИЛИНДРЕ)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780448" y="1299784"/>
            <a:ext cx="506480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модуль упругости первого рода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ширина образца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мм;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стрела прогиба образца; </a:t>
            </a:r>
          </a:p>
          <a:p>
            <a:pPr algn="ctr" eaLnBrk="1" hangingPunct="1"/>
            <a:r>
              <a:rPr lang="ru-RU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база измерения прогиба,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200 мм;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расстояние от верхней грани образца до точки приложения силы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определяемое конструкцией раскатника.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85929" y="3453296"/>
            <a:ext cx="3917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При обработке раскатником для ребер: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441" y="4148636"/>
            <a:ext cx="3946178" cy="216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798362" y="3453296"/>
            <a:ext cx="41090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При обработке раскатником для полотна:</a:t>
            </a: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149080"/>
            <a:ext cx="3950258" cy="217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23528" y="1412776"/>
          <a:ext cx="3418342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7" imgW="1365120" imgH="491040" progId="Equation.DSMT4">
                  <p:embed/>
                </p:oleObj>
              </mc:Choice>
              <mc:Fallback>
                <p:oleObj name="Equation" r:id="rId7" imgW="1365120" imgH="491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12776"/>
                        <a:ext cx="3418342" cy="12241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607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Equation</vt:lpstr>
      <vt:lpstr>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Тараканова Юлия Сергеевна</cp:lastModifiedBy>
  <cp:revision>29</cp:revision>
  <dcterms:modified xsi:type="dcterms:W3CDTF">2014-11-07T04:22:35Z</dcterms:modified>
</cp:coreProperties>
</file>