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538" r:id="rId3"/>
    <p:sldId id="565" r:id="rId4"/>
    <p:sldId id="539" r:id="rId5"/>
    <p:sldId id="540" r:id="rId6"/>
    <p:sldId id="541" r:id="rId7"/>
    <p:sldId id="564" r:id="rId8"/>
    <p:sldId id="563" r:id="rId9"/>
    <p:sldId id="542" r:id="rId10"/>
    <p:sldId id="543" r:id="rId11"/>
    <p:sldId id="544" r:id="rId12"/>
    <p:sldId id="545" r:id="rId13"/>
    <p:sldId id="549" r:id="rId14"/>
    <p:sldId id="550" r:id="rId15"/>
    <p:sldId id="567" r:id="rId16"/>
    <p:sldId id="560" r:id="rId17"/>
    <p:sldId id="554" r:id="rId18"/>
    <p:sldId id="556" r:id="rId19"/>
    <p:sldId id="561" r:id="rId20"/>
  </p:sldIdLst>
  <p:sldSz cx="9144000" cy="6858000" type="screen4x3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014975"/>
    <a:srgbClr val="00808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9623" autoAdjust="0"/>
  </p:normalViewPr>
  <p:slideViewPr>
    <p:cSldViewPr snapToGrid="0">
      <p:cViewPr varScale="1">
        <p:scale>
          <a:sx n="73" d="100"/>
          <a:sy n="7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83901064-AD4B-4672-B8D5-46FDE2A06800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1FE29693-DC10-4096-8366-76FD64AA5B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9209EC8-F93D-4640-A6BB-A4523B844647}" type="datetimeFigureOut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0DC4C26-45DC-48B7-AA18-55FF2A7A35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DC4C26-45DC-48B7-AA18-55FF2A7A358C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337C0-9443-4253-8098-563859C6A3B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923B8-1BEA-44C3-82E9-70112799651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F1821-CD3C-4DB2-93F5-7CD9E9BB5CD3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EC1D8-005F-46FD-B5F7-4F7D200AA588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03F15-85E2-4250-B6FF-3A765316730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A930C-A38E-4542-AB9D-D04205D164A9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52CEA-B650-463A-8589-06E7D3A13A61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6D035-C7EE-4A7D-87EF-4E31EAAD9B97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5CFEA-2D1E-400D-8860-465A0B738BA0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885DE-FA6B-4CC5-A5E0-FB411DB485BC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8EBBD-6DA8-4C81-A7C0-71B8AAAC514B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CE9D0-C9A1-4A99-B590-142279ECAC8D}" type="datetime1">
              <a:rPr lang="ru-RU" smtClean="0"/>
              <a:pPr/>
              <a:t>05.11.2014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DA03E-1C70-4641-9FED-6F0355804D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notesSlide" Target="../notesSlides/notesSlide10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619" y="462884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302" y="49140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38223" y="1424763"/>
            <a:ext cx="8867554" cy="4444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РАСЧЕТ ПАРАМЕТРОВ ТЕХНОЛОГИЧЕСКОГО СОЧЕТАНИЯ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ГИБКИ-ПРОКАТКИ И ДРОБЕУДАРНОГО ФОРМООБРАЗОВАНИЯ </a:t>
            </a:r>
            <a:r>
              <a:rPr lang="ru-RU" sz="2400" b="1" kern="0" dirty="0" smtClean="0">
                <a:latin typeface="Times New Roman" pitchFamily="18" charset="0"/>
                <a:cs typeface="Times New Roman" pitchFamily="18" charset="0"/>
              </a:rPr>
              <a:t>ДЕТАЛЕЙ ТИПА ОБШИВОК И МОНОЛИТНО-ФРЕЗЕРОВАННЫХ ПАНЕЛЕЙ С ПРИМЕНЕНИЕМ CAD/САЕ СИСТЕМ</a:t>
            </a: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kern="0" dirty="0" smtClean="0">
                <a:latin typeface="Times New Roman" pitchFamily="18" charset="0"/>
                <a:cs typeface="Times New Roman" pitchFamily="18" charset="0"/>
              </a:rPr>
            </a:b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kern="0" dirty="0" smtClean="0">
                <a:latin typeface="Times New Roman" pitchFamily="18" charset="0"/>
                <a:cs typeface="Times New Roman" pitchFamily="18" charset="0"/>
              </a:rPr>
              <a:t>Малащенко Александр Юрье</a:t>
            </a:r>
            <a:r>
              <a:rPr lang="ru-RU" sz="2800" b="1" kern="0" dirty="0" smtClean="0">
                <a:latin typeface="Times New Roman" pitchFamily="18" charset="0"/>
                <a:cs typeface="Times New Roman" pitchFamily="18" charset="0"/>
              </a:rPr>
              <a:t>вич</a:t>
            </a:r>
          </a:p>
          <a:p>
            <a:pPr algn="ctr">
              <a:lnSpc>
                <a:spcPct val="120000"/>
              </a:lnSpc>
              <a:defRPr/>
            </a:pPr>
            <a:endParaRPr lang="ru-RU" b="1" kern="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Национальный исследовательский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kern="0" dirty="0" smtClean="0">
                <a:latin typeface="Times New Roman" pitchFamily="18" charset="0"/>
                <a:cs typeface="Times New Roman" pitchFamily="18" charset="0"/>
              </a:rPr>
              <a:t>Иркутский государственный технический университет</a:t>
            </a:r>
            <a:endParaRPr lang="ru-RU" sz="2800" kern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03526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Расчет угла закручивания поперечных сечений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92150" y="4809898"/>
            <a:ext cx="25781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ru-RU" sz="2000" b="1" i="1" dirty="0">
                <a:latin typeface="Garamond" pitchFamily="18" charset="0"/>
              </a:rPr>
              <a:t>Формула для расчета остаточного угла закручивания поперечных сечений  </a:t>
            </a:r>
          </a:p>
        </p:txBody>
      </p:sp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5038" y="1380216"/>
            <a:ext cx="7221991" cy="321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ct 11"/>
          <p:cNvGraphicFramePr>
            <a:graphicFrameLocks noChangeAspect="1"/>
          </p:cNvGraphicFramePr>
          <p:nvPr/>
        </p:nvGraphicFramePr>
        <p:xfrm>
          <a:off x="3816350" y="4646613"/>
          <a:ext cx="3087688" cy="633412"/>
        </p:xfrm>
        <a:graphic>
          <a:graphicData uri="http://schemas.openxmlformats.org/presentationml/2006/ole">
            <p:oleObj spid="_x0000_s1026" name="Формула" r:id="rId7" imgW="2095200" imgH="431640" progId="Equation.3">
              <p:embed/>
            </p:oleObj>
          </a:graphicData>
        </a:graphic>
      </p:graphicFrame>
      <p:graphicFrame>
        <p:nvGraphicFramePr>
          <p:cNvPr id="15" name="Object 13"/>
          <p:cNvGraphicFramePr>
            <a:graphicFrameLocks noChangeAspect="1"/>
          </p:cNvGraphicFramePr>
          <p:nvPr/>
        </p:nvGraphicFramePr>
        <p:xfrm>
          <a:off x="3646488" y="5274128"/>
          <a:ext cx="300037" cy="360363"/>
        </p:xfrm>
        <a:graphic>
          <a:graphicData uri="http://schemas.openxmlformats.org/presentationml/2006/ole">
            <p:oleObj spid="_x0000_s1027" name="Формула" r:id="rId8" imgW="190500" imgH="228600" progId="Equation.3">
              <p:embed/>
            </p:oleObj>
          </a:graphicData>
        </a:graphic>
      </p:graphicFrame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935413" y="5274128"/>
            <a:ext cx="3425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 dirty="0"/>
              <a:t>– </a:t>
            </a:r>
            <a:r>
              <a:rPr lang="ru-RU" altLang="ru-RU" dirty="0">
                <a:latin typeface="Times New Roman" pitchFamily="18" charset="0"/>
              </a:rPr>
              <a:t> остаточный радиус кривизны; </a:t>
            </a:r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/>
        </p:nvGraphicFramePr>
        <p:xfrm>
          <a:off x="3646488" y="5705928"/>
          <a:ext cx="254000" cy="287338"/>
        </p:xfrm>
        <a:graphic>
          <a:graphicData uri="http://schemas.openxmlformats.org/presentationml/2006/ole">
            <p:oleObj spid="_x0000_s1028" name="Формула" r:id="rId9" imgW="139579" imgH="164957" progId="Equation.3">
              <p:embed/>
            </p:oleObj>
          </a:graphicData>
        </a:graphic>
      </p:graphicFrame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935413" y="5634491"/>
            <a:ext cx="34321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 dirty="0"/>
              <a:t>– </a:t>
            </a:r>
            <a:r>
              <a:rPr lang="ru-RU" altLang="ru-RU" dirty="0">
                <a:latin typeface="Times New Roman" pitchFamily="18" charset="0"/>
              </a:rPr>
              <a:t> длина обработанного участка; </a:t>
            </a:r>
          </a:p>
        </p:txBody>
      </p:sp>
      <p:graphicFrame>
        <p:nvGraphicFramePr>
          <p:cNvPr id="19" name="Object 19"/>
          <p:cNvGraphicFramePr>
            <a:graphicFrameLocks noChangeAspect="1"/>
          </p:cNvGraphicFramePr>
          <p:nvPr/>
        </p:nvGraphicFramePr>
        <p:xfrm>
          <a:off x="3646488" y="6137728"/>
          <a:ext cx="215900" cy="203200"/>
        </p:xfrm>
        <a:graphic>
          <a:graphicData uri="http://schemas.openxmlformats.org/presentationml/2006/ole">
            <p:oleObj spid="_x0000_s1029" name="Формула" r:id="rId10" imgW="152334" imgH="139639" progId="Equation.3">
              <p:embed/>
            </p:oleObj>
          </a:graphicData>
        </a:graphic>
      </p:graphicFrame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3935413" y="5993266"/>
            <a:ext cx="4751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– </a:t>
            </a:r>
            <a:r>
              <a:rPr lang="ru-RU" altLang="ru-RU">
                <a:latin typeface="Times New Roman" pitchFamily="18" charset="0"/>
              </a:rPr>
              <a:t> угол поворота валков относительно детали;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47068" y="803552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Теоретические (линии) и экспериментальные (точки) значения угла закручивания поперечных сечений при гибке-прокатке образцов под разными углами к образующим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Рисунок 12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1782"/>
          <a:stretch>
            <a:fillRect/>
          </a:stretch>
        </p:blipFill>
        <p:spPr bwMode="auto">
          <a:xfrm>
            <a:off x="468313" y="1844675"/>
            <a:ext cx="82073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76300" y="834208"/>
            <a:ext cx="738051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Схемы нагружения при начальном опускании нажимного валка (а) и в процессе </a:t>
            </a:r>
          </a:p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гибки-прокатки (б) </a:t>
            </a:r>
          </a:p>
          <a:p>
            <a:pPr algn="ctr">
              <a:lnSpc>
                <a:spcPct val="90000"/>
              </a:lnSpc>
            </a:pP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3212" y="1985962"/>
            <a:ext cx="8552455" cy="32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2484438" y="5253187"/>
            <a:ext cx="5004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а) 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316663" y="5253187"/>
            <a:ext cx="5212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490427"/>
            <a:ext cx="7151903" cy="98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Распределение пластических деформаций при гибке-прокатке образца прямоугольного сечения с неизменным положением нажимного валка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1743075"/>
            <a:ext cx="73437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5293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33129" cy="81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25715" y="423939"/>
            <a:ext cx="757148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Корректировка положения нажимного валка на начальном участке для получения равномерной кривизны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5505" y="1353564"/>
            <a:ext cx="8892989" cy="286977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График зависимости хода нажимного валка от времени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2400" y="3896902"/>
            <a:ext cx="8875059" cy="513734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Распределение пластических деформаций при гибке-прокатке образца </a:t>
            </a:r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прямоугольного сечения с регулируемым  положением нажимного валка</a:t>
            </a:r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03090" y="4470815"/>
            <a:ext cx="4829247" cy="197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8376" y="1685824"/>
            <a:ext cx="3938495" cy="2173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52935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33129" cy="81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25715" y="423939"/>
            <a:ext cx="757148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Исследование процесса возникновения дефектов формы при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гибке-прокатке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5505" y="1353564"/>
            <a:ext cx="8892989" cy="286977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Контур поперечного сечения обшивки после гибки-прокатки на радиус кривизны 300 мм</a:t>
            </a:r>
          </a:p>
          <a:p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2401" y="3487327"/>
            <a:ext cx="8870949" cy="513734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Распределение напряжений (а) в поперечном направлении и деформаций (б) в радиальном направлении (по оси Z) после гибки-прокатки обшивки на радиус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кривизны 300 мм </a:t>
            </a:r>
          </a:p>
          <a:p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6"/>
          <p:cNvPicPr>
            <a:picLocks noChangeAspect="1" noChangeArrowheads="1"/>
          </p:cNvPicPr>
          <p:nvPr/>
        </p:nvPicPr>
        <p:blipFill>
          <a:blip r:embed="rId5" cstate="print"/>
          <a:srcRect b="3540"/>
          <a:stretch>
            <a:fillRect/>
          </a:stretch>
        </p:blipFill>
        <p:spPr bwMode="auto">
          <a:xfrm>
            <a:off x="395288" y="4076700"/>
            <a:ext cx="4032250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4005263"/>
            <a:ext cx="4321175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54605" y="1675039"/>
            <a:ext cx="64960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223159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33129" cy="81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52618" y="423940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Программа для расчета технологических параметров гибки-прокатки обшивок и панелей с круткой поперечных сечений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5506" y="1355805"/>
            <a:ext cx="8892989" cy="286977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en-US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CAD-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модель обшивки с расчетными поперечными сечениями</a:t>
            </a:r>
            <a:endParaRPr lang="ru-RU" sz="1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2400" y="3896902"/>
            <a:ext cx="8875059" cy="268698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Интерфейс программы и таблица отчета </a:t>
            </a:r>
          </a:p>
          <a:p>
            <a:pPr algn="ctr"/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4" name="Рисунок 13"/>
          <p:cNvPicPr/>
          <p:nvPr/>
        </p:nvPicPr>
        <p:blipFill>
          <a:blip r:embed="rId5" cstate="print"/>
          <a:srcRect l="65099" t="42570" r="14858" b="27711"/>
          <a:stretch>
            <a:fillRect/>
          </a:stretch>
        </p:blipFill>
        <p:spPr bwMode="auto">
          <a:xfrm>
            <a:off x="381000" y="1663700"/>
            <a:ext cx="84455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6" cstate="print"/>
          <a:srcRect b="2446"/>
          <a:stretch>
            <a:fillRect/>
          </a:stretch>
        </p:blipFill>
        <p:spPr bwMode="auto">
          <a:xfrm>
            <a:off x="1130300" y="4191000"/>
            <a:ext cx="1917700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7" cstate="print"/>
          <a:srcRect r="11670" b="40160"/>
          <a:stretch>
            <a:fillRect/>
          </a:stretch>
        </p:blipFill>
        <p:spPr bwMode="auto">
          <a:xfrm>
            <a:off x="3899553" y="4235823"/>
            <a:ext cx="4437623" cy="225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223159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33129" cy="813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Эксперимент по гибке-прокатке образца монолитно-фрезерованной панели крыла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125505" y="1326670"/>
            <a:ext cx="8892989" cy="286977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Образец участка монолитно-фрезерованной панели крыла в зоне перегиба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52400" y="3896902"/>
            <a:ext cx="8875059" cy="268698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Гибка-прокатка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образца и контроль формы</a:t>
            </a: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3" name="Рисунок 11" descr="C:\Documents and Settings\malashchenko_ayu\Рабочий стол\DSC_0268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2141538" y="1651000"/>
            <a:ext cx="4895850" cy="217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2"/>
          <p:cNvPicPr>
            <a:picLocks noChangeAspect="1" noChangeArrowheads="1"/>
          </p:cNvPicPr>
          <p:nvPr/>
        </p:nvPicPr>
        <p:blipFill>
          <a:blip r:embed="rId6" cstate="print"/>
          <a:srcRect l="7988" t="16161" r="20615" b="12018"/>
          <a:stretch>
            <a:fillRect/>
          </a:stretch>
        </p:blipFill>
        <p:spPr bwMode="auto">
          <a:xfrm>
            <a:off x="790575" y="4229101"/>
            <a:ext cx="3609975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2"/>
          <p:cNvPicPr>
            <a:picLocks noChangeAspect="1" noChangeArrowheads="1"/>
          </p:cNvPicPr>
          <p:nvPr/>
        </p:nvPicPr>
        <p:blipFill>
          <a:blip r:embed="rId7" cstate="print"/>
          <a:srcRect r="1714"/>
          <a:stretch>
            <a:fillRect/>
          </a:stretch>
        </p:blipFill>
        <p:spPr bwMode="auto">
          <a:xfrm>
            <a:off x="4568824" y="4196937"/>
            <a:ext cx="3937001" cy="2327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898083" y="362680"/>
            <a:ext cx="7248525" cy="98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Схема измерения образца панели на К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ИМ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Рисунок 13"/>
          <p:cNvPicPr>
            <a:picLocks noChangeAspect="1" noChangeArrowheads="1"/>
          </p:cNvPicPr>
          <p:nvPr/>
        </p:nvPicPr>
        <p:blipFill>
          <a:blip r:embed="rId5" cstate="print"/>
          <a:srcRect t="6372" r="4375"/>
          <a:stretch>
            <a:fillRect/>
          </a:stretch>
        </p:blipFill>
        <p:spPr bwMode="auto">
          <a:xfrm>
            <a:off x="1123950" y="1277938"/>
            <a:ext cx="6927850" cy="5023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23483" y="680180"/>
            <a:ext cx="7248525" cy="98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РАСЧЕТ ПАРАМЕТРОВ ТЕХНОЛОГИЧЕСКОГО СОЧЕТАНИЯ «ГИБКА-ПРОКАТКА – ДРОБЕУДАРНОЕ ФОРМООБРАЗОВАНИЕ» ДЕТАЛЕЙ ТИПА ОБШИВОК И МОНОЛИТНО-ФРЕЗЕРОВАННЫХ ПАНЕЛЕЙ С ПРИМЕНЕНИЕМ CAD/САЕ СИСТЕМ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-277813" y="1039813"/>
            <a:ext cx="9144001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1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>
                <a:solidFill>
                  <a:srgbClr val="26269A"/>
                </a:solidFill>
                <a:latin typeface="Times New Roman" pitchFamily="18" charset="0"/>
                <a:cs typeface="Times New Roman" pitchFamily="18" charset="0"/>
              </a:rPr>
              <a:t> Спасибо за внимание!</a:t>
            </a:r>
            <a:endParaRPr lang="ru-RU" sz="5400" dirty="0">
              <a:solidFill>
                <a:srgbClr val="26269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</a:pP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</a:pP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</a:pPr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5000"/>
              </a:lnSpc>
            </a:pPr>
            <a:endParaRPr lang="en-US" sz="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9"/>
          <p:cNvSpPr>
            <a:spLocks noChangeArrowheads="1"/>
          </p:cNvSpPr>
          <p:nvPr/>
        </p:nvSpPr>
        <p:spPr bwMode="auto">
          <a:xfrm>
            <a:off x="3630613" y="6092825"/>
            <a:ext cx="18700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Иркутск, 2014 г.</a:t>
            </a:r>
          </a:p>
        </p:txBody>
      </p:sp>
      <p:pic>
        <p:nvPicPr>
          <p:cNvPr id="15" name="Picture 1" descr="F:\Документы ИрГТУ\Постановление № 218\2011_работы по темам\Семинар\Доклады\Сборник\Обложка\MC-21_00.jpg"/>
          <p:cNvPicPr>
            <a:picLocks noChangeAspect="1" noChangeArrowheads="1"/>
          </p:cNvPicPr>
          <p:nvPr/>
        </p:nvPicPr>
        <p:blipFill>
          <a:blip r:embed="rId5" cstate="print"/>
          <a:srcRect l="6514" t="21629" r="4672" b="16696"/>
          <a:stretch>
            <a:fillRect/>
          </a:stretch>
        </p:blipFill>
        <p:spPr bwMode="auto">
          <a:xfrm>
            <a:off x="2268538" y="4292600"/>
            <a:ext cx="4587875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CAD-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модель типовой обшивки крыла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65124" y="4152156"/>
            <a:ext cx="5156697" cy="2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3984" y="1448700"/>
            <a:ext cx="7088187" cy="256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Технологические параметры гибки-прокатки обшивок с круткой поперечных сечений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13" name="Рисунок 14"/>
          <p:cNvPicPr>
            <a:picLocks noChangeAspect="1" noChangeArrowheads="1"/>
          </p:cNvPicPr>
          <p:nvPr/>
        </p:nvPicPr>
        <p:blipFill>
          <a:blip r:embed="rId5" cstate="print"/>
          <a:srcRect t="5279"/>
          <a:stretch>
            <a:fillRect/>
          </a:stretch>
        </p:blipFill>
        <p:spPr bwMode="auto">
          <a:xfrm>
            <a:off x="1414234" y="1422400"/>
            <a:ext cx="6931480" cy="4884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203201"/>
            <a:ext cx="8878186" cy="6255328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271328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0586" y="285331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199395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Недостатки существующих методов расчета параметров гибки-прокатки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29540" y="1154566"/>
            <a:ext cx="8884920" cy="358775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Зоны упругих и пластических деформаций по теории М.И. Лысова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745" y="3761014"/>
            <a:ext cx="4030662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50934" y="3774395"/>
            <a:ext cx="374332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143435" y="3343049"/>
            <a:ext cx="8875059" cy="287337"/>
          </a:xfrm>
          <a:prstGeom prst="rect">
            <a:avLst/>
          </a:prstGeom>
          <a:solidFill>
            <a:srgbClr val="000099"/>
          </a:solidFill>
          <a:ln w="9525">
            <a:noFill/>
            <a:miter lim="800000"/>
            <a:headEnd/>
            <a:tailEnd/>
          </a:ln>
        </p:spPr>
        <p:txBody>
          <a:bodyPr lIns="36000" tIns="0" rIns="36000"/>
          <a:lstStyle/>
          <a:p>
            <a:pPr algn="ctr"/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Распределение пластических деформаций при изгибе деталей типа обшивок и панелей</a:t>
            </a:r>
          </a:p>
          <a:p>
            <a:pPr algn="ctr"/>
            <a:r>
              <a:rPr lang="ru-RU" sz="20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ru-RU" sz="20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16" name="Picture 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5913" y="1546453"/>
            <a:ext cx="8135937" cy="166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388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Методика расчета технологических параметров гибки-прокатки длинномерных обшивок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dirty="0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47234" y="4474482"/>
            <a:ext cx="24479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ru-RU" sz="2000" b="1" i="1" dirty="0">
                <a:latin typeface="Garamond" pitchFamily="18" charset="0"/>
              </a:rPr>
              <a:t>Схема расчета величины хода нажимного валка при симметричном </a:t>
            </a:r>
            <a:r>
              <a:rPr lang="ru-RU" sz="2000" b="1" i="1" dirty="0" err="1">
                <a:latin typeface="Garamond" pitchFamily="18" charset="0"/>
              </a:rPr>
              <a:t>нагружении</a:t>
            </a:r>
            <a:endParaRPr lang="en-US" sz="2000" b="1" i="1" dirty="0">
              <a:latin typeface="Garamond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639934" y="1572532"/>
            <a:ext cx="3122612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ru-RU" sz="2000" b="1" i="1" dirty="0">
                <a:latin typeface="Garamond" pitchFamily="18" charset="0"/>
              </a:rPr>
              <a:t>Моделирование гибки-прокатки для учета реальных механических свойств материала и комплексности формы сечения</a:t>
            </a:r>
            <a:endParaRPr lang="en-US" sz="2000" b="1" i="1" dirty="0">
              <a:latin typeface="Garamond" pitchFamily="18" charset="0"/>
            </a:endParaRPr>
          </a:p>
        </p:txBody>
      </p:sp>
      <p:pic>
        <p:nvPicPr>
          <p:cNvPr id="14" name="Рисунок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09" y="1335995"/>
            <a:ext cx="47879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63446" y="3671207"/>
            <a:ext cx="4800600" cy="269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60216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Аппроксимация истинной кривой зависимости напряжений от деформаций материала при моделировании гибки-прокатки 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9" name="Рисунок 4"/>
          <p:cNvPicPr>
            <a:picLocks noChangeAspect="1" noChangeArrowheads="1"/>
          </p:cNvPicPr>
          <p:nvPr/>
        </p:nvPicPr>
        <p:blipFill>
          <a:blip r:embed="rId5" cstate="print"/>
          <a:srcRect t="7813"/>
          <a:stretch>
            <a:fillRect/>
          </a:stretch>
        </p:blipFill>
        <p:spPr bwMode="auto">
          <a:xfrm>
            <a:off x="563563" y="1585074"/>
            <a:ext cx="8094662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80633" y="506917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График теоретических  (линия) и экспериментальных (точки) зависимостей остаточного радиуса кривизны от настроечного параметра гибки-прокатки Но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856" y="1744209"/>
            <a:ext cx="7866516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515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Схемы приложения распределенных сил для моделирования процесса ДУФ  </a:t>
            </a:r>
          </a:p>
          <a:p>
            <a:pPr algn="ctr">
              <a:lnSpc>
                <a:spcPct val="90000"/>
              </a:lnSpc>
            </a:pPr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9" name="Рисунок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90017" y="3788681"/>
            <a:ext cx="5176611" cy="247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6" cstate="print"/>
          <a:srcRect l="1170"/>
          <a:stretch>
            <a:fillRect/>
          </a:stretch>
        </p:blipFill>
        <p:spPr bwMode="auto">
          <a:xfrm>
            <a:off x="801713" y="1350895"/>
            <a:ext cx="4048193" cy="2592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547234" y="4474482"/>
            <a:ext cx="244792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1" hangingPunct="1"/>
            <a:r>
              <a:rPr lang="ru-RU" sz="2000" b="1" i="1" dirty="0" smtClean="0">
                <a:latin typeface="Garamond" pitchFamily="18" charset="0"/>
              </a:rPr>
              <a:t>Приложение распределенной силы при моделировании ДУФ</a:t>
            </a:r>
            <a:endParaRPr lang="en-US" sz="2000" b="1" i="1" dirty="0">
              <a:latin typeface="Garamond" pitchFamily="18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769076" y="1775732"/>
            <a:ext cx="337343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1" hangingPunct="1"/>
            <a:r>
              <a:rPr lang="ru-RU" sz="2000" b="1" i="1" dirty="0" err="1" smtClean="0">
                <a:latin typeface="Garamond" pitchFamily="18" charset="0"/>
              </a:rPr>
              <a:t>Нагружение</a:t>
            </a:r>
            <a:r>
              <a:rPr lang="ru-RU" sz="2000" b="1" i="1" dirty="0" smtClean="0">
                <a:latin typeface="Garamond" pitchFamily="18" charset="0"/>
              </a:rPr>
              <a:t> </a:t>
            </a:r>
          </a:p>
          <a:p>
            <a:pPr algn="ctr" eaLnBrk="1" hangingPunct="1"/>
            <a:r>
              <a:rPr lang="ru-RU" sz="2000" b="1" i="1" dirty="0" smtClean="0">
                <a:latin typeface="Garamond" pitchFamily="18" charset="0"/>
              </a:rPr>
              <a:t>распределенными силами при </a:t>
            </a:r>
            <a:r>
              <a:rPr lang="ru-RU" sz="2000" b="1" i="1" dirty="0" err="1" smtClean="0">
                <a:latin typeface="Garamond" pitchFamily="18" charset="0"/>
              </a:rPr>
              <a:t>дробеударном</a:t>
            </a:r>
            <a:r>
              <a:rPr lang="ru-RU" sz="2000" b="1" i="1" dirty="0" smtClean="0">
                <a:latin typeface="Garamond" pitchFamily="18" charset="0"/>
              </a:rPr>
              <a:t> формообразовании</a:t>
            </a:r>
            <a:endParaRPr lang="en-US" sz="2000" b="1" i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38223" y="355441"/>
            <a:ext cx="8878186" cy="6103087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90" y="430985"/>
            <a:ext cx="83791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Dem0n0l0g\Documents\Договор по обтяжки и эластичной среде\Ноябрьская конференция\gerb-istu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65100" y="459502"/>
            <a:ext cx="765676" cy="8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61583" y="769081"/>
            <a:ext cx="72485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Результаты моделирования формообразования 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участка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обшивки в последовательности «гибка-прокатка – ДУФ»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>
              <a:lnSpc>
                <a:spcPct val="90000"/>
              </a:lnSpc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0" y="6443330"/>
            <a:ext cx="9144000" cy="414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ru-RU" b="1" smtClean="0">
                <a:solidFill>
                  <a:srgbClr val="0000FF"/>
                </a:solidFill>
                <a:latin typeface="Garamond" pitchFamily="18" charset="0"/>
              </a:rPr>
              <a:t>2</a:t>
            </a:r>
            <a:endParaRPr lang="ru-RU" b="1" dirty="0">
              <a:solidFill>
                <a:srgbClr val="0000FF"/>
              </a:solidFill>
              <a:latin typeface="Garamond" pitchFamily="18" charset="0"/>
            </a:endParaRPr>
          </a:p>
        </p:txBody>
      </p:sp>
      <p:pic>
        <p:nvPicPr>
          <p:cNvPr id="8" name="Рисунок 12"/>
          <p:cNvPicPr>
            <a:picLocks noChangeAspect="1" noChangeArrowheads="1"/>
          </p:cNvPicPr>
          <p:nvPr/>
        </p:nvPicPr>
        <p:blipFill>
          <a:blip r:embed="rId5" cstate="print"/>
          <a:srcRect r="1086"/>
          <a:stretch>
            <a:fillRect/>
          </a:stretch>
        </p:blipFill>
        <p:spPr bwMode="auto">
          <a:xfrm>
            <a:off x="801304" y="1611086"/>
            <a:ext cx="7631497" cy="4586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10009</TotalTime>
  <Words>434</Words>
  <Application>Microsoft Office PowerPoint</Application>
  <PresentationFormat>Экран (4:3)</PresentationFormat>
  <Paragraphs>112</Paragraphs>
  <Slides>19</Slides>
  <Notes>19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ОАО «Научно-производственная корпорация «Иркут»</dc:title>
  <dc:creator>pashkov_ae</dc:creator>
  <cp:lastModifiedBy>Alexander</cp:lastModifiedBy>
  <cp:revision>900</cp:revision>
  <dcterms:created xsi:type="dcterms:W3CDTF">2012-04-09T23:28:45Z</dcterms:created>
  <dcterms:modified xsi:type="dcterms:W3CDTF">2014-11-05T14:22:50Z</dcterms:modified>
</cp:coreProperties>
</file>