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Default Extension="vml" ContentType="application/vnd.openxmlformats-officedocument.vmlDrawing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Default Extension="tiff" ContentType="image/tif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536" r:id="rId3"/>
    <p:sldId id="538" r:id="rId4"/>
    <p:sldId id="539" r:id="rId5"/>
    <p:sldId id="540" r:id="rId6"/>
    <p:sldId id="541" r:id="rId7"/>
    <p:sldId id="542" r:id="rId8"/>
    <p:sldId id="543" r:id="rId9"/>
    <p:sldId id="544" r:id="rId10"/>
    <p:sldId id="545" r:id="rId11"/>
    <p:sldId id="546" r:id="rId12"/>
    <p:sldId id="548" r:id="rId13"/>
    <p:sldId id="549" r:id="rId14"/>
    <p:sldId id="551" r:id="rId15"/>
    <p:sldId id="554" r:id="rId16"/>
    <p:sldId id="552" r:id="rId17"/>
  </p:sldIdLst>
  <p:sldSz cx="9144000" cy="6858000" type="screen4x3"/>
  <p:notesSz cx="7099300" cy="102346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00FF"/>
    <a:srgbClr val="014975"/>
    <a:srgbClr val="00808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8" autoAdjust="0"/>
    <p:restoredTop sz="98977" autoAdjust="0"/>
  </p:normalViewPr>
  <p:slideViewPr>
    <p:cSldViewPr snapToGrid="0">
      <p:cViewPr>
        <p:scale>
          <a:sx n="71" d="100"/>
          <a:sy n="71" d="100"/>
        </p:scale>
        <p:origin x="-486" y="-10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Relationship Id="rId4" Type="http://schemas.openxmlformats.org/officeDocument/2006/relationships/image" Target="../media/image2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83901064-AD4B-4672-B8D5-46FDE2A06800}" type="datetimeFigureOut">
              <a:rPr lang="ru-RU" smtClean="0"/>
              <a:pPr/>
              <a:t>07.11.2014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1FE29693-DC10-4096-8366-76FD64AA5BA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69209EC8-F93D-4640-A6BB-A4523B844647}" type="datetimeFigureOut">
              <a:rPr lang="ru-RU" smtClean="0"/>
              <a:pPr/>
              <a:t>07.11.2014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A0DC4C26-45DC-48B7-AA18-55FF2A7A358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10</a:t>
            </a:fld>
            <a:endParaRPr lang="ru-RU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11</a:t>
            </a:fld>
            <a:endParaRPr lang="ru-RU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12</a:t>
            </a:fld>
            <a:endParaRPr lang="ru-RU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13</a:t>
            </a:fld>
            <a:endParaRPr lang="ru-RU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14</a:t>
            </a:fld>
            <a:endParaRPr lang="ru-RU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15</a:t>
            </a:fld>
            <a:endParaRPr lang="ru-RU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16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2</a:t>
            </a:fld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3</a:t>
            </a:fld>
            <a:endParaRPr 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4</a:t>
            </a:fld>
            <a:endParaRPr lang="ru-RU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5</a:t>
            </a:fld>
            <a:endParaRPr lang="ru-RU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6</a:t>
            </a:fld>
            <a:endParaRPr lang="ru-RU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7</a:t>
            </a:fld>
            <a:endParaRPr lang="ru-RU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8</a:t>
            </a:fld>
            <a:endParaRPr lang="ru-RU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9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337C0-9443-4253-8098-563859C6A3B0}" type="datetime1">
              <a:rPr lang="ru-RU" smtClean="0"/>
              <a:pPr/>
              <a:t>07.11.2014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923B8-1BEA-44C3-82E9-701127996513}" type="datetime1">
              <a:rPr lang="ru-RU" smtClean="0"/>
              <a:pPr/>
              <a:t>07.11.2014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F1821-CD3C-4DB2-93F5-7CD9E9BB5CD3}" type="datetime1">
              <a:rPr lang="ru-RU" smtClean="0"/>
              <a:pPr/>
              <a:t>07.11.2014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EC1D8-005F-46FD-B5F7-4F7D200AA588}" type="datetime1">
              <a:rPr lang="ru-RU" smtClean="0"/>
              <a:pPr/>
              <a:t>07.11.2014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03F15-85E2-4250-B6FF-3A765316730D}" type="datetime1">
              <a:rPr lang="ru-RU" smtClean="0"/>
              <a:pPr/>
              <a:t>07.11.2014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A930C-A38E-4542-AB9D-D04205D164A9}" type="datetime1">
              <a:rPr lang="ru-RU" smtClean="0"/>
              <a:pPr/>
              <a:t>07.11.2014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52CEA-B650-463A-8589-06E7D3A13A61}" type="datetime1">
              <a:rPr lang="ru-RU" smtClean="0"/>
              <a:pPr/>
              <a:t>07.11.2014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6D035-C7EE-4A7D-87EF-4E31EAAD9B97}" type="datetime1">
              <a:rPr lang="ru-RU" smtClean="0"/>
              <a:pPr/>
              <a:t>07.11.2014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5CFEA-2D1E-400D-8860-465A0B738BA0}" type="datetime1">
              <a:rPr lang="ru-RU" smtClean="0"/>
              <a:pPr/>
              <a:t>07.11.2014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885DE-FA6B-4CC5-A5E0-FB411DB485BC}" type="datetime1">
              <a:rPr lang="ru-RU" smtClean="0"/>
              <a:pPr/>
              <a:t>07.11.2014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8EBBD-6DA8-4C81-A7C0-71B8AAAC514B}" type="datetime1">
              <a:rPr lang="ru-RU" smtClean="0"/>
              <a:pPr/>
              <a:t>07.11.2014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DCE9D0-C9A1-4A99-B590-142279ECAC8D}" type="datetime1">
              <a:rPr lang="ru-RU" smtClean="0"/>
              <a:pPr/>
              <a:t>07.11.2014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2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11.xm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2.wmf"/><Relationship Id="rId4" Type="http://schemas.openxmlformats.org/officeDocument/2006/relationships/image" Target="../media/image1.emf"/><Relationship Id="rId9" Type="http://schemas.openxmlformats.org/officeDocument/2006/relationships/oleObject" Target="../embeddings/oleObject4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tiff"/><Relationship Id="rId5" Type="http://schemas.openxmlformats.org/officeDocument/2006/relationships/image" Target="../media/image24.tiff"/><Relationship Id="rId4" Type="http://schemas.openxmlformats.org/officeDocument/2006/relationships/image" Target="../media/image2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jpeg"/><Relationship Id="rId4" Type="http://schemas.openxmlformats.org/officeDocument/2006/relationships/image" Target="../media/image2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29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2.wmf"/><Relationship Id="rId4" Type="http://schemas.openxmlformats.org/officeDocument/2006/relationships/image" Target="../media/image1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1.emf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10" Type="http://schemas.openxmlformats.org/officeDocument/2006/relationships/image" Target="../media/image36.tiff"/><Relationship Id="rId4" Type="http://schemas.openxmlformats.org/officeDocument/2006/relationships/image" Target="../media/image2.wmf"/><Relationship Id="rId9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39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.wmf"/><Relationship Id="rId5" Type="http://schemas.openxmlformats.org/officeDocument/2006/relationships/image" Target="../media/image1.emf"/><Relationship Id="rId4" Type="http://schemas.openxmlformats.org/officeDocument/2006/relationships/image" Target="../media/image38.jpeg"/><Relationship Id="rId9" Type="http://schemas.openxmlformats.org/officeDocument/2006/relationships/oleObject" Target="../embeddings/oleObject6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2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2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2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2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2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2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2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1619" y="462884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01302" y="491401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38223" y="1262774"/>
            <a:ext cx="8867554" cy="43211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kern="0" dirty="0" smtClean="0">
                <a:latin typeface="Times New Roman" pitchFamily="18" charset="0"/>
                <a:cs typeface="Times New Roman" pitchFamily="18" charset="0"/>
              </a:rPr>
              <a:t>ТЕХНОЛОГИЧЕСКИЙ КОМПЛЕКС </a:t>
            </a:r>
            <a:endParaRPr lang="en-US" sz="2800" b="1" kern="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kern="0" spc="220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en-US" sz="2800" b="1" kern="0" spc="2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kern="0" spc="220" dirty="0" smtClean="0">
                <a:latin typeface="Times New Roman" pitchFamily="18" charset="0"/>
                <a:cs typeface="Times New Roman" pitchFamily="18" charset="0"/>
              </a:rPr>
              <a:t>КОМБИНИРОВАННОГО </a:t>
            </a:r>
            <a:r>
              <a:rPr lang="ru-RU" sz="2800" b="1" kern="0" dirty="0" smtClean="0">
                <a:latin typeface="Times New Roman" pitchFamily="18" charset="0"/>
                <a:cs typeface="Times New Roman" pitchFamily="18" charset="0"/>
              </a:rPr>
              <a:t>ФОРМООБРАЗОВАНИЯ-УПРОЧНЕНИЯ ДЛИННОМЕРНЫХ ПАНЕЛЕЙ И ОБШИВОК </a:t>
            </a:r>
            <a:endParaRPr lang="en-US" sz="2800" b="1" kern="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kern="0" dirty="0" smtClean="0">
                <a:latin typeface="Times New Roman" pitchFamily="18" charset="0"/>
                <a:cs typeface="Times New Roman" pitchFamily="18" charset="0"/>
              </a:rPr>
              <a:t>НА БАЗЕ ОТЕЧЕСТВЕННОГО ОБОРУДОВАНИЯ</a:t>
            </a:r>
            <a:r>
              <a:rPr lang="ru-RU" b="1" kern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kern="0" dirty="0" smtClean="0">
                <a:latin typeface="Times New Roman" pitchFamily="18" charset="0"/>
                <a:cs typeface="Times New Roman" pitchFamily="18" charset="0"/>
              </a:rPr>
            </a:br>
            <a:endParaRPr lang="ru-RU" b="1" kern="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kern="0" dirty="0" smtClean="0">
                <a:latin typeface="Times New Roman" pitchFamily="18" charset="0"/>
                <a:cs typeface="Times New Roman" pitchFamily="18" charset="0"/>
              </a:rPr>
              <a:t>Пашков Андрей Евгеньевич</a:t>
            </a:r>
          </a:p>
          <a:p>
            <a:pPr algn="ctr">
              <a:lnSpc>
                <a:spcPct val="120000"/>
              </a:lnSpc>
              <a:defRPr/>
            </a:pPr>
            <a:endParaRPr lang="ru-RU" b="1" kern="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20000"/>
              </a:lnSpc>
              <a:defRPr/>
            </a:pPr>
            <a:r>
              <a:rPr lang="ru-RU" sz="2800" kern="0" dirty="0" smtClean="0">
                <a:latin typeface="Times New Roman" pitchFamily="18" charset="0"/>
                <a:cs typeface="Times New Roman" pitchFamily="18" charset="0"/>
              </a:rPr>
              <a:t>Национальный исследовательский </a:t>
            </a:r>
          </a:p>
          <a:p>
            <a:pPr algn="ctr">
              <a:lnSpc>
                <a:spcPct val="120000"/>
              </a:lnSpc>
              <a:defRPr/>
            </a:pPr>
            <a:r>
              <a:rPr lang="ru-RU" sz="2800" kern="0" dirty="0" smtClean="0">
                <a:latin typeface="Times New Roman" pitchFamily="18" charset="0"/>
                <a:cs typeface="Times New Roman" pitchFamily="18" charset="0"/>
              </a:rPr>
              <a:t>Иркутский государственный технический университет</a:t>
            </a:r>
            <a:endParaRPr lang="ru-RU" sz="2800" kern="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10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42936" y="1122555"/>
            <a:ext cx="820896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Зачистка после дробеударного формообразования</a:t>
            </a: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6523634" y="6037016"/>
            <a:ext cx="175419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Sonaca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Group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http://www.sonacamontreal.com/sites/default/files/usine2.jpg"/>
          <p:cNvPicPr>
            <a:picLocks noChangeAspect="1"/>
          </p:cNvPicPr>
          <p:nvPr/>
        </p:nvPicPr>
        <p:blipFill>
          <a:blip r:embed="rId5" cstate="print"/>
          <a:srcRect b="6329"/>
          <a:stretch>
            <a:fillRect/>
          </a:stretch>
        </p:blipFill>
        <p:spPr bwMode="auto">
          <a:xfrm>
            <a:off x="699096" y="1539192"/>
            <a:ext cx="7419975" cy="4577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478939" y="6037016"/>
            <a:ext cx="207184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Boeing Company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 descr="http://patentimages.storage.googleapis.com/pages/US4461124-3.png"/>
          <p:cNvPicPr>
            <a:picLocks noChangeAspect="1" noChangeArrowheads="1"/>
          </p:cNvPicPr>
          <p:nvPr/>
        </p:nvPicPr>
        <p:blipFill>
          <a:blip r:embed="rId6" cstate="print"/>
          <a:srcRect l="21038" t="12381" r="13200" b="31827"/>
          <a:stretch>
            <a:fillRect/>
          </a:stretch>
        </p:blipFill>
        <p:spPr bwMode="auto">
          <a:xfrm>
            <a:off x="373251" y="3258800"/>
            <a:ext cx="2292824" cy="2857475"/>
          </a:xfrm>
          <a:prstGeom prst="rect">
            <a:avLst/>
          </a:prstGeom>
          <a:noFill/>
        </p:spPr>
      </p:pic>
      <p:sp>
        <p:nvSpPr>
          <p:cNvPr id="14" name="Заголовок 1"/>
          <p:cNvSpPr txBox="1">
            <a:spLocks/>
          </p:cNvSpPr>
          <p:nvPr/>
        </p:nvSpPr>
        <p:spPr bwMode="auto">
          <a:xfrm>
            <a:off x="961583" y="409347"/>
            <a:ext cx="72485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ТЕХНОЛОГИЯ ФОРМООБРАЗОВАНИЯ ПАНЕЛЕЙ И ОБШИВОК,  ПРИМЕНЯЕМАЯ ЗА РУБЕЖОМ   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11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graphicFrame>
        <p:nvGraphicFramePr>
          <p:cNvPr id="7" name="Object 12"/>
          <p:cNvGraphicFramePr>
            <a:graphicFrameLocks noChangeAspect="1"/>
          </p:cNvGraphicFramePr>
          <p:nvPr/>
        </p:nvGraphicFramePr>
        <p:xfrm>
          <a:off x="584168" y="1585780"/>
          <a:ext cx="3189287" cy="1528762"/>
        </p:xfrm>
        <a:graphic>
          <a:graphicData uri="http://schemas.openxmlformats.org/presentationml/2006/ole">
            <p:oleObj spid="_x0000_s1026" name="Picture" r:id="rId6" imgW="4404960" imgH="2359080" progId="Word.Picture.8">
              <p:embed/>
            </p:oleObj>
          </a:graphicData>
        </a:graphic>
      </p:graphicFrame>
      <p:graphicFrame>
        <p:nvGraphicFramePr>
          <p:cNvPr id="8" name="Object 13"/>
          <p:cNvGraphicFramePr>
            <a:graphicFrameLocks noChangeAspect="1"/>
          </p:cNvGraphicFramePr>
          <p:nvPr/>
        </p:nvGraphicFramePr>
        <p:xfrm>
          <a:off x="798148" y="3050492"/>
          <a:ext cx="3049587" cy="1611312"/>
        </p:xfrm>
        <a:graphic>
          <a:graphicData uri="http://schemas.openxmlformats.org/presentationml/2006/ole">
            <p:oleObj spid="_x0000_s1027" name="Picture" r:id="rId7" imgW="4140360" imgH="2179800" progId="Word.Picture.8">
              <p:embed/>
            </p:oleObj>
          </a:graphicData>
        </a:graphic>
      </p:graphicFrame>
      <p:graphicFrame>
        <p:nvGraphicFramePr>
          <p:cNvPr id="9" name="Object 12"/>
          <p:cNvGraphicFramePr>
            <a:graphicFrameLocks noChangeAspect="1"/>
          </p:cNvGraphicFramePr>
          <p:nvPr/>
        </p:nvGraphicFramePr>
        <p:xfrm>
          <a:off x="4010539" y="1543950"/>
          <a:ext cx="4582930" cy="4561367"/>
        </p:xfrm>
        <a:graphic>
          <a:graphicData uri="http://schemas.openxmlformats.org/presentationml/2006/ole">
            <p:oleObj spid="_x0000_s1028" name="Picture" r:id="rId8" imgW="5034960" imgH="3439800" progId="Word.Picture.8">
              <p:embed/>
            </p:oleObj>
          </a:graphicData>
        </a:graphic>
      </p:graphicFrame>
      <p:graphicFrame>
        <p:nvGraphicFramePr>
          <p:cNvPr id="10" name="Object 12"/>
          <p:cNvGraphicFramePr>
            <a:graphicFrameLocks noChangeAspect="1"/>
          </p:cNvGraphicFramePr>
          <p:nvPr/>
        </p:nvGraphicFramePr>
        <p:xfrm>
          <a:off x="571503" y="4615797"/>
          <a:ext cx="3189288" cy="1528763"/>
        </p:xfrm>
        <a:graphic>
          <a:graphicData uri="http://schemas.openxmlformats.org/presentationml/2006/ole">
            <p:oleObj spid="_x0000_s1029" name="Picture" r:id="rId9" imgW="4404960" imgH="2359800" progId="Word.Picture.8">
              <p:embed/>
            </p:oleObj>
          </a:graphicData>
        </a:graphic>
      </p:graphicFrame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1066818" y="3058720"/>
            <a:ext cx="2239926" cy="31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</a:rPr>
              <a:t>Раскатка рёбер панелей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665610" y="3075042"/>
            <a:ext cx="3045157" cy="1424764"/>
          </a:xfrm>
          <a:prstGeom prst="rect">
            <a:avLst/>
          </a:prstGeom>
          <a:noFill/>
          <a:ln w="158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Rectangle 8"/>
          <p:cNvSpPr>
            <a:spLocks noChangeArrowheads="1"/>
          </p:cNvSpPr>
          <p:nvPr/>
        </p:nvSpPr>
        <p:spPr bwMode="auto">
          <a:xfrm>
            <a:off x="665610" y="1575848"/>
            <a:ext cx="3045157" cy="1424764"/>
          </a:xfrm>
          <a:prstGeom prst="rect">
            <a:avLst/>
          </a:prstGeom>
          <a:noFill/>
          <a:ln w="158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Rectangle 9"/>
          <p:cNvSpPr>
            <a:spLocks noChangeArrowheads="1"/>
          </p:cNvSpPr>
          <p:nvPr/>
        </p:nvSpPr>
        <p:spPr bwMode="auto">
          <a:xfrm>
            <a:off x="1233381" y="1518211"/>
            <a:ext cx="195639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Times New Roman" pitchFamily="18" charset="0"/>
              </a:rPr>
              <a:t> Гибка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Times New Roman" pitchFamily="18" charset="0"/>
              </a:rPr>
              <a:t>обшивок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7" name="Rectangle 8"/>
          <p:cNvSpPr>
            <a:spLocks noChangeArrowheads="1"/>
          </p:cNvSpPr>
          <p:nvPr/>
        </p:nvSpPr>
        <p:spPr bwMode="auto">
          <a:xfrm>
            <a:off x="665610" y="4574233"/>
            <a:ext cx="3045157" cy="1334628"/>
          </a:xfrm>
          <a:prstGeom prst="rect">
            <a:avLst/>
          </a:prstGeom>
          <a:noFill/>
          <a:ln w="158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Text Box 7"/>
          <p:cNvSpPr txBox="1">
            <a:spLocks noChangeArrowheads="1"/>
          </p:cNvSpPr>
          <p:nvPr/>
        </p:nvSpPr>
        <p:spPr bwMode="auto">
          <a:xfrm>
            <a:off x="1066818" y="4557908"/>
            <a:ext cx="2239926" cy="31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ts val="1000"/>
              </a:spcAft>
            </a:pPr>
            <a:r>
              <a:rPr lang="ru-RU" sz="1600" b="1" dirty="0" err="1" smtClean="0">
                <a:latin typeface="Garamond" pitchFamily="18" charset="0"/>
              </a:rPr>
              <a:t>Дробеобработка</a:t>
            </a:r>
            <a:endParaRPr lang="ru-RU" sz="1600" b="1" dirty="0" smtClean="0">
              <a:latin typeface="Garamond" pitchFamily="18" charset="0"/>
            </a:endParaRPr>
          </a:p>
        </p:txBody>
      </p:sp>
      <p:grpSp>
        <p:nvGrpSpPr>
          <p:cNvPr id="19" name="Group 10"/>
          <p:cNvGrpSpPr>
            <a:grpSpLocks/>
          </p:cNvGrpSpPr>
          <p:nvPr/>
        </p:nvGrpSpPr>
        <p:grpSpPr bwMode="auto">
          <a:xfrm rot="20746155">
            <a:off x="1749208" y="3515663"/>
            <a:ext cx="53975" cy="727075"/>
            <a:chOff x="4996" y="3386"/>
            <a:chExt cx="86" cy="1145"/>
          </a:xfrm>
        </p:grpSpPr>
        <p:sp>
          <p:nvSpPr>
            <p:cNvPr id="20" name="Line 11"/>
            <p:cNvSpPr>
              <a:spLocks noChangeShapeType="1"/>
            </p:cNvSpPr>
            <p:nvPr/>
          </p:nvSpPr>
          <p:spPr bwMode="auto">
            <a:xfrm>
              <a:off x="5081" y="3386"/>
              <a:ext cx="1" cy="578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 type="triangle" w="sm" len="sm"/>
              <a:tailEnd type="none" w="sm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" name="Line 12"/>
            <p:cNvSpPr>
              <a:spLocks noChangeShapeType="1"/>
            </p:cNvSpPr>
            <p:nvPr/>
          </p:nvSpPr>
          <p:spPr bwMode="auto">
            <a:xfrm flipH="1" flipV="1">
              <a:off x="4996" y="3782"/>
              <a:ext cx="78" cy="167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" name="Line 13"/>
            <p:cNvSpPr>
              <a:spLocks noChangeShapeType="1"/>
            </p:cNvSpPr>
            <p:nvPr/>
          </p:nvSpPr>
          <p:spPr bwMode="auto">
            <a:xfrm>
              <a:off x="5001" y="3797"/>
              <a:ext cx="1" cy="73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3" name="Rectangle 14"/>
          <p:cNvSpPr>
            <a:spLocks noChangeArrowheads="1"/>
          </p:cNvSpPr>
          <p:nvPr/>
        </p:nvSpPr>
        <p:spPr bwMode="auto">
          <a:xfrm>
            <a:off x="2619341" y="2161930"/>
            <a:ext cx="272717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12700" tIns="12700" rIns="12700" bIns="1270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</a:rPr>
              <a:t>R</a:t>
            </a:r>
            <a:r>
              <a:rPr kumimoji="0" lang="ru-RU" sz="1600" b="1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</a:rPr>
              <a:t>1</a:t>
            </a:r>
            <a:endParaRPr kumimoji="0" lang="ru-RU" sz="18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24" name="Group 15"/>
          <p:cNvGrpSpPr>
            <a:grpSpLocks/>
          </p:cNvGrpSpPr>
          <p:nvPr/>
        </p:nvGrpSpPr>
        <p:grpSpPr bwMode="auto">
          <a:xfrm>
            <a:off x="2591728" y="2071480"/>
            <a:ext cx="46037" cy="638175"/>
            <a:chOff x="4533" y="5673"/>
            <a:chExt cx="71" cy="1006"/>
          </a:xfrm>
        </p:grpSpPr>
        <p:sp>
          <p:nvSpPr>
            <p:cNvPr id="25" name="Line 16"/>
            <p:cNvSpPr>
              <a:spLocks noChangeShapeType="1"/>
            </p:cNvSpPr>
            <p:nvPr/>
          </p:nvSpPr>
          <p:spPr bwMode="auto">
            <a:xfrm rot="20874576" flipV="1">
              <a:off x="4570" y="6170"/>
              <a:ext cx="1" cy="509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 type="triangle" w="sm" len="sm"/>
              <a:tailEnd type="none" w="sm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" name="Line 17"/>
            <p:cNvSpPr>
              <a:spLocks noChangeShapeType="1"/>
            </p:cNvSpPr>
            <p:nvPr/>
          </p:nvSpPr>
          <p:spPr bwMode="auto">
            <a:xfrm rot="-725424">
              <a:off x="4533" y="6173"/>
              <a:ext cx="71" cy="147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" name="Line 18"/>
            <p:cNvSpPr>
              <a:spLocks noChangeShapeType="1"/>
            </p:cNvSpPr>
            <p:nvPr/>
          </p:nvSpPr>
          <p:spPr bwMode="auto">
            <a:xfrm rot="20874576" flipV="1">
              <a:off x="4546" y="5673"/>
              <a:ext cx="0" cy="647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8" name="Rectangle 14"/>
          <p:cNvSpPr>
            <a:spLocks noChangeArrowheads="1"/>
          </p:cNvSpPr>
          <p:nvPr/>
        </p:nvSpPr>
        <p:spPr bwMode="auto">
          <a:xfrm>
            <a:off x="1864430" y="4075795"/>
            <a:ext cx="272717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12700" tIns="12700" rIns="12700" bIns="1270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</a:rPr>
              <a:t>R</a:t>
            </a:r>
            <a:r>
              <a:rPr kumimoji="0" lang="ru-RU" sz="1600" b="1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</a:rPr>
              <a:t>1</a:t>
            </a:r>
            <a:endParaRPr kumimoji="0" lang="ru-RU" sz="18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29" name="Group 10"/>
          <p:cNvGrpSpPr>
            <a:grpSpLocks/>
          </p:cNvGrpSpPr>
          <p:nvPr/>
        </p:nvGrpSpPr>
        <p:grpSpPr bwMode="auto">
          <a:xfrm rot="20746155">
            <a:off x="2174510" y="5110539"/>
            <a:ext cx="53975" cy="727075"/>
            <a:chOff x="4996" y="3386"/>
            <a:chExt cx="86" cy="1145"/>
          </a:xfrm>
        </p:grpSpPr>
        <p:sp>
          <p:nvSpPr>
            <p:cNvPr id="30" name="Line 11"/>
            <p:cNvSpPr>
              <a:spLocks noChangeShapeType="1"/>
            </p:cNvSpPr>
            <p:nvPr/>
          </p:nvSpPr>
          <p:spPr bwMode="auto">
            <a:xfrm>
              <a:off x="5081" y="3386"/>
              <a:ext cx="1" cy="578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 type="triangle" w="sm" len="sm"/>
              <a:tailEnd type="none" w="sm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" name="Line 12"/>
            <p:cNvSpPr>
              <a:spLocks noChangeShapeType="1"/>
            </p:cNvSpPr>
            <p:nvPr/>
          </p:nvSpPr>
          <p:spPr bwMode="auto">
            <a:xfrm flipH="1" flipV="1">
              <a:off x="4996" y="3782"/>
              <a:ext cx="78" cy="167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2" name="Line 13"/>
            <p:cNvSpPr>
              <a:spLocks noChangeShapeType="1"/>
            </p:cNvSpPr>
            <p:nvPr/>
          </p:nvSpPr>
          <p:spPr bwMode="auto">
            <a:xfrm>
              <a:off x="5001" y="3797"/>
              <a:ext cx="1" cy="73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3" name="Rectangle 14"/>
          <p:cNvSpPr>
            <a:spLocks noChangeArrowheads="1"/>
          </p:cNvSpPr>
          <p:nvPr/>
        </p:nvSpPr>
        <p:spPr bwMode="auto">
          <a:xfrm>
            <a:off x="2236569" y="5511184"/>
            <a:ext cx="272717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12700" tIns="12700" rIns="12700" bIns="1270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</a:rPr>
              <a:t>R</a:t>
            </a:r>
            <a:r>
              <a:rPr lang="ru-RU" sz="1600" b="1" baseline="-25000" dirty="0" smtClean="0">
                <a:latin typeface="Garamond" pitchFamily="18" charset="0"/>
              </a:rPr>
              <a:t>2</a:t>
            </a:r>
            <a:endParaRPr kumimoji="0" lang="ru-RU" sz="18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>
            <a:off x="431684" y="2288230"/>
            <a:ext cx="0" cy="299838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435932" y="3829951"/>
            <a:ext cx="229678" cy="4"/>
          </a:xfrm>
          <a:prstGeom prst="straightConnector1">
            <a:avLst/>
          </a:prstGeom>
          <a:ln w="15875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435932" y="2288228"/>
            <a:ext cx="229678" cy="4"/>
          </a:xfrm>
          <a:prstGeom prst="straightConnector1">
            <a:avLst/>
          </a:prstGeom>
          <a:ln w="15875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26"/>
          <p:cNvSpPr>
            <a:spLocks noChangeArrowheads="1"/>
          </p:cNvSpPr>
          <p:nvPr/>
        </p:nvSpPr>
        <p:spPr bwMode="auto">
          <a:xfrm>
            <a:off x="4608040" y="1916530"/>
            <a:ext cx="1009650" cy="4143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12700" tIns="12700" rIns="12700" bIns="1270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</a:rPr>
              <a:t>R</a:t>
            </a:r>
            <a:r>
              <a:rPr kumimoji="0" lang="ru-RU" sz="1600" b="1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</a:rPr>
              <a:t>2</a:t>
            </a:r>
            <a:r>
              <a:rPr kumimoji="0" lang="ru-RU" sz="1600" b="1" i="1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</a:rPr>
              <a:t>&lt;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 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</a:rPr>
              <a:t>R</a:t>
            </a:r>
            <a:r>
              <a:rPr kumimoji="0" lang="ru-RU" sz="1600" b="1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</a:rPr>
              <a:t>1</a:t>
            </a:r>
            <a:endParaRPr kumimoji="0" lang="ru-RU" sz="18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8" name="Rectangle 27"/>
          <p:cNvSpPr>
            <a:spLocks noChangeArrowheads="1"/>
          </p:cNvSpPr>
          <p:nvPr/>
        </p:nvSpPr>
        <p:spPr bwMode="auto">
          <a:xfrm>
            <a:off x="4608040" y="3396313"/>
            <a:ext cx="798512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12700" tIns="12700" rIns="12700" bIns="1270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</a:rPr>
              <a:t>R</a:t>
            </a:r>
            <a:r>
              <a:rPr kumimoji="0" lang="ru-RU" sz="1600" b="1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</a:rPr>
              <a:t>2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</a:rPr>
              <a:t> =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 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</a:rPr>
              <a:t>R</a:t>
            </a:r>
            <a:r>
              <a:rPr kumimoji="0" lang="ru-RU" sz="1600" b="1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</a:rPr>
              <a:t>1</a:t>
            </a:r>
            <a:endParaRPr kumimoji="0" lang="ru-RU" sz="18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9" name="Rectangle 28"/>
          <p:cNvSpPr>
            <a:spLocks noChangeArrowheads="1"/>
          </p:cNvSpPr>
          <p:nvPr/>
        </p:nvSpPr>
        <p:spPr bwMode="auto">
          <a:xfrm>
            <a:off x="4692177" y="4783062"/>
            <a:ext cx="798513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12700" tIns="12700" rIns="12700" bIns="1270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</a:rPr>
              <a:t>R</a:t>
            </a:r>
            <a:r>
              <a:rPr kumimoji="0" lang="ru-RU" sz="1600" b="1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</a:rPr>
              <a:t>2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</a:rPr>
              <a:t>&gt;</a:t>
            </a:r>
            <a:r>
              <a:rPr kumimoji="0" lang="en-US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 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</a:rPr>
              <a:t>R</a:t>
            </a:r>
            <a:r>
              <a:rPr kumimoji="0" lang="ru-RU" sz="1600" b="1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</a:rPr>
              <a:t>1</a:t>
            </a:r>
            <a:endParaRPr kumimoji="0" lang="ru-RU" sz="18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0" name="Text Box 29"/>
          <p:cNvSpPr txBox="1">
            <a:spLocks noChangeArrowheads="1"/>
          </p:cNvSpPr>
          <p:nvPr/>
        </p:nvSpPr>
        <p:spPr bwMode="auto">
          <a:xfrm>
            <a:off x="6080253" y="2046740"/>
            <a:ext cx="10541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</a:rPr>
              <a:t>«Бочка»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1" name="Text Box 30"/>
          <p:cNvSpPr txBox="1">
            <a:spLocks noChangeArrowheads="1"/>
          </p:cNvSpPr>
          <p:nvPr/>
        </p:nvSpPr>
        <p:spPr bwMode="auto">
          <a:xfrm>
            <a:off x="6080253" y="3673318"/>
            <a:ext cx="1470025" cy="30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</a:rPr>
              <a:t>«Цилиндр»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2" name="Text Box 31"/>
          <p:cNvSpPr txBox="1">
            <a:spLocks noChangeArrowheads="1"/>
          </p:cNvSpPr>
          <p:nvPr/>
        </p:nvSpPr>
        <p:spPr bwMode="auto">
          <a:xfrm>
            <a:off x="6165978" y="5114042"/>
            <a:ext cx="12858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</a:rPr>
              <a:t>«Седло»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3" name="AutoShape 32"/>
          <p:cNvSpPr>
            <a:spLocks noChangeArrowheads="1"/>
          </p:cNvSpPr>
          <p:nvPr/>
        </p:nvSpPr>
        <p:spPr bwMode="auto">
          <a:xfrm>
            <a:off x="3795821" y="3528880"/>
            <a:ext cx="669851" cy="354012"/>
          </a:xfrm>
          <a:prstGeom prst="rightArrow">
            <a:avLst>
              <a:gd name="adj1" fmla="val 50000"/>
              <a:gd name="adj2" fmla="val 30718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" name="Rectangle 8"/>
          <p:cNvSpPr>
            <a:spLocks noChangeArrowheads="1"/>
          </p:cNvSpPr>
          <p:nvPr/>
        </p:nvSpPr>
        <p:spPr bwMode="auto">
          <a:xfrm>
            <a:off x="4567759" y="1565214"/>
            <a:ext cx="3980815" cy="4347247"/>
          </a:xfrm>
          <a:prstGeom prst="rect">
            <a:avLst/>
          </a:prstGeom>
          <a:noFill/>
          <a:ln w="158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47" name="Прямая со стрелкой 46"/>
          <p:cNvCxnSpPr/>
          <p:nvPr/>
        </p:nvCxnSpPr>
        <p:spPr>
          <a:xfrm>
            <a:off x="435932" y="5286611"/>
            <a:ext cx="229678" cy="4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Заголовок 1"/>
          <p:cNvSpPr txBox="1">
            <a:spLocks/>
          </p:cNvSpPr>
          <p:nvPr/>
        </p:nvSpPr>
        <p:spPr bwMode="auto">
          <a:xfrm>
            <a:off x="961583" y="409347"/>
            <a:ext cx="72485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КОМБИНИРОВАННАЯ ТЕХНОЛОГИЯ ФОРМООБРАЗОВАНИЯ ПАНЕЛЕЙ И ОБШИВОК 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12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60266" y="4100896"/>
            <a:ext cx="18002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1700" b="1" spc="-40" dirty="0">
                <a:latin typeface="Times New Roman" pitchFamily="18" charset="0"/>
                <a:cs typeface="Times New Roman" pitchFamily="18" charset="0"/>
              </a:rPr>
              <a:t>Установка </a:t>
            </a:r>
            <a:r>
              <a:rPr lang="ru-RU" sz="1700" b="1" spc="-40" dirty="0" smtClean="0">
                <a:latin typeface="Times New Roman" pitchFamily="18" charset="0"/>
                <a:cs typeface="Times New Roman" pitchFamily="18" charset="0"/>
              </a:rPr>
              <a:t>УДФ-1  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1987 г. </a:t>
            </a:r>
            <a:endParaRPr lang="en-US" sz="17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УДФ-1.t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8360" y="1488314"/>
            <a:ext cx="2097405" cy="2623421"/>
          </a:xfrm>
          <a:prstGeom prst="rect">
            <a:avLst/>
          </a:prstGeom>
        </p:spPr>
      </p:pic>
      <p:pic>
        <p:nvPicPr>
          <p:cNvPr id="9" name="Рисунок 8" descr="УДФ-2.tif"/>
          <p:cNvPicPr>
            <a:picLocks noChangeAspect="1"/>
          </p:cNvPicPr>
          <p:nvPr/>
        </p:nvPicPr>
        <p:blipFill>
          <a:blip r:embed="rId6" cstate="print"/>
          <a:srcRect t="7525"/>
          <a:stretch>
            <a:fillRect/>
          </a:stretch>
        </p:blipFill>
        <p:spPr>
          <a:xfrm>
            <a:off x="2276930" y="1960810"/>
            <a:ext cx="4166400" cy="2660324"/>
          </a:xfrm>
          <a:prstGeom prst="rect">
            <a:avLst/>
          </a:prstGeom>
          <a:ln w="22225">
            <a:solidFill>
              <a:schemeClr val="bg1"/>
            </a:solidFill>
          </a:ln>
        </p:spPr>
      </p:pic>
      <p:pic>
        <p:nvPicPr>
          <p:cNvPr id="10" name="Рисунок 9" descr="P1010089.bmp"/>
          <p:cNvPicPr>
            <a:picLocks noChangeAspect="1"/>
          </p:cNvPicPr>
          <p:nvPr/>
        </p:nvPicPr>
        <p:blipFill>
          <a:blip r:embed="rId7" cstate="print">
            <a:grayscl/>
            <a:lum bright="-10000" contrast="20000"/>
          </a:blip>
          <a:srcRect t="2433" b="17425"/>
          <a:stretch>
            <a:fillRect/>
          </a:stretch>
        </p:blipFill>
        <p:spPr>
          <a:xfrm>
            <a:off x="4835716" y="3646968"/>
            <a:ext cx="4048666" cy="2433540"/>
          </a:xfrm>
          <a:prstGeom prst="rect">
            <a:avLst/>
          </a:prstGeom>
          <a:ln w="22225">
            <a:solidFill>
              <a:schemeClr val="bg1"/>
            </a:solidFill>
          </a:ln>
        </p:spPr>
      </p:pic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2266950" y="4634295"/>
            <a:ext cx="2962275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Установка 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УДФ-2, 1991 г. </a:t>
            </a:r>
            <a:endParaRPr lang="en-US" sz="17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4829175" y="6091620"/>
            <a:ext cx="3667125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Установка 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УДФ-3, 2000 г. </a:t>
            </a:r>
            <a:endParaRPr lang="en-US" sz="17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 bwMode="auto">
          <a:xfrm>
            <a:off x="961583" y="409347"/>
            <a:ext cx="72485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ОБОРУДОВАНИЕ ДЛЯ ФОРМООБРАЗОВАНИЯ ПАНЕЛЕЙ И ОБШИВОК,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РАЗРАБОТАННОЕ ИрГТУ 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13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138223" y="5781280"/>
            <a:ext cx="887818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Установка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для дробеударного формообразования и зачистки УДФ-4, 2012 г. 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9" descr="IMG_5289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8609" y="1505844"/>
            <a:ext cx="8506243" cy="4182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961583" y="409347"/>
            <a:ext cx="72485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ОБОРУДОВАНИЕ ДЛЯ ФОРМООБРАЗОВАНИЯ ПАНЕЛЕЙ И ОБШИВОК,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РАЗРАБОТАННОЕ ИрГТУ 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14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961583" y="409347"/>
            <a:ext cx="72485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ОБОРУДОВАНИЕ ДЛЯ ФОРМООБРАЗОВАНИЯ ПАНЕЛЕЙ И ОБШИВОК,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РАЗРАБОТАННОЕ ИрГТУ 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857375" y="1285875"/>
            <a:ext cx="47148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Рабочие органы установки УДФ-4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Object 16"/>
          <p:cNvGraphicFramePr>
            <a:graphicFrameLocks noChangeAspect="1"/>
          </p:cNvGraphicFramePr>
          <p:nvPr/>
        </p:nvGraphicFramePr>
        <p:xfrm>
          <a:off x="5078506" y="1519518"/>
          <a:ext cx="4185726" cy="3941482"/>
        </p:xfrm>
        <a:graphic>
          <a:graphicData uri="http://schemas.openxmlformats.org/presentationml/2006/ole">
            <p:oleObj spid="_x0000_s2050" name="AutoCAD Drawing" r:id="rId6" imgW="5095875" imgH="4791075" progId="AutoCAD.Drawing.18">
              <p:embed/>
            </p:oleObj>
          </a:graphicData>
        </a:graphic>
      </p:graphicFrame>
      <p:pic>
        <p:nvPicPr>
          <p:cNvPr id="9" name="Picture 2" descr="IMAG0758"/>
          <p:cNvPicPr>
            <a:picLocks noChangeAspect="1" noChangeArrowheads="1"/>
          </p:cNvPicPr>
          <p:nvPr/>
        </p:nvPicPr>
        <p:blipFill>
          <a:blip r:embed="rId7" cstate="print">
            <a:lum bright="-12000" contrast="12000"/>
          </a:blip>
          <a:srcRect/>
          <a:stretch>
            <a:fillRect/>
          </a:stretch>
        </p:blipFill>
        <p:spPr bwMode="auto">
          <a:xfrm>
            <a:off x="1307163" y="2125663"/>
            <a:ext cx="3817938" cy="315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581025" y="5400675"/>
            <a:ext cx="47148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Дробеметный аппарат 3Д400М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5895975" y="5400675"/>
            <a:ext cx="32480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Зачистная головка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ЗГ-3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1" descr="F:\Pashkov\Документы ИрГТУ\ПП 218-3\Выставка ВУЗПРОМЭКСПО 2013\Для буклетов\По старому проекту\Слайд 18\Слайд 18.jpg"/>
          <p:cNvPicPr>
            <a:picLocks noChangeAspect="1" noChangeArrowheads="1"/>
          </p:cNvPicPr>
          <p:nvPr/>
        </p:nvPicPr>
        <p:blipFill>
          <a:blip r:embed="rId8" cstate="print"/>
          <a:srcRect r="5486"/>
          <a:stretch>
            <a:fillRect/>
          </a:stretch>
        </p:blipFill>
        <p:spPr bwMode="auto">
          <a:xfrm>
            <a:off x="226966" y="3206154"/>
            <a:ext cx="1444493" cy="216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n-US" b="1" dirty="0" smtClean="0">
                <a:solidFill>
                  <a:srgbClr val="0000FF"/>
                </a:solidFill>
                <a:latin typeface="Garamond" pitchFamily="18" charset="0"/>
              </a:rPr>
              <a:t>15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20852" y="1229780"/>
            <a:ext cx="401157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Установка для местного пластического 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деформирования УМПД-2</a:t>
            </a:r>
          </a:p>
        </p:txBody>
      </p:sp>
      <p:pic>
        <p:nvPicPr>
          <p:cNvPr id="7" name="Picture 1" descr="F:\Pashkov\Документы ИрГТУ\ПП 218-3\Выставка ВУЗПРОМЭКСПО 2013\Для буклетов\По старому проекту\Слайд 20\IMG_5278.JPG"/>
          <p:cNvPicPr>
            <a:picLocks noChangeAspect="1" noChangeArrowheads="1"/>
          </p:cNvPicPr>
          <p:nvPr/>
        </p:nvPicPr>
        <p:blipFill>
          <a:blip r:embed="rId5" cstate="print"/>
          <a:srcRect l="15195" t="22190" r="3040" b="2925"/>
          <a:stretch>
            <a:fillRect/>
          </a:stretch>
        </p:blipFill>
        <p:spPr bwMode="auto">
          <a:xfrm>
            <a:off x="4724064" y="1801260"/>
            <a:ext cx="4063117" cy="2480800"/>
          </a:xfrm>
          <a:prstGeom prst="rect">
            <a:avLst/>
          </a:prstGeom>
          <a:noFill/>
        </p:spPr>
      </p:pic>
      <p:pic>
        <p:nvPicPr>
          <p:cNvPr id="8" name="Picture 2" descr="F:\Pashkov\Документы ИрГТУ\ПП 218-3\Выставка ВУЗПРОМЭКСПО 2013\Для буклетов\По старому проекту\Слайд 20\Слайд 20_2.jpg"/>
          <p:cNvPicPr>
            <a:picLocks noChangeAspect="1" noChangeArrowheads="1"/>
          </p:cNvPicPr>
          <p:nvPr/>
        </p:nvPicPr>
        <p:blipFill>
          <a:blip r:embed="rId6" cstate="print"/>
          <a:srcRect l="2769" t="4417" r="6851" b="4750"/>
          <a:stretch>
            <a:fillRect/>
          </a:stretch>
        </p:blipFill>
        <p:spPr bwMode="auto">
          <a:xfrm>
            <a:off x="1922460" y="4370628"/>
            <a:ext cx="1421617" cy="2016000"/>
          </a:xfrm>
          <a:prstGeom prst="rect">
            <a:avLst/>
          </a:prstGeom>
          <a:noFill/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7" cstate="print"/>
          <a:srcRect l="-173" t="143" r="5596" b="239"/>
          <a:stretch>
            <a:fillRect/>
          </a:stretch>
        </p:blipFill>
        <p:spPr bwMode="auto">
          <a:xfrm>
            <a:off x="5189257" y="4397220"/>
            <a:ext cx="3597924" cy="2003583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</p:pic>
      <p:pic>
        <p:nvPicPr>
          <p:cNvPr id="13" name="Picture 3" descr="DSCN7270"/>
          <p:cNvPicPr>
            <a:picLocks noChangeAspect="1" noChangeArrowheads="1"/>
          </p:cNvPicPr>
          <p:nvPr/>
        </p:nvPicPr>
        <p:blipFill>
          <a:blip r:embed="rId8" cstate="print"/>
          <a:srcRect l="-564" t="23506" r="3396" b="54"/>
          <a:stretch>
            <a:fillRect/>
          </a:stretch>
        </p:blipFill>
        <p:spPr bwMode="auto">
          <a:xfrm>
            <a:off x="338017" y="1800528"/>
            <a:ext cx="4205389" cy="2477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9" cstate="print"/>
          <a:srcRect t="4776" b="5211"/>
          <a:stretch>
            <a:fillRect/>
          </a:stretch>
        </p:blipFill>
        <p:spPr bwMode="auto">
          <a:xfrm>
            <a:off x="3535443" y="4370628"/>
            <a:ext cx="1583812" cy="2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Прямоугольник 14"/>
          <p:cNvSpPr/>
          <p:nvPr/>
        </p:nvSpPr>
        <p:spPr>
          <a:xfrm>
            <a:off x="779952" y="1229780"/>
            <a:ext cx="357940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Модернизированная листогибочная 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машина И2222БМ </a:t>
            </a:r>
          </a:p>
        </p:txBody>
      </p:sp>
      <p:pic>
        <p:nvPicPr>
          <p:cNvPr id="16" name="Picture 1" descr="F:\Pashkov\Документы ИрГТУ\ПП 218-3\Выставка ВУЗПРОМЭКСПО 2013\Для буклетов\По старому проекту\Слайд 19\И2222Б.TIF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05473" y="4370628"/>
            <a:ext cx="1425620" cy="2016000"/>
          </a:xfrm>
          <a:prstGeom prst="rect">
            <a:avLst/>
          </a:prstGeom>
          <a:noFill/>
        </p:spPr>
      </p:pic>
      <p:sp>
        <p:nvSpPr>
          <p:cNvPr id="17" name="Заголовок 1"/>
          <p:cNvSpPr txBox="1">
            <a:spLocks/>
          </p:cNvSpPr>
          <p:nvPr/>
        </p:nvSpPr>
        <p:spPr bwMode="auto">
          <a:xfrm>
            <a:off x="961583" y="409347"/>
            <a:ext cx="72485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ОБОРУДОВАНИЕ ДЛЯ ФОРМООБРАЗОВАНИЯ ПАНЕЛЕЙ И ОБШИВОК,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РАЗРАБОТАННОЕ ИрГТУ 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*Представленная в рамках данной статьи работа проводится при финансовой поддержке правительства Российской Федерации (Минобрнауки России) по комплексному проекту 2012-218-03-120 «Автоматизация и повышение эффективности процессов изготовления и подготовки производства изделий авиатехники нового поколения на базе Научно-производственной корпорации «Иркут» с научным сопровождением Иркутского государственного технического университета» согласно постановлению Правительства Российской Федерации от 9 апреля 2010 г. № 218.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http://www.istu.edu/pages/innovation/218/patent/svidetelstvo001.jpg"/>
          <p:cNvPicPr>
            <a:picLocks noChangeAspect="1" noChangeArrowheads="1"/>
          </p:cNvPicPr>
          <p:nvPr/>
        </p:nvPicPr>
        <p:blipFill>
          <a:blip r:embed="rId4" cstate="print"/>
          <a:srcRect l="5717" t="3490" r="9523" b="5143"/>
          <a:stretch>
            <a:fillRect/>
          </a:stretch>
        </p:blipFill>
        <p:spPr bwMode="auto">
          <a:xfrm>
            <a:off x="198565" y="2524153"/>
            <a:ext cx="1543948" cy="2289900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1</a:t>
            </a:r>
            <a:r>
              <a:rPr lang="en-US" b="1" dirty="0" smtClean="0">
                <a:solidFill>
                  <a:srgbClr val="0000FF"/>
                </a:solidFill>
                <a:latin typeface="Garamond" pitchFamily="18" charset="0"/>
              </a:rPr>
              <a:t>6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pic>
        <p:nvPicPr>
          <p:cNvPr id="6" name="Picture 2" descr="D:\Закачка\ICQ-прием\Пашков АЕ\Рисунок 1.jpg"/>
          <p:cNvPicPr>
            <a:picLocks noChangeAspect="1" noChangeArrowheads="1"/>
          </p:cNvPicPr>
          <p:nvPr/>
        </p:nvPicPr>
        <p:blipFill>
          <a:blip r:embed="rId7" cstate="print"/>
          <a:srcRect l="7009" t="7957" r="9705" b="8878"/>
          <a:stretch>
            <a:fillRect/>
          </a:stretch>
        </p:blipFill>
        <p:spPr bwMode="auto">
          <a:xfrm>
            <a:off x="3612071" y="1456500"/>
            <a:ext cx="5256686" cy="2375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 descr="C:\Documents and Settings\ivanov_yun\Рабочий стол\Безымянный.png"/>
          <p:cNvPicPr>
            <a:picLocks noChangeAspect="1" noChangeArrowheads="1"/>
          </p:cNvPicPr>
          <p:nvPr/>
        </p:nvPicPr>
        <p:blipFill>
          <a:blip r:embed="rId8" cstate="print"/>
          <a:srcRect l="5120" t="3320" r="5674" b="3732"/>
          <a:stretch>
            <a:fillRect/>
          </a:stretch>
        </p:blipFill>
        <p:spPr bwMode="auto">
          <a:xfrm>
            <a:off x="1493162" y="1425391"/>
            <a:ext cx="2043414" cy="3418139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</p:pic>
      <p:sp>
        <p:nvSpPr>
          <p:cNvPr id="17" name="Прямоугольник 16"/>
          <p:cNvSpPr/>
          <p:nvPr/>
        </p:nvSpPr>
        <p:spPr>
          <a:xfrm>
            <a:off x="205772" y="1409051"/>
            <a:ext cx="1219615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3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Программа </a:t>
            </a:r>
          </a:p>
          <a:p>
            <a:pPr algn="r"/>
            <a:r>
              <a:rPr lang="ru-RU" sz="13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расчета            </a:t>
            </a:r>
          </a:p>
          <a:p>
            <a:pPr algn="r"/>
            <a:r>
              <a:rPr lang="ru-RU" sz="13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режимов</a:t>
            </a:r>
          </a:p>
          <a:p>
            <a:pPr algn="r"/>
            <a:r>
              <a:rPr lang="ru-RU" sz="13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дробеметного </a:t>
            </a:r>
          </a:p>
          <a:p>
            <a:pPr algn="r"/>
            <a:r>
              <a:rPr lang="ru-RU" sz="13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упрочнения</a:t>
            </a:r>
            <a:endParaRPr lang="ru-RU" sz="1300" dirty="0"/>
          </a:p>
        </p:txBody>
      </p:sp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2504180" y="4867835"/>
          <a:ext cx="6373722" cy="1559859"/>
        </p:xfrm>
        <a:graphic>
          <a:graphicData uri="http://schemas.openxmlformats.org/presentationml/2006/ole">
            <p:oleObj spid="_x0000_s3074" name="Picture" r:id="rId9" imgW="6272334" imgH="1677187" progId="Word.Picture.8">
              <p:embed/>
            </p:oleObj>
          </a:graphicData>
        </a:graphic>
      </p:graphicFrame>
      <p:sp>
        <p:nvSpPr>
          <p:cNvPr id="19" name="Заголовок 1"/>
          <p:cNvSpPr txBox="1">
            <a:spLocks/>
          </p:cNvSpPr>
          <p:nvPr/>
        </p:nvSpPr>
        <p:spPr>
          <a:xfrm>
            <a:off x="3673485" y="4112197"/>
            <a:ext cx="5013316" cy="701849"/>
          </a:xfrm>
          <a:prstGeom prst="rect">
            <a:avLst/>
          </a:prstGeom>
          <a:noFill/>
          <a:ln w="25400"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Разработка комплексной технологии формообразование-зачистка-упрочнение</a:t>
            </a:r>
            <a:endParaRPr lang="en-US" b="1" dirty="0" smtClean="0"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20" name="Заголовок 1"/>
          <p:cNvSpPr txBox="1">
            <a:spLocks/>
          </p:cNvSpPr>
          <p:nvPr/>
        </p:nvSpPr>
        <p:spPr bwMode="auto">
          <a:xfrm>
            <a:off x="961583" y="409347"/>
            <a:ext cx="72485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ДРОБЕМЕТНОЕ УПРОЧНЕНИЕ ДЛИННОМЕРНЫХ ПАНЕЛЕЙ И ОБШИВОК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961583" y="388081"/>
            <a:ext cx="72485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400" b="1" spc="100" dirty="0" smtClean="0">
                <a:latin typeface="Times New Roman" pitchFamily="18" charset="0"/>
                <a:cs typeface="Times New Roman" pitchFamily="18" charset="0"/>
              </a:rPr>
              <a:t>ОБВОДООБРАЗУЮЩИЕ ДЕТАЛИ  </a:t>
            </a:r>
            <a:br>
              <a:rPr lang="ru-RU" sz="2400" b="1" spc="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spc="100" dirty="0" smtClean="0">
                <a:latin typeface="Times New Roman" pitchFamily="18" charset="0"/>
                <a:cs typeface="Times New Roman" pitchFamily="18" charset="0"/>
              </a:rPr>
              <a:t>ЛЕТАТЕЛЬНЫХ АППАРАТОВ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2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2451100" y="1721977"/>
            <a:ext cx="6073775" cy="27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Монолитно-фрезерованная панель</a:t>
            </a:r>
          </a:p>
        </p:txBody>
      </p:sp>
      <p:grpSp>
        <p:nvGrpSpPr>
          <p:cNvPr id="14" name="Group 6"/>
          <p:cNvGrpSpPr>
            <a:grpSpLocks/>
          </p:cNvGrpSpPr>
          <p:nvPr/>
        </p:nvGrpSpPr>
        <p:grpSpPr bwMode="auto">
          <a:xfrm>
            <a:off x="457200" y="2042652"/>
            <a:ext cx="8369300" cy="1404938"/>
            <a:chOff x="288" y="2452"/>
            <a:chExt cx="5272" cy="885"/>
          </a:xfrm>
        </p:grpSpPr>
        <p:pic>
          <p:nvPicPr>
            <p:cNvPr id="15" name="Picture 7"/>
            <p:cNvPicPr>
              <a:picLocks noChangeAspect="1" noChangeArrowheads="1"/>
            </p:cNvPicPr>
            <p:nvPr/>
          </p:nvPicPr>
          <p:blipFill>
            <a:blip r:embed="rId5" cstate="print">
              <a:lum contrast="10000"/>
            </a:blip>
            <a:srcRect t="33966" b="43390"/>
            <a:stretch>
              <a:fillRect/>
            </a:stretch>
          </p:blipFill>
          <p:spPr bwMode="auto">
            <a:xfrm flipV="1">
              <a:off x="288" y="2452"/>
              <a:ext cx="5272" cy="8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6" name="Group 8"/>
            <p:cNvGrpSpPr>
              <a:grpSpLocks noChangeAspect="1"/>
            </p:cNvGrpSpPr>
            <p:nvPr/>
          </p:nvGrpSpPr>
          <p:grpSpPr bwMode="auto">
            <a:xfrm>
              <a:off x="3001" y="2793"/>
              <a:ext cx="2335" cy="420"/>
              <a:chOff x="2365" y="8986"/>
              <a:chExt cx="4376" cy="808"/>
            </a:xfrm>
          </p:grpSpPr>
          <p:pic>
            <p:nvPicPr>
              <p:cNvPr id="17" name="Picture 9"/>
              <p:cNvPicPr>
                <a:picLocks noChangeAspect="1" noChangeArrowheads="1"/>
              </p:cNvPicPr>
              <p:nvPr/>
            </p:nvPicPr>
            <p:blipFill>
              <a:blip r:embed="rId6" cstate="print">
                <a:lum contrast="10000"/>
              </a:blip>
              <a:srcRect/>
              <a:stretch>
                <a:fillRect/>
              </a:stretch>
            </p:blipFill>
            <p:spPr bwMode="auto">
              <a:xfrm>
                <a:off x="2365" y="9306"/>
                <a:ext cx="4376" cy="4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8" name="Rectangle 10"/>
              <p:cNvSpPr>
                <a:spLocks noChangeAspect="1" noChangeArrowheads="1"/>
              </p:cNvSpPr>
              <p:nvPr/>
            </p:nvSpPr>
            <p:spPr bwMode="auto">
              <a:xfrm>
                <a:off x="4721" y="8986"/>
                <a:ext cx="486" cy="2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endParaRPr lang="ru-RU" sz="1400"/>
              </a:p>
            </p:txBody>
          </p:sp>
        </p:grpSp>
      </p:grpSp>
      <p:pic>
        <p:nvPicPr>
          <p:cNvPr id="19" name="Picture 12" descr="T7"/>
          <p:cNvPicPr>
            <a:picLocks noChangeAspect="1" noChangeArrowheads="1"/>
          </p:cNvPicPr>
          <p:nvPr/>
        </p:nvPicPr>
        <p:blipFill>
          <a:blip r:embed="rId7" cstate="print">
            <a:lum contrast="10000"/>
          </a:blip>
          <a:srcRect l="4541" t="49261" r="4111" b="34036"/>
          <a:stretch>
            <a:fillRect/>
          </a:stretch>
        </p:blipFill>
        <p:spPr bwMode="auto">
          <a:xfrm>
            <a:off x="628650" y="5043027"/>
            <a:ext cx="8010525" cy="97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Rectangle 4"/>
          <p:cNvSpPr>
            <a:spLocks noChangeArrowheads="1"/>
          </p:cNvSpPr>
          <p:nvPr/>
        </p:nvSpPr>
        <p:spPr bwMode="auto">
          <a:xfrm>
            <a:off x="1162050" y="4452477"/>
            <a:ext cx="73628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Обшивка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монолитно-сборной панели</a:t>
            </a: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8650" y="1419011"/>
            <a:ext cx="7570788" cy="2547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542261" y="4313918"/>
            <a:ext cx="846617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1" dirty="0">
                <a:latin typeface="Times New Roman" pitchFamily="18" charset="0"/>
                <a:ea typeface="+mj-ea"/>
                <a:cs typeface="Times New Roman" pitchFamily="18" charset="0"/>
              </a:rPr>
              <a:t>Компании, </a:t>
            </a:r>
            <a:r>
              <a:rPr lang="ru-RU" sz="20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 специализирующиеся   в области дробеударного </a:t>
            </a:r>
          </a:p>
          <a:p>
            <a:pPr>
              <a:defRPr/>
            </a:pPr>
            <a:r>
              <a:rPr lang="ru-RU" sz="20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формообразования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peen forming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):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  <a:tabLst>
                <a:tab pos="180975" algn="l"/>
              </a:tabLst>
              <a:defRPr/>
            </a:pPr>
            <a:r>
              <a:rPr lang="ru-RU" sz="2000" b="1" dirty="0">
                <a:latin typeface="Times New Roman" pitchFamily="18" charset="0"/>
                <a:ea typeface="+mj-ea"/>
                <a:cs typeface="Times New Roman" pitchFamily="18" charset="0"/>
              </a:rPr>
              <a:t> США</a:t>
            </a:r>
            <a:r>
              <a:rPr lang="en-US" sz="2000" b="1" dirty="0">
                <a:latin typeface="Times New Roman" pitchFamily="18" charset="0"/>
                <a:ea typeface="+mj-ea"/>
                <a:cs typeface="Times New Roman" pitchFamily="18" charset="0"/>
              </a:rPr>
              <a:t>		</a:t>
            </a:r>
            <a:r>
              <a:rPr lang="ru-RU" sz="2000" b="1" dirty="0" err="1">
                <a:latin typeface="Times New Roman" pitchFamily="18" charset="0"/>
                <a:ea typeface="+mj-ea"/>
                <a:cs typeface="Times New Roman" pitchFamily="18" charset="0"/>
              </a:rPr>
              <a:t>Metal</a:t>
            </a:r>
            <a:r>
              <a:rPr lang="ru-RU" sz="2000" b="1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ea typeface="+mj-ea"/>
                <a:cs typeface="Times New Roman" pitchFamily="18" charset="0"/>
              </a:rPr>
              <a:t>Improvement</a:t>
            </a:r>
            <a:r>
              <a:rPr lang="ru-RU" sz="2000" b="1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ea typeface="+mj-ea"/>
                <a:cs typeface="Times New Roman" pitchFamily="18" charset="0"/>
              </a:rPr>
              <a:t>Company</a:t>
            </a:r>
            <a:r>
              <a:rPr lang="ru-RU" sz="2000" b="1" dirty="0">
                <a:latin typeface="Times New Roman" pitchFamily="18" charset="0"/>
                <a:ea typeface="+mj-ea"/>
                <a:cs typeface="Times New Roman" pitchFamily="18" charset="0"/>
              </a:rPr>
              <a:t>,  </a:t>
            </a:r>
            <a:r>
              <a:rPr lang="ru-RU" sz="2000" b="1" dirty="0" err="1">
                <a:latin typeface="Times New Roman" pitchFamily="18" charset="0"/>
                <a:ea typeface="+mj-ea"/>
                <a:cs typeface="Times New Roman" pitchFamily="18" charset="0"/>
              </a:rPr>
              <a:t>Wheelabrator</a:t>
            </a:r>
            <a:r>
              <a:rPr lang="ru-RU" sz="2000" b="1" dirty="0"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</a:p>
          <a:p>
            <a:pPr lvl="2">
              <a:tabLst>
                <a:tab pos="180975" algn="l"/>
              </a:tabLst>
              <a:defRPr/>
            </a:pPr>
            <a:r>
              <a:rPr lang="en-US" sz="2000" b="1" dirty="0">
                <a:latin typeface="Times New Roman" pitchFamily="18" charset="0"/>
                <a:ea typeface="+mj-ea"/>
                <a:cs typeface="Times New Roman" pitchFamily="18" charset="0"/>
              </a:rPr>
              <a:t>	</a:t>
            </a:r>
            <a:r>
              <a:rPr lang="ru-RU" sz="2000" b="1" dirty="0" err="1">
                <a:latin typeface="Times New Roman" pitchFamily="18" charset="0"/>
                <a:ea typeface="+mj-ea"/>
                <a:cs typeface="Times New Roman" pitchFamily="18" charset="0"/>
              </a:rPr>
              <a:t>Aerostructures</a:t>
            </a:r>
            <a:r>
              <a:rPr lang="ru-RU" sz="2000" b="1" dirty="0">
                <a:latin typeface="Times New Roman" pitchFamily="18" charset="0"/>
                <a:ea typeface="+mj-ea"/>
                <a:cs typeface="Times New Roman" pitchFamily="18" charset="0"/>
              </a:rPr>
              <a:t> – </a:t>
            </a:r>
            <a:r>
              <a:rPr lang="ru-RU" sz="2000" b="1" dirty="0" err="1">
                <a:latin typeface="Times New Roman" pitchFamily="18" charset="0"/>
                <a:ea typeface="+mj-ea"/>
                <a:cs typeface="Times New Roman" pitchFamily="18" charset="0"/>
              </a:rPr>
              <a:t>Vought</a:t>
            </a:r>
            <a:r>
              <a:rPr lang="ru-RU" sz="2000" b="1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ea typeface="+mj-ea"/>
                <a:cs typeface="Times New Roman" pitchFamily="18" charset="0"/>
              </a:rPr>
              <a:t>Aircraft</a:t>
            </a:r>
            <a:r>
              <a:rPr lang="ru-RU" sz="2000" b="1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ea typeface="+mj-ea"/>
                <a:cs typeface="Times New Roman" pitchFamily="18" charset="0"/>
              </a:rPr>
              <a:t>Division</a:t>
            </a:r>
            <a:endParaRPr lang="ru-RU" sz="2000" b="1" dirty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  <a:tabLst>
                <a:tab pos="180975" algn="l"/>
              </a:tabLst>
              <a:defRPr/>
            </a:pPr>
            <a:r>
              <a:rPr lang="ru-RU" sz="2000" b="1" dirty="0">
                <a:latin typeface="Times New Roman" pitchFamily="18" charset="0"/>
                <a:ea typeface="+mj-ea"/>
                <a:cs typeface="Times New Roman" pitchFamily="18" charset="0"/>
              </a:rPr>
              <a:t> Канада</a:t>
            </a:r>
            <a:r>
              <a:rPr lang="en-US" sz="2000" b="1" dirty="0">
                <a:latin typeface="Times New Roman" pitchFamily="18" charset="0"/>
                <a:ea typeface="+mj-ea"/>
                <a:cs typeface="Times New Roman" pitchFamily="18" charset="0"/>
              </a:rPr>
              <a:t>	</a:t>
            </a:r>
            <a:r>
              <a:rPr lang="ru-RU" sz="2000" b="1" dirty="0" err="1">
                <a:latin typeface="Times New Roman" pitchFamily="18" charset="0"/>
                <a:ea typeface="+mj-ea"/>
                <a:cs typeface="Times New Roman" pitchFamily="18" charset="0"/>
              </a:rPr>
              <a:t>Sonaca</a:t>
            </a:r>
            <a:r>
              <a:rPr lang="ru-RU" sz="2000" b="1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ea typeface="+mj-ea"/>
                <a:cs typeface="Times New Roman" pitchFamily="18" charset="0"/>
              </a:rPr>
              <a:t>Group</a:t>
            </a:r>
            <a:r>
              <a:rPr lang="ru-RU" sz="2000" b="1" dirty="0"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lang="ru-RU" sz="2000" b="1" dirty="0" err="1">
                <a:latin typeface="Times New Roman" pitchFamily="18" charset="0"/>
                <a:ea typeface="+mj-ea"/>
                <a:cs typeface="Times New Roman" pitchFamily="18" charset="0"/>
              </a:rPr>
              <a:t>Aerosphere</a:t>
            </a:r>
            <a:r>
              <a:rPr lang="ru-RU" sz="2000" b="1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ea typeface="+mj-ea"/>
                <a:cs typeface="Times New Roman" pitchFamily="18" charset="0"/>
              </a:rPr>
              <a:t>Inc</a:t>
            </a:r>
            <a:r>
              <a:rPr lang="ru-RU" sz="2000" b="1" dirty="0"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  <a:r>
              <a:rPr lang="en-US" sz="2000" b="1" dirty="0">
                <a:latin typeface="Times New Roman" pitchFamily="18" charset="0"/>
                <a:ea typeface="+mj-ea"/>
                <a:cs typeface="Times New Roman" pitchFamily="18" charset="0"/>
              </a:rPr>
              <a:t>, NMF </a:t>
            </a:r>
            <a:r>
              <a:rPr lang="en-US" sz="2000" b="1" dirty="0" err="1">
                <a:latin typeface="Times New Roman" pitchFamily="18" charset="0"/>
                <a:ea typeface="+mj-ea"/>
                <a:cs typeface="Times New Roman" pitchFamily="18" charset="0"/>
              </a:rPr>
              <a:t>Formax</a:t>
            </a:r>
            <a:r>
              <a:rPr lang="en-US" sz="2000" b="1" dirty="0">
                <a:latin typeface="Times New Roman" pitchFamily="18" charset="0"/>
                <a:ea typeface="+mj-ea"/>
                <a:cs typeface="Times New Roman" pitchFamily="18" charset="0"/>
              </a:rPr>
              <a:t> Ltd.</a:t>
            </a:r>
            <a:endParaRPr lang="ru-RU" sz="2000" b="1" dirty="0" err="1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  <a:tabLst>
                <a:tab pos="180975" algn="l"/>
              </a:tabLst>
              <a:defRPr/>
            </a:pPr>
            <a:r>
              <a:rPr lang="ru-RU" sz="2000" b="1" dirty="0">
                <a:latin typeface="Times New Roman" pitchFamily="18" charset="0"/>
                <a:ea typeface="+mj-ea"/>
                <a:cs typeface="Times New Roman" pitchFamily="18" charset="0"/>
              </a:rPr>
              <a:t> Германия</a:t>
            </a:r>
            <a:r>
              <a:rPr lang="en-US" sz="2000" b="1" dirty="0">
                <a:latin typeface="Times New Roman" pitchFamily="18" charset="0"/>
                <a:ea typeface="+mj-ea"/>
                <a:cs typeface="Times New Roman" pitchFamily="18" charset="0"/>
              </a:rPr>
              <a:t>	</a:t>
            </a:r>
            <a:r>
              <a:rPr lang="ru-RU" sz="2000" b="1" dirty="0" err="1">
                <a:latin typeface="Times New Roman" pitchFamily="18" charset="0"/>
                <a:ea typeface="+mj-ea"/>
                <a:cs typeface="Times New Roman" pitchFamily="18" charset="0"/>
              </a:rPr>
              <a:t>Rosler</a:t>
            </a:r>
            <a:r>
              <a:rPr lang="ru-RU" sz="2000" b="1" dirty="0">
                <a:latin typeface="Times New Roman" pitchFamily="18" charset="0"/>
                <a:ea typeface="+mj-ea"/>
                <a:cs typeface="Times New Roman" pitchFamily="18" charset="0"/>
              </a:rPr>
              <a:t>, KSA (</a:t>
            </a:r>
            <a:r>
              <a:rPr lang="ru-RU" sz="2000" b="1" dirty="0" err="1">
                <a:latin typeface="Times New Roman" pitchFamily="18" charset="0"/>
                <a:ea typeface="+mj-ea"/>
                <a:cs typeface="Times New Roman" pitchFamily="18" charset="0"/>
              </a:rPr>
              <a:t>Kugelstrahlzentrum</a:t>
            </a:r>
            <a:r>
              <a:rPr lang="ru-RU" sz="2000" b="1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ea typeface="+mj-ea"/>
                <a:cs typeface="Times New Roman" pitchFamily="18" charset="0"/>
              </a:rPr>
              <a:t>Aachen</a:t>
            </a:r>
            <a:r>
              <a:rPr lang="ru-RU" sz="2000" b="1" dirty="0">
                <a:latin typeface="Times New Roman" pitchFamily="18" charset="0"/>
                <a:ea typeface="+mj-ea"/>
                <a:cs typeface="Times New Roman" pitchFamily="18" charset="0"/>
              </a:rPr>
              <a:t>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560852" y="3015375"/>
            <a:ext cx="1288623" cy="9787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ru-RU" sz="16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KSA, </a:t>
            </a:r>
          </a:p>
          <a:p>
            <a:pPr>
              <a:lnSpc>
                <a:spcPct val="90000"/>
              </a:lnSpc>
              <a:defRPr/>
            </a:pPr>
            <a:r>
              <a:rPr lang="en-US" sz="16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Company </a:t>
            </a:r>
            <a:endParaRPr lang="ru-RU" sz="1600" b="1" dirty="0" smtClean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>
              <a:lnSpc>
                <a:spcPct val="90000"/>
              </a:lnSpc>
              <a:defRPr/>
            </a:pPr>
            <a:r>
              <a:rPr lang="en-US" sz="16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Presentation</a:t>
            </a:r>
            <a:endParaRPr lang="ru-RU" sz="1600" b="1" dirty="0" smtClean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>
              <a:lnSpc>
                <a:spcPct val="90000"/>
              </a:lnSpc>
              <a:defRPr/>
            </a:pPr>
            <a:r>
              <a:rPr lang="ru-RU" sz="16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2008 г.</a:t>
            </a:r>
            <a:endParaRPr lang="ru-RU" sz="1600" b="1" dirty="0"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3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 bwMode="auto">
          <a:xfrm>
            <a:off x="961583" y="409347"/>
            <a:ext cx="72485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ТЕХНОЛОГИЯ ФОРМООБРАЗОВАНИЯ ПАНЕЛЕЙ И ОБШИВОК,  ПРИМЕНЯЕМАЯ ЗА РУБЕЖОМ   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4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8937" y="1599578"/>
            <a:ext cx="6016625" cy="255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48937" y="4215778"/>
            <a:ext cx="6018213" cy="182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7445012" y="2448890"/>
            <a:ext cx="2200275" cy="41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Линейчатая поверхность</a:t>
            </a:r>
          </a:p>
        </p:txBody>
      </p:sp>
      <p:sp>
        <p:nvSpPr>
          <p:cNvPr id="17" name="Rectangle 5"/>
          <p:cNvSpPr>
            <a:spLocks noChangeArrowheads="1"/>
          </p:cNvSpPr>
          <p:nvPr/>
        </p:nvSpPr>
        <p:spPr bwMode="auto">
          <a:xfrm>
            <a:off x="7445012" y="4792040"/>
            <a:ext cx="2200275" cy="41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Область 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перегиба</a:t>
            </a:r>
          </a:p>
        </p:txBody>
      </p:sp>
      <p:sp>
        <p:nvSpPr>
          <p:cNvPr id="18" name="Стрелка влево 17"/>
          <p:cNvSpPr/>
          <p:nvPr/>
        </p:nvSpPr>
        <p:spPr>
          <a:xfrm>
            <a:off x="6778262" y="2502865"/>
            <a:ext cx="514350" cy="381000"/>
          </a:xfrm>
          <a:prstGeom prst="lef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" name="Стрелка влево 18"/>
          <p:cNvSpPr/>
          <p:nvPr/>
        </p:nvSpPr>
        <p:spPr>
          <a:xfrm>
            <a:off x="6778262" y="4817440"/>
            <a:ext cx="514350" cy="381000"/>
          </a:xfrm>
          <a:prstGeom prst="leftArrow">
            <a:avLst/>
          </a:prstGeom>
          <a:solidFill>
            <a:srgbClr val="00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" name="Прямоугольник 10"/>
          <p:cNvSpPr>
            <a:spLocks noChangeArrowheads="1"/>
          </p:cNvSpPr>
          <p:nvPr/>
        </p:nvSpPr>
        <p:spPr bwMode="auto">
          <a:xfrm>
            <a:off x="6800487" y="5661990"/>
            <a:ext cx="202406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NMF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Formax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Ltd.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Заголовок 1"/>
          <p:cNvSpPr txBox="1">
            <a:spLocks/>
          </p:cNvSpPr>
          <p:nvPr/>
        </p:nvSpPr>
        <p:spPr bwMode="auto">
          <a:xfrm>
            <a:off x="103872" y="987044"/>
            <a:ext cx="72485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Дробеударное формообразование панелей  (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peen forming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Заголовок 1"/>
          <p:cNvSpPr txBox="1">
            <a:spLocks/>
          </p:cNvSpPr>
          <p:nvPr/>
        </p:nvSpPr>
        <p:spPr bwMode="auto">
          <a:xfrm>
            <a:off x="961583" y="409347"/>
            <a:ext cx="72485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ТЕХНОЛОГИЯ ФОРМООБРАЗОВАНИЯ ПАНЕЛЕЙ И ОБШИВОК,  ПРИМЕНЯЕМАЯ ЗА РУБЕЖОМ   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5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pic>
        <p:nvPicPr>
          <p:cNvPr id="9" name="Picture 21" descr="2"/>
          <p:cNvPicPr>
            <a:picLocks noChangeAspect="1" noChangeArrowheads="1"/>
          </p:cNvPicPr>
          <p:nvPr/>
        </p:nvPicPr>
        <p:blipFill>
          <a:blip r:embed="rId5" cstate="print"/>
          <a:srcRect l="797" t="1662" r="246" b="58232"/>
          <a:stretch>
            <a:fillRect/>
          </a:stretch>
        </p:blipFill>
        <p:spPr bwMode="auto">
          <a:xfrm>
            <a:off x="4132263" y="3562732"/>
            <a:ext cx="4476750" cy="249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763588" y="4604132"/>
            <a:ext cx="31845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0" hangingPunct="0"/>
            <a:endParaRPr lang="en-US" b="1">
              <a:solidFill>
                <a:schemeClr val="tx2"/>
              </a:solidFill>
              <a:latin typeface="Garamond" pitchFamily="18" charset="0"/>
            </a:endParaRPr>
          </a:p>
        </p:txBody>
      </p:sp>
      <p:sp>
        <p:nvSpPr>
          <p:cNvPr id="13" name="Rectangle 19"/>
          <p:cNvSpPr>
            <a:spLocks noChangeArrowheads="1"/>
          </p:cNvSpPr>
          <p:nvPr/>
        </p:nvSpPr>
        <p:spPr bwMode="auto">
          <a:xfrm>
            <a:off x="2962275" y="4734307"/>
            <a:ext cx="15430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1200" b="1" i="1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1,12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мм 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20" descr="1"/>
          <p:cNvPicPr>
            <a:picLocks noChangeAspect="1" noChangeArrowheads="1"/>
          </p:cNvPicPr>
          <p:nvPr/>
        </p:nvPicPr>
        <p:blipFill>
          <a:blip r:embed="rId6" cstate="print"/>
          <a:srcRect l="2084" t="1427" r="2779" b="60194"/>
          <a:stretch>
            <a:fillRect/>
          </a:stretch>
        </p:blipFill>
        <p:spPr bwMode="auto">
          <a:xfrm>
            <a:off x="458788" y="1811771"/>
            <a:ext cx="4705350" cy="2608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641350" y="2367759"/>
            <a:ext cx="13493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0" hangingPunct="0"/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1200" b="1" i="1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3,2 мм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8"/>
          <p:cNvSpPr>
            <a:spLocks noChangeArrowheads="1"/>
          </p:cNvSpPr>
          <p:nvPr/>
        </p:nvSpPr>
        <p:spPr bwMode="auto">
          <a:xfrm>
            <a:off x="127592" y="6156707"/>
            <a:ext cx="887818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Vaccari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John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A.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Peen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forming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enters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computer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age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//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American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Machinist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. –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June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1985. – P. 91-94</a:t>
            </a:r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5248275" y="2486822"/>
            <a:ext cx="3638550" cy="647700"/>
          </a:xfrm>
          <a:prstGeom prst="rect">
            <a:avLst/>
          </a:prstGeom>
          <a:noFill/>
          <a:ln w="15875" algn="ctr">
            <a:solidFill>
              <a:schemeClr val="accent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b="1" dirty="0">
                <a:latin typeface="Times New Roman" pitchFamily="18" charset="0"/>
                <a:cs typeface="Times New Roman" pitchFamily="18" charset="0"/>
              </a:rPr>
              <a:t>Отклонение контура 1,3 мм </a:t>
            </a:r>
          </a:p>
          <a:p>
            <a:pPr eaLnBrk="0" hangingPunct="0"/>
            <a:r>
              <a:rPr lang="ru-RU" b="1" dirty="0">
                <a:latin typeface="Times New Roman" pitchFamily="18" charset="0"/>
                <a:cs typeface="Times New Roman" pitchFamily="18" charset="0"/>
              </a:rPr>
              <a:t>с приложением нагрузки 45,36 кг </a:t>
            </a:r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489098" y="1315628"/>
            <a:ext cx="830255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Технологическая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линия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Boeing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Wheelabrator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group)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Заголовок 1"/>
          <p:cNvSpPr txBox="1">
            <a:spLocks/>
          </p:cNvSpPr>
          <p:nvPr/>
        </p:nvSpPr>
        <p:spPr bwMode="auto">
          <a:xfrm>
            <a:off x="961583" y="409347"/>
            <a:ext cx="72485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ТЕХНОЛОГИЯ ФОРМООБРАЗОВАНИЯ ПАНЕЛЕЙ И ОБШИВОК,  ПРИМЕНЯЕМАЯ ЗА РУБЕЖОМ   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6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180761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13" name="Picture 30" descr="93429_013120084310_ExhibitPic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9575" y="1641643"/>
            <a:ext cx="5391150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0" descr="Peen forming Airbus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42391" y="3162293"/>
            <a:ext cx="4425359" cy="3114467"/>
          </a:xfrm>
          <a:prstGeom prst="rect">
            <a:avLst/>
          </a:prstGeom>
          <a:noFill/>
          <a:ln w="1587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301512" y="1241214"/>
            <a:ext cx="818356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Технологическая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линия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Airbus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Metal Improvement Company)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9"/>
          <p:cNvSpPr>
            <a:spLocks noChangeArrowheads="1"/>
          </p:cNvSpPr>
          <p:nvPr/>
        </p:nvSpPr>
        <p:spPr bwMode="auto">
          <a:xfrm>
            <a:off x="6437313" y="1764723"/>
            <a:ext cx="145256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tx2"/>
                </a:solidFill>
                <a:latin typeface="Garamond" pitchFamily="18" charset="0"/>
              </a:rPr>
              <a:t>Saturation </a:t>
            </a:r>
            <a:endParaRPr lang="ru-RU" b="1" dirty="0">
              <a:solidFill>
                <a:schemeClr val="tx2"/>
              </a:solidFill>
              <a:latin typeface="Garamond" pitchFamily="18" charset="0"/>
            </a:endParaRPr>
          </a:p>
          <a:p>
            <a:r>
              <a:rPr lang="en-US" b="1" dirty="0">
                <a:solidFill>
                  <a:schemeClr val="tx2"/>
                </a:solidFill>
                <a:latin typeface="Garamond" pitchFamily="18" charset="0"/>
              </a:rPr>
              <a:t>shot peening</a:t>
            </a:r>
            <a:endParaRPr lang="ru-RU" b="1" dirty="0">
              <a:solidFill>
                <a:schemeClr val="tx2"/>
              </a:solidFill>
              <a:latin typeface="Garamond" pitchFamily="18" charset="0"/>
            </a:endParaRPr>
          </a:p>
        </p:txBody>
      </p:sp>
      <p:sp>
        <p:nvSpPr>
          <p:cNvPr id="17" name="Прямоугольник 10"/>
          <p:cNvSpPr>
            <a:spLocks noChangeArrowheads="1"/>
          </p:cNvSpPr>
          <p:nvPr/>
        </p:nvSpPr>
        <p:spPr bwMode="auto">
          <a:xfrm>
            <a:off x="1981252" y="4979741"/>
            <a:ext cx="15827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tx2"/>
                </a:solidFill>
                <a:latin typeface="Garamond" pitchFamily="18" charset="0"/>
              </a:rPr>
              <a:t>Peen forming </a:t>
            </a:r>
            <a:endParaRPr lang="ru-RU" b="1">
              <a:solidFill>
                <a:schemeClr val="tx2"/>
              </a:solidFill>
              <a:latin typeface="Garamond" pitchFamily="18" charset="0"/>
            </a:endParaRPr>
          </a:p>
        </p:txBody>
      </p:sp>
      <p:sp>
        <p:nvSpPr>
          <p:cNvPr id="18" name="Стрелка влево 17"/>
          <p:cNvSpPr/>
          <p:nvPr/>
        </p:nvSpPr>
        <p:spPr>
          <a:xfrm>
            <a:off x="5915025" y="1872673"/>
            <a:ext cx="514350" cy="381000"/>
          </a:xfrm>
          <a:prstGeom prst="leftArrow">
            <a:avLst/>
          </a:prstGeom>
          <a:solidFill>
            <a:srgbClr val="EDA2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" name="Стрелка влево 18"/>
          <p:cNvSpPr/>
          <p:nvPr/>
        </p:nvSpPr>
        <p:spPr>
          <a:xfrm flipH="1">
            <a:off x="3494139" y="4992441"/>
            <a:ext cx="514350" cy="381000"/>
          </a:xfrm>
          <a:prstGeom prst="leftArrow">
            <a:avLst/>
          </a:prstGeom>
          <a:solidFill>
            <a:srgbClr val="EDA2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" name="Заголовок 1"/>
          <p:cNvSpPr txBox="1">
            <a:spLocks/>
          </p:cNvSpPr>
          <p:nvPr/>
        </p:nvSpPr>
        <p:spPr bwMode="auto">
          <a:xfrm>
            <a:off x="961583" y="409347"/>
            <a:ext cx="72485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ТЕХНОЛОГИЯ ФОРМООБРАЗОВАНИЯ ПАНЕЛЕЙ И ОБШИВОК,  ПРИМЕНЯЕМАЯ ЗА РУБЕЖОМ   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7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pic>
        <p:nvPicPr>
          <p:cNvPr id="7" name="Picture 4" descr="MPF 20000"/>
          <p:cNvPicPr>
            <a:picLocks noChangeAspect="1" noChangeArrowheads="1"/>
          </p:cNvPicPr>
          <p:nvPr/>
        </p:nvPicPr>
        <p:blipFill>
          <a:blip r:embed="rId5" cstate="print"/>
          <a:srcRect b="6354"/>
          <a:stretch>
            <a:fillRect/>
          </a:stretch>
        </p:blipFill>
        <p:spPr bwMode="auto">
          <a:xfrm>
            <a:off x="748451" y="1960170"/>
            <a:ext cx="7478712" cy="387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215347" y="1223928"/>
            <a:ext cx="818356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Установка для дробеударного формообразования и упрочнения 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MPF 15000/2500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Wheelabrator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group)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4"/>
          <p:cNvSpPr>
            <a:spLocks noChangeArrowheads="1"/>
          </p:cNvSpPr>
          <p:nvPr/>
        </p:nvSpPr>
        <p:spPr bwMode="auto">
          <a:xfrm>
            <a:off x="127591" y="5902526"/>
            <a:ext cx="8878186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XAIC China Buys Wing Peening Machine from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Wheelabrator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Group // Thursday, June 07, 2007 by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Wheelabrator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Group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961583" y="409347"/>
            <a:ext cx="72485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ТЕХНОЛОГИЯ ФОРМООБРАЗОВАНИЯ ПАНЕЛЕЙ И ОБШИВОК,  ПРИМЕНЯЕМАЯ ЗА РУБЕЖОМ   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8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282553" y="3885612"/>
          <a:ext cx="6534151" cy="2028825"/>
        </p:xfrm>
        <a:graphic>
          <a:graphicData uri="http://schemas.openxmlformats.org/drawingml/2006/table">
            <a:tbl>
              <a:tblPr/>
              <a:tblGrid>
                <a:gridCol w="713213"/>
                <a:gridCol w="709727"/>
                <a:gridCol w="680561"/>
                <a:gridCol w="676394"/>
                <a:gridCol w="777307"/>
                <a:gridCol w="681508"/>
                <a:gridCol w="1550510"/>
                <a:gridCol w="744931"/>
              </a:tblGrid>
              <a:tr h="0"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j-ea"/>
                          <a:cs typeface="Times New Roman" pitchFamily="18" charset="0"/>
                        </a:rPr>
                        <a:t>Средняя толщина полотна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j-ea"/>
                          <a:cs typeface="Times New Roman" pitchFamily="18" charset="0"/>
                        </a:rPr>
                        <a:t>Отклонение контура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j-ea"/>
                          <a:cs typeface="Times New Roman" pitchFamily="18" charset="0"/>
                        </a:rPr>
                        <a:t>Допустимая нагрузка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j-ea"/>
                          <a:cs typeface="Times New Roman" pitchFamily="18" charset="0"/>
                        </a:rPr>
                        <a:t>Свободное состояние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j-ea"/>
                          <a:cs typeface="Times New Roman" pitchFamily="18" charset="0"/>
                        </a:rPr>
                        <a:t>Нагруженное состояние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19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j-ea"/>
                          <a:cs typeface="Times New Roman" pitchFamily="18" charset="0"/>
                        </a:rPr>
                        <a:t>дюйм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j-ea"/>
                          <a:cs typeface="Times New Roman" pitchFamily="18" charset="0"/>
                        </a:rPr>
                        <a:t>мм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j-ea"/>
                          <a:cs typeface="Times New Roman" pitchFamily="18" charset="0"/>
                        </a:rPr>
                        <a:t>дюйм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j-ea"/>
                          <a:cs typeface="Times New Roman" pitchFamily="18" charset="0"/>
                        </a:rPr>
                        <a:t>мм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j-ea"/>
                          <a:cs typeface="Times New Roman" pitchFamily="18" charset="0"/>
                        </a:rPr>
                        <a:t>дюйм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j-ea"/>
                          <a:cs typeface="Times New Roman" pitchFamily="18" charset="0"/>
                        </a:rPr>
                        <a:t>мм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j-ea"/>
                          <a:cs typeface="Times New Roman" pitchFamily="18" charset="0"/>
                        </a:rPr>
                        <a:t>фунтов/дюйм</a:t>
                      </a:r>
                      <a:r>
                        <a:rPr lang="ru-RU" sz="1600" b="1" baseline="30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j-ea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j-ea"/>
                          <a:cs typeface="Times New Roman" pitchFamily="18" charset="0"/>
                        </a:rPr>
                        <a:t>кг</a:t>
                      </a: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j-ea"/>
                          <a:cs typeface="Times New Roman" pitchFamily="18" charset="0"/>
                        </a:rPr>
                        <a:t>/</a:t>
                      </a:r>
                      <a:r>
                        <a:rPr lang="en-US" sz="1600" b="1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j-ea"/>
                          <a:cs typeface="Times New Roman" pitchFamily="18" charset="0"/>
                        </a:rPr>
                        <a:t>см</a:t>
                      </a:r>
                      <a:r>
                        <a:rPr lang="ru-RU" sz="1600" b="1" baseline="30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j-ea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j-ea"/>
                          <a:cs typeface="Times New Roman" pitchFamily="18" charset="0"/>
                        </a:rPr>
                        <a:t>0,25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j-ea"/>
                          <a:cs typeface="Times New Roman" pitchFamily="18" charset="0"/>
                        </a:rPr>
                        <a:t>6,</a:t>
                      </a: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j-ea"/>
                          <a:cs typeface="Times New Roman" pitchFamily="18" charset="0"/>
                        </a:rPr>
                        <a:t>4</a:t>
                      </a:r>
                      <a:endParaRPr lang="ru-RU" sz="16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ea typeface="+mj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j-ea"/>
                          <a:cs typeface="Times New Roman" pitchFamily="18" charset="0"/>
                        </a:rPr>
                        <a:t>0,5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j-ea"/>
                          <a:cs typeface="Times New Roman" pitchFamily="18" charset="0"/>
                        </a:rPr>
                        <a:t>1,27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j-ea"/>
                          <a:cs typeface="Times New Roman" pitchFamily="18" charset="0"/>
                        </a:rPr>
                        <a:t>0,020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j-ea"/>
                          <a:cs typeface="Times New Roman" pitchFamily="18" charset="0"/>
                        </a:rPr>
                        <a:t>0,5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j-ea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j-ea"/>
                          <a:cs typeface="Times New Roman" pitchFamily="18" charset="0"/>
                        </a:rPr>
                        <a:t>1,05</a:t>
                      </a:r>
                      <a:endParaRPr lang="ru-RU" sz="16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ea typeface="+mj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j-ea"/>
                          <a:cs typeface="Times New Roman" pitchFamily="18" charset="0"/>
                        </a:rPr>
                        <a:t>0,375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j-ea"/>
                          <a:cs typeface="Times New Roman" pitchFamily="18" charset="0"/>
                        </a:rPr>
                        <a:t>9,5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j-ea"/>
                          <a:cs typeface="Times New Roman" pitchFamily="18" charset="0"/>
                        </a:rPr>
                        <a:t>0,375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j-ea"/>
                          <a:cs typeface="Times New Roman" pitchFamily="18" charset="0"/>
                        </a:rPr>
                        <a:t>9,5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j-ea"/>
                          <a:cs typeface="Times New Roman" pitchFamily="18" charset="0"/>
                        </a:rPr>
                        <a:t>0,025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j-ea"/>
                          <a:cs typeface="Times New Roman" pitchFamily="18" charset="0"/>
                        </a:rPr>
                        <a:t>0,6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j-ea"/>
                          <a:cs typeface="Times New Roman" pitchFamily="18" charset="0"/>
                        </a:rPr>
                        <a:t>20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j-ea"/>
                          <a:cs typeface="Times New Roman" pitchFamily="18" charset="0"/>
                        </a:rPr>
                        <a:t>1,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j-ea"/>
                          <a:cs typeface="Times New Roman" pitchFamily="18" charset="0"/>
                        </a:rPr>
                        <a:t>41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j-ea"/>
                          <a:cs typeface="Times New Roman" pitchFamily="18" charset="0"/>
                        </a:rPr>
                        <a:t>0,5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j-ea"/>
                          <a:cs typeface="Times New Roman" pitchFamily="18" charset="0"/>
                        </a:rPr>
                        <a:t>12,7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j-ea"/>
                          <a:cs typeface="Times New Roman" pitchFamily="18" charset="0"/>
                        </a:rPr>
                        <a:t>0,25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j-ea"/>
                          <a:cs typeface="Times New Roman" pitchFamily="18" charset="0"/>
                        </a:rPr>
                        <a:t>6,</a:t>
                      </a: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j-ea"/>
                          <a:cs typeface="Times New Roman" pitchFamily="18" charset="0"/>
                        </a:rPr>
                        <a:t>4</a:t>
                      </a:r>
                      <a:endParaRPr lang="ru-RU" sz="16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ea typeface="+mj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j-ea"/>
                          <a:cs typeface="Times New Roman" pitchFamily="18" charset="0"/>
                        </a:rPr>
                        <a:t>0,030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j-ea"/>
                          <a:cs typeface="Times New Roman" pitchFamily="18" charset="0"/>
                        </a:rPr>
                        <a:t>0,</a:t>
                      </a: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j-ea"/>
                          <a:cs typeface="Times New Roman" pitchFamily="18" charset="0"/>
                        </a:rPr>
                        <a:t>8</a:t>
                      </a:r>
                      <a:endParaRPr lang="ru-RU" sz="16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ea typeface="+mj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j-ea"/>
                          <a:cs typeface="Times New Roman" pitchFamily="18" charset="0"/>
                        </a:rPr>
                        <a:t>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j-ea"/>
                          <a:cs typeface="Times New Roman" pitchFamily="18" charset="0"/>
                        </a:rPr>
                        <a:t>1,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j-ea"/>
                          <a:cs typeface="Times New Roman" pitchFamily="18" charset="0"/>
                        </a:rPr>
                        <a:t>76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j-ea"/>
                          <a:cs typeface="Times New Roman" pitchFamily="18" charset="0"/>
                        </a:rPr>
                        <a:t>&gt;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j-ea"/>
                          <a:cs typeface="Times New Roman" pitchFamily="18" charset="0"/>
                        </a:rPr>
                        <a:t>0,5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j-ea"/>
                          <a:cs typeface="Times New Roman" pitchFamily="18" charset="0"/>
                        </a:rPr>
                        <a:t>&gt;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j-ea"/>
                          <a:cs typeface="Times New Roman" pitchFamily="18" charset="0"/>
                        </a:rPr>
                        <a:t>12,7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j-ea"/>
                          <a:cs typeface="Times New Roman" pitchFamily="18" charset="0"/>
                        </a:rPr>
                        <a:t>0,25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j-ea"/>
                          <a:cs typeface="Times New Roman" pitchFamily="18" charset="0"/>
                        </a:rPr>
                        <a:t>6,</a:t>
                      </a: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j-ea"/>
                          <a:cs typeface="Times New Roman" pitchFamily="18" charset="0"/>
                        </a:rPr>
                        <a:t>4</a:t>
                      </a:r>
                      <a:endParaRPr lang="ru-RU" sz="16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ea typeface="+mj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j-ea"/>
                          <a:cs typeface="Times New Roman" pitchFamily="18" charset="0"/>
                        </a:rPr>
                        <a:t>0,040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j-ea"/>
                          <a:cs typeface="Times New Roman" pitchFamily="18" charset="0"/>
                        </a:rPr>
                        <a:t>1,0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j-ea"/>
                          <a:cs typeface="Times New Roman" pitchFamily="18" charset="0"/>
                        </a:rPr>
                        <a:t>35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j-ea"/>
                          <a:cs typeface="Times New Roman" pitchFamily="18" charset="0"/>
                        </a:rPr>
                        <a:t>2</a:t>
                      </a: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j-ea"/>
                          <a:cs typeface="Times New Roman" pitchFamily="18" charset="0"/>
                        </a:rPr>
                        <a:t>,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j-ea"/>
                          <a:cs typeface="Times New Roman" pitchFamily="18" charset="0"/>
                        </a:rPr>
                        <a:t>46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9" name="Picture 2" descr="Aero-shot-peen-forming"/>
          <p:cNvPicPr>
            <a:picLocks noChangeAspect="1" noChangeArrowheads="1"/>
          </p:cNvPicPr>
          <p:nvPr/>
        </p:nvPicPr>
        <p:blipFill>
          <a:blip r:embed="rId5" cstate="print"/>
          <a:srcRect t="4036" b="8322"/>
          <a:stretch>
            <a:fillRect/>
          </a:stretch>
        </p:blipFill>
        <p:spPr bwMode="auto">
          <a:xfrm>
            <a:off x="482453" y="1669324"/>
            <a:ext cx="4670425" cy="2020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6" cstate="print"/>
          <a:srcRect t="4039" b="7798"/>
          <a:stretch>
            <a:fillRect/>
          </a:stretch>
        </p:blipFill>
        <p:spPr bwMode="auto">
          <a:xfrm>
            <a:off x="5244953" y="1669324"/>
            <a:ext cx="3216275" cy="2030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425303" y="5887780"/>
            <a:ext cx="818197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defRPr/>
            </a:pPr>
            <a:r>
              <a:rPr lang="en-US" sz="1600" b="1" kern="0" spc="-30" dirty="0" err="1">
                <a:latin typeface="Times New Roman" pitchFamily="18" charset="0"/>
                <a:ea typeface="+mj-ea"/>
                <a:cs typeface="Times New Roman" pitchFamily="18" charset="0"/>
              </a:rPr>
              <a:t>Ramati</a:t>
            </a:r>
            <a:r>
              <a:rPr lang="en-US" sz="1600" b="1" kern="0" spc="-30" dirty="0">
                <a:latin typeface="Times New Roman" pitchFamily="18" charset="0"/>
                <a:ea typeface="+mj-ea"/>
                <a:cs typeface="Times New Roman" pitchFamily="18" charset="0"/>
              </a:rPr>
              <a:t> S., </a:t>
            </a:r>
            <a:r>
              <a:rPr lang="en-US" sz="1600" b="1" kern="0" spc="-30" dirty="0" err="1">
                <a:latin typeface="Times New Roman" pitchFamily="18" charset="0"/>
                <a:ea typeface="+mj-ea"/>
                <a:cs typeface="Times New Roman" pitchFamily="18" charset="0"/>
              </a:rPr>
              <a:t>Levasseur</a:t>
            </a:r>
            <a:r>
              <a:rPr lang="en-US" sz="1600" b="1" kern="0" spc="-30" dirty="0">
                <a:latin typeface="Times New Roman" pitchFamily="18" charset="0"/>
                <a:ea typeface="+mj-ea"/>
                <a:cs typeface="Times New Roman" pitchFamily="18" charset="0"/>
              </a:rPr>
              <a:t> G., </a:t>
            </a:r>
            <a:r>
              <a:rPr lang="en-US" sz="1600" b="1" kern="0" spc="-30" dirty="0" err="1">
                <a:latin typeface="Times New Roman" pitchFamily="18" charset="0"/>
                <a:ea typeface="+mj-ea"/>
                <a:cs typeface="Times New Roman" pitchFamily="18" charset="0"/>
              </a:rPr>
              <a:t>Kennerknecht</a:t>
            </a:r>
            <a:r>
              <a:rPr lang="en-US" sz="1600" b="1" kern="0" spc="-30" dirty="0">
                <a:latin typeface="Times New Roman" pitchFamily="18" charset="0"/>
                <a:ea typeface="+mj-ea"/>
                <a:cs typeface="Times New Roman" pitchFamily="18" charset="0"/>
              </a:rPr>
              <a:t> S. Single piece wing skin utilization via advanced peen forming technology // 7-th Int. Conf. on Shot Peening. – Warsaw, Poland, 2000. – P. 207-213</a:t>
            </a:r>
            <a:endParaRPr lang="ru-RU" sz="1600" b="1" kern="0" spc="-30" dirty="0"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 bwMode="auto">
          <a:xfrm>
            <a:off x="1177778" y="1264617"/>
            <a:ext cx="6715125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ru-RU" sz="2000" b="1" kern="0" spc="30" dirty="0" smtClean="0">
                <a:latin typeface="Times New Roman" pitchFamily="18" charset="0"/>
                <a:ea typeface="+mj-ea"/>
                <a:cs typeface="Times New Roman" pitchFamily="18" charset="0"/>
              </a:rPr>
              <a:t>Контроль формы деталей</a:t>
            </a:r>
            <a:endParaRPr lang="ru-RU" sz="2000" b="1" kern="0" spc="30" dirty="0"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 bwMode="auto">
          <a:xfrm>
            <a:off x="961583" y="409347"/>
            <a:ext cx="72485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ТЕХНОЛОГИЯ ФОРМООБРАЗОВАНИЯ ПАНЕЛЕЙ И ОБШИВОК,  ПРИМЕНЯЕМАЯ ЗА РУБЕЖОМ   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9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1975" y="1780533"/>
            <a:ext cx="5267325" cy="307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481161" y="1356482"/>
            <a:ext cx="820896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Доводка контура после дробеударного формообразования</a:t>
            </a: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552450" y="4896796"/>
            <a:ext cx="33432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Airbus</a:t>
            </a:r>
          </a:p>
        </p:txBody>
      </p:sp>
      <p:pic>
        <p:nvPicPr>
          <p:cNvPr id="9" name="Рисунок 5" descr="DSC_0140-prcsd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33875" y="3176276"/>
            <a:ext cx="4203700" cy="2847975"/>
          </a:xfrm>
          <a:prstGeom prst="rect">
            <a:avLst/>
          </a:prstGeom>
          <a:noFill/>
          <a:ln w="1587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0" name="Прямоугольник 6"/>
          <p:cNvSpPr>
            <a:spLocks noChangeArrowheads="1"/>
          </p:cNvSpPr>
          <p:nvPr/>
        </p:nvSpPr>
        <p:spPr bwMode="auto">
          <a:xfrm>
            <a:off x="6929438" y="6021076"/>
            <a:ext cx="175419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Sonaca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Group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 bwMode="auto">
          <a:xfrm>
            <a:off x="961583" y="409347"/>
            <a:ext cx="72485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ТЕХНОЛОГИЯ ФОРМООБРАЗОВАНИЯ ПАНЕЛЕЙ И ОБШИВОК,  ПРИМЕНЯЕМАЯ ЗА РУБЕЖОМ   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9488</TotalTime>
  <Words>569</Words>
  <Application>Microsoft Office PowerPoint</Application>
  <PresentationFormat>Экран (4:3)</PresentationFormat>
  <Paragraphs>165</Paragraphs>
  <Slides>16</Slides>
  <Notes>16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Тема Office</vt:lpstr>
      <vt:lpstr>Picture</vt:lpstr>
      <vt:lpstr>AutoCAD Drawing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ОАО «Научно-производственная корпорация «Иркут»</dc:title>
  <dc:creator>pashkov_ae</dc:creator>
  <cp:lastModifiedBy>pashkov_ae</cp:lastModifiedBy>
  <cp:revision>879</cp:revision>
  <dcterms:created xsi:type="dcterms:W3CDTF">2012-04-09T23:28:45Z</dcterms:created>
  <dcterms:modified xsi:type="dcterms:W3CDTF">2014-11-07T02:01:41Z</dcterms:modified>
</cp:coreProperties>
</file>