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92" r:id="rId2"/>
    <p:sldId id="290" r:id="rId3"/>
    <p:sldId id="261" r:id="rId4"/>
    <p:sldId id="262" r:id="rId5"/>
    <p:sldId id="263" r:id="rId6"/>
    <p:sldId id="264" r:id="rId7"/>
    <p:sldId id="265" r:id="rId8"/>
    <p:sldId id="267" r:id="rId9"/>
    <p:sldId id="298" r:id="rId10"/>
    <p:sldId id="291" r:id="rId11"/>
    <p:sldId id="293" r:id="rId12"/>
    <p:sldId id="294" r:id="rId13"/>
    <p:sldId id="268" r:id="rId14"/>
    <p:sldId id="274" r:id="rId15"/>
    <p:sldId id="275" r:id="rId16"/>
    <p:sldId id="296" r:id="rId17"/>
    <p:sldId id="277" r:id="rId18"/>
    <p:sldId id="280" r:id="rId19"/>
    <p:sldId id="286" r:id="rId20"/>
    <p:sldId id="282" r:id="rId21"/>
    <p:sldId id="278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034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5D0BB-2A34-4F9B-9718-0DBFA2C5E2C6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3E486-AE25-4436-98CC-6518C4EF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6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08E0-01E8-48D2-BF8F-95ACAEF0061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83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EC932-B61A-454A-A5D7-D9DC840B04E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4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2746648" cy="39212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92DC-E7D8-4C26-B648-EE0CC945440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208979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ЛАБОРАТОРИЯ ПРОЕКТИРОВАНИЯ И ВИРТУАЛЬНОГО МОДЕЛИРОВАНИЯ ИЗДЕЛИЙ И ТЕХНОЛОГИЧЕСКИХ ПРОЦЕССОВ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993-3EF4-4D71-88A4-44117592A79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03848" y="2204864"/>
            <a:ext cx="2746648" cy="394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970632" y="2204864"/>
            <a:ext cx="2746648" cy="3960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5978252" y="1628800"/>
            <a:ext cx="2746648" cy="5676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3203848" y="1628800"/>
            <a:ext cx="2746648" cy="5676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395536" y="1628800"/>
            <a:ext cx="2746648" cy="5676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612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1BC54B-9AEC-4EAA-9361-C6C4F0C8702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161948-45F5-408A-97EE-D3D0DDB82EB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16" y="77365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ibl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hangingPunct="0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НАЦИОНАЛЬНЫЙ ИССЛЕДОВАТЕЛЬСКИЙ ИРКУТСКИЙ ГОСУДАРСТВЕННЫЙ ТЕХНИЧЕСКИЙ УНИВЕРСИТЕТ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996952"/>
            <a:ext cx="8352928" cy="1614165"/>
          </a:xfrm>
          <a:prstGeom prst="rect">
            <a:avLst/>
          </a:prstGeom>
        </p:spPr>
        <p:txBody>
          <a:bodyPr vert="horz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Times New Roman" pitchFamily="18" charset="0"/>
              </a:rPr>
              <a:t>НАУЧНО-ИССЛЕДОВАТЕЛЬСКАЯ ЛАБОРАТОРИЯ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Times New Roman" pitchFamily="18" charset="0"/>
              </a:rPr>
              <a:t>ПРОЕКТИРОВАНИЯ И ВИРТУАЛЬНОГО МОДЕЛИРОВАНИЯ ИЗДЕЛИЙ И ТЕХНОЛОГИЧЕСКИХ ПРОЦЕССОВ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43561" y="257717"/>
            <a:ext cx="1559471" cy="1515099"/>
            <a:chOff x="79" y="346"/>
            <a:chExt cx="2262" cy="2200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15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649288"/>
            <a:ext cx="5421288" cy="475456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Моделирование процесса обтяжки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0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14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811727" y="3724061"/>
            <a:ext cx="3288665" cy="244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278652" cy="245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196752"/>
            <a:ext cx="3240360" cy="23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2777" y="1196753"/>
            <a:ext cx="3523599" cy="241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408712" cy="10081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Моделирование формообразования детали на падающих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молотах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7" y="1412776"/>
            <a:ext cx="2320431" cy="234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4100" name="Picture 4" descr="H:\Legenda(white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4594" y="1556792"/>
            <a:ext cx="3883870" cy="27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2(white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6522" y="4657303"/>
            <a:ext cx="4176463" cy="14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:\1(white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990628"/>
            <a:ext cx="4511904" cy="20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687629"/>
            <a:ext cx="3960440" cy="4320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моделирования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детали на падающих молотах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7"/>
          </p:nvPr>
        </p:nvSpPr>
        <p:spPr>
          <a:xfrm>
            <a:off x="107504" y="1460437"/>
            <a:ext cx="3078760" cy="63968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400" dirty="0">
                <a:solidFill>
                  <a:prstClr val="black"/>
                </a:solidFill>
              </a:rPr>
              <a:t>Степень деформации</a:t>
            </a:r>
          </a:p>
          <a:p>
            <a:pPr marL="0" lvl="0" indent="0" algn="ctr">
              <a:buNone/>
            </a:pPr>
            <a:r>
              <a:rPr lang="ru-RU" sz="1400" dirty="0">
                <a:solidFill>
                  <a:prstClr val="black"/>
                </a:solidFill>
              </a:rPr>
              <a:t>Максимальная  деформация – 120%</a:t>
            </a:r>
          </a:p>
          <a:p>
            <a:endParaRPr lang="ru-RU" sz="2400" dirty="0"/>
          </a:p>
        </p:txBody>
      </p:sp>
      <p:pic>
        <p:nvPicPr>
          <p:cNvPr id="13" name="Объект 1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7" y="2276872"/>
            <a:ext cx="2775571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Объект 18"/>
          <p:cNvPicPr>
            <a:picLocks noGrp="1" noChangeAspect="1"/>
          </p:cNvPicPr>
          <p:nvPr>
            <p:ph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269011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Объект 12"/>
          <p:cNvPicPr>
            <a:picLocks noGrp="1" noChangeAspect="1"/>
          </p:cNvPicPr>
          <p:nvPr>
            <p:ph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2849977" cy="3960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Объект 9"/>
          <p:cNvSpPr txBox="1">
            <a:spLocks/>
          </p:cNvSpPr>
          <p:nvPr/>
        </p:nvSpPr>
        <p:spPr>
          <a:xfrm>
            <a:off x="5891735" y="1139675"/>
            <a:ext cx="3168352" cy="849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Распределение толщин на детали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Максимальная толщина – 1,54 мм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Минимальная толщина - 0,65 мм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Утонение – 57,8 %</a:t>
            </a:r>
            <a:endParaRPr lang="ru-RU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Объект 10"/>
          <p:cNvSpPr txBox="1">
            <a:spLocks/>
          </p:cNvSpPr>
          <p:nvPr/>
        </p:nvSpPr>
        <p:spPr>
          <a:xfrm>
            <a:off x="3046185" y="1430996"/>
            <a:ext cx="274664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dirty="0">
                <a:solidFill>
                  <a:prstClr val="black"/>
                </a:solidFill>
                <a:latin typeface="+mn-lt"/>
              </a:rPr>
              <a:t>Диаграмма ограничений </a:t>
            </a:r>
            <a:r>
              <a:rPr lang="ru-RU" sz="1400" dirty="0" err="1">
                <a:solidFill>
                  <a:prstClr val="black"/>
                </a:solidFill>
                <a:latin typeface="+mn-lt"/>
              </a:rPr>
              <a:t>формуемости</a:t>
            </a:r>
            <a:endParaRPr lang="ru-RU" sz="14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00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341784"/>
            <a:ext cx="8229600" cy="78296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Моделирование штамповки листовых деталей на прессах высокого давления эластичной средой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9865" y="59492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Моделирование Штамповки листовых заготовок эластичной средой</a:t>
            </a:r>
            <a:endParaRPr lang="ru-RU" dirty="0"/>
          </a:p>
        </p:txBody>
      </p:sp>
      <p:pic>
        <p:nvPicPr>
          <p:cNvPr id="1028" name="Picture 4" descr="C:\Users\Llardo\Desktop\Для Алены\Эластоформование\1\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738" y="1484784"/>
            <a:ext cx="43102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lardo\Desktop\Для Алены\Эластоформование\2\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1" y="1407185"/>
            <a:ext cx="3799144" cy="21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lardo\Desktop\Для Алены\Эластоформование\2\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3645024"/>
            <a:ext cx="3983025" cy="186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318"/>
    </mc:Choice>
    <mc:Fallback xmlns="">
      <p:transition advTm="1031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237" objId="21"/>
        <p14:stopEvt time="5418" objId="21"/>
        <p14:playEvt time="5652" objId="21"/>
        <p14:stopEvt time="9835" objId="21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49288"/>
            <a:ext cx="5616624" cy="4754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Моделирование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гофрообразования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9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50887" y="580731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Возникновение и посадка гофров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1915" y="580731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Интенсивное </a:t>
            </a:r>
            <a:r>
              <a:rPr lang="ru-RU" dirty="0" err="1" smtClean="0"/>
              <a:t>гофрообразование</a:t>
            </a:r>
            <a:endParaRPr lang="ru-RU" dirty="0"/>
          </a:p>
        </p:txBody>
      </p:sp>
      <p:pic>
        <p:nvPicPr>
          <p:cNvPr id="1026" name="Picture 2" descr="C:\Users\Llardo\Desktop\Для Алены\Гофрообразование\1\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3456859"/>
            <a:ext cx="2520280" cy="23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lardo\Desktop\Для Алены\Гофрообразование\1\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67" y="1205188"/>
            <a:ext cx="2739381" cy="22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lardo\Desktop\Для Алены\Гофрообразование\2\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648" y="1340768"/>
            <a:ext cx="4015839" cy="11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lardo\Desktop\Для Алены\Гофрообразование\2\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649" y="2708920"/>
            <a:ext cx="3994799" cy="14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lardo\Desktop\Для Алены\Гофрообразование\2\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649" y="4337832"/>
            <a:ext cx="3962003" cy="14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664"/>
    </mc:Choice>
    <mc:Fallback xmlns="">
      <p:transition advTm="1266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2"/>
        <p14:playEvt time="1592" objId="13"/>
        <p14:seekEvt time="7003" objId="13" seek="0"/>
        <p14:stopEvt time="12664" objId="12"/>
        <p14:stopEvt time="12664" objId="1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74440"/>
            <a:ext cx="6004091" cy="45030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Результаты моделирования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листовых деталей в жестких штампах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pic>
        <p:nvPicPr>
          <p:cNvPr id="1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932" y="1196752"/>
            <a:ext cx="4303044" cy="507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325" y="1234497"/>
            <a:ext cx="4312570" cy="507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9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459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44"/>
    </mc:Choice>
    <mc:Fallback xmlns="">
      <p:transition advTm="444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38944" y="202558"/>
            <a:ext cx="6501408" cy="867027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Моделирование </a:t>
            </a:r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пневмотермической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 формовки листовых заготовок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0482" y="56612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Моделирование ПТФ ячеистой детали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42707" y="566881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Моделирование ПТФ детали Купол с рифтами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81" y="1340768"/>
            <a:ext cx="4447667" cy="417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7772" y="1706414"/>
            <a:ext cx="4301838" cy="374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38944" y="687834"/>
            <a:ext cx="6501408" cy="43691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Пневмотермическая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 формовка трубных заготовок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2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179587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Моделирование ПТФ групповой формовки из трубной заготовки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496" y="4653136"/>
            <a:ext cx="212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Моделирование ПТФ детали типа патрубок с рифтами</a:t>
            </a:r>
            <a:endParaRPr lang="ru-RU" dirty="0"/>
          </a:p>
        </p:txBody>
      </p:sp>
      <p:pic>
        <p:nvPicPr>
          <p:cNvPr id="3074" name="Picture 2" descr="C:\Users\Llardo\Desktop\Для Алены\Пневмотермическая  формовка трубных заготовок\1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1083" y="1498438"/>
            <a:ext cx="21528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lardo\Desktop\Для Алены\Пневмотермическая  формовка трубных заготовок\1\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968" y="1498438"/>
            <a:ext cx="21196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lardo\Desktop\Для Алены\Пневмотермическая  формовка трубных заготовок\1\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5490" y="1354423"/>
            <a:ext cx="2234121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Llardo\Desktop\Для Алены\Пневмотермическая  формовка трубных заготовок\1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1082" y="4149080"/>
            <a:ext cx="21528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lardo\Desktop\Для Алены\Пневмотермическая  формовка трубных заготовок\2\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6099" y="4149080"/>
            <a:ext cx="20540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lardo\Desktop\Для Алены\Пневмотермическая  формовка трубных заготовок\2\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208" y="4149080"/>
            <a:ext cx="2054430" cy="19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Для Алены\Пневмотермическая  формовка заготовок полученных диффузионной сваркой 2 листов\1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606" y="1748995"/>
            <a:ext cx="2203146" cy="12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3568" y="687834"/>
            <a:ext cx="7344816" cy="43691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Пневмотермическая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 формовка заготовок полученных диффузионной сваркой 2 листов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6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5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979712" y="349171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Моделирование ПТФ детали типа патрубок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59399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Моделирование ПТФ детали типа тройник</a:t>
            </a:r>
            <a:endParaRPr lang="ru-RU" dirty="0"/>
          </a:p>
        </p:txBody>
      </p:sp>
      <p:pic>
        <p:nvPicPr>
          <p:cNvPr id="1027" name="Picture 3" descr="F:\Для Алены\Пневмотермическая  формовка заготовок полученных диффузионной сваркой 2 листов\1\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0650" y="1416452"/>
            <a:ext cx="2261350" cy="20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ля Алены\Пневмотермическая  формовка заготовок полученных диффузионной сваркой 2 листов\1\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416452"/>
            <a:ext cx="2160240" cy="20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ля Алены\Пневмотермическая  формовка заготовок полученных диффузионной сваркой 2 листов\1\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0611" y="1316947"/>
            <a:ext cx="2114822" cy="21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Для Алены\Пневмотермическая  формовка заготовок полученных диффузионной сваркой 2 листов\2\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1272" y="3970513"/>
            <a:ext cx="2294161" cy="19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Для Алены\Пневмотермическая  формовка заготовок полученных диффузионной сваркой 2 листов\2\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937" y="4008973"/>
            <a:ext cx="1820776" cy="16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Для Алены\Пневмотермическая  формовка заготовок полученных диффузионной сваркой 2 листов\2\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3818" y="3999155"/>
            <a:ext cx="2074126" cy="16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Для Алены\Пневмотермическая  формовка заготовок полученных диффузионной сваркой 2 листов\2\4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0963" y="3999155"/>
            <a:ext cx="2065213" cy="188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1600" y="647164"/>
            <a:ext cx="7164288" cy="43204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Пневмотермическая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формовка трёхслойных панелей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8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7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5616" y="60119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Моделирование ПТФ трехслойных панелей </a:t>
            </a: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1739" y="1391204"/>
            <a:ext cx="6551477" cy="95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6700" y="1976624"/>
            <a:ext cx="6119596" cy="102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1614" y="2531554"/>
            <a:ext cx="6094682" cy="10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9771" y="3789040"/>
            <a:ext cx="60065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4941168"/>
            <a:ext cx="6048672" cy="102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9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5880"/>
            <a:ext cx="7632848" cy="7188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Times New Roman" pitchFamily="18" charset="0"/>
              </a:rPr>
              <a:t>ЛАБОРАТОРИЯ ПРОЕКТИРОВАНИЯ И ВИРТУАЛЬНОГО МОДЕЛИРОВАНИЯ ИЗДЕЛИЙ И ТЕХНОЛОГИЧЕСКИХ ПРОЦЕССОВ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0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3" name="Объект 2"/>
          <p:cNvSpPr txBox="1">
            <a:spLocks noGrp="1"/>
          </p:cNvSpPr>
          <p:nvPr>
            <p:ph sz="quarter" idx="1"/>
          </p:nvPr>
        </p:nvSpPr>
        <p:spPr>
          <a:xfrm>
            <a:off x="477092" y="1556792"/>
            <a:ext cx="8229600" cy="46085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 3"/>
              <a:buNone/>
            </a:pPr>
            <a:r>
              <a:rPr lang="ru-RU" sz="2000" dirty="0" smtClean="0"/>
              <a:t>Лаборатория создана в 2009 г.</a:t>
            </a:r>
          </a:p>
          <a:p>
            <a:pPr marL="0" indent="0">
              <a:spcAft>
                <a:spcPts val="600"/>
              </a:spcAft>
              <a:buFont typeface="Wingdings 3"/>
              <a:buNone/>
            </a:pPr>
            <a:r>
              <a:rPr lang="ru-RU" sz="2000" dirty="0" smtClean="0"/>
              <a:t>Основные Направления деятельности: </a:t>
            </a:r>
          </a:p>
          <a:p>
            <a:pPr marL="0" indent="0">
              <a:spcAft>
                <a:spcPts val="600"/>
              </a:spcAft>
              <a:buFont typeface="Wingdings 3"/>
              <a:buNone/>
            </a:pPr>
            <a:r>
              <a:rPr lang="ru-RU" sz="2000" dirty="0" smtClean="0"/>
              <a:t>1. Технологический анализ и моделирование процессов обработки:</a:t>
            </a:r>
          </a:p>
          <a:p>
            <a:pPr indent="374650">
              <a:spcAft>
                <a:spcPts val="600"/>
              </a:spcAft>
            </a:pPr>
            <a:r>
              <a:rPr lang="ru-RU" sz="2000" dirty="0" smtClean="0"/>
              <a:t>литья; </a:t>
            </a:r>
          </a:p>
          <a:p>
            <a:pPr indent="374650">
              <a:spcAft>
                <a:spcPts val="600"/>
              </a:spcAft>
            </a:pPr>
            <a:r>
              <a:rPr lang="ru-RU" sz="2000" dirty="0" smtClean="0"/>
              <a:t>объёмной штамповки; </a:t>
            </a:r>
          </a:p>
          <a:p>
            <a:pPr indent="374650">
              <a:spcAft>
                <a:spcPts val="600"/>
              </a:spcAft>
            </a:pPr>
            <a:r>
              <a:rPr lang="ru-RU" sz="2000" dirty="0" smtClean="0"/>
              <a:t>холодной листовой штамповки;</a:t>
            </a:r>
          </a:p>
          <a:p>
            <a:pPr marL="268288" indent="354013">
              <a:spcAft>
                <a:spcPts val="600"/>
              </a:spcAft>
            </a:pPr>
            <a:r>
              <a:rPr lang="ru-RU" sz="2000" dirty="0" err="1" smtClean="0"/>
              <a:t>пневмотермическая</a:t>
            </a:r>
            <a:r>
              <a:rPr lang="ru-RU" sz="2000" dirty="0" smtClean="0"/>
              <a:t> формовка в режиме </a:t>
            </a:r>
            <a:r>
              <a:rPr lang="ru-RU" sz="2000" dirty="0" err="1" smtClean="0"/>
              <a:t>сверхпластичности</a:t>
            </a:r>
            <a:r>
              <a:rPr lang="ru-RU" sz="2000" dirty="0" smtClean="0"/>
              <a:t>.</a:t>
            </a:r>
          </a:p>
          <a:p>
            <a:pPr marL="0" indent="0">
              <a:spcAft>
                <a:spcPts val="600"/>
              </a:spcAft>
              <a:buFont typeface="Wingdings 3"/>
              <a:buNone/>
            </a:pPr>
            <a:r>
              <a:rPr lang="ru-RU" sz="2000" dirty="0" smtClean="0"/>
              <a:t>2. Разработка рекомендаций по оптимизации:</a:t>
            </a:r>
          </a:p>
          <a:p>
            <a:pPr marL="531813" indent="-258763">
              <a:spcAft>
                <a:spcPts val="600"/>
              </a:spcAft>
            </a:pPr>
            <a:r>
              <a:rPr lang="ru-RU" sz="2000" dirty="0"/>
              <a:t> технологических процессов обработки;</a:t>
            </a:r>
          </a:p>
          <a:p>
            <a:pPr marL="531813" indent="-258763">
              <a:spcAft>
                <a:spcPts val="600"/>
              </a:spcAft>
            </a:pPr>
            <a:r>
              <a:rPr lang="ru-RU" sz="2000" dirty="0"/>
              <a:t>конструкции соответствующей технологической оснастки.</a:t>
            </a:r>
          </a:p>
          <a:p>
            <a:pPr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3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687834"/>
            <a:ext cx="7344816" cy="43691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Пневмотермическая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 формовка заготовки полученной диффузионной сваркой 3 труб разных диаметров 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79711" y="5939988"/>
            <a:ext cx="568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Моделирование ПТФ трехслойной трубной конструкции</a:t>
            </a:r>
            <a:endParaRPr lang="ru-RU" dirty="0"/>
          </a:p>
        </p:txBody>
      </p:sp>
      <p:pic>
        <p:nvPicPr>
          <p:cNvPr id="2052" name="Picture 4" descr="F:\Для Алены\Пневмотермическая  формовка заготовки полученной диффузионной сваркой 3 труб разных диаметров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193" y="3574819"/>
            <a:ext cx="2981767" cy="23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Для Алены\Пневмотермическая  формовка заготовки полученной диффузионной сваркой 3 труб разных диаметров\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9267" y="1556792"/>
            <a:ext cx="39571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Для Алены\Пневмотермическая  формовка заготовки полученной диффузионной сваркой 3 труб разных диаметров\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308" y="1222743"/>
            <a:ext cx="3024920" cy="23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6864" cy="42292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Проектирование оснастки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для проведения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экспериментов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96" y="1081460"/>
            <a:ext cx="4212990" cy="4881070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4040188" cy="609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F:\Sborka_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988840"/>
            <a:ext cx="496342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01636" y="5814557"/>
            <a:ext cx="439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Оснастка для ПТФ трубных деталей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" y="580731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Универсальный 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" y="48419"/>
            <a:ext cx="9036495" cy="6777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75856" y="673003"/>
            <a:ext cx="244131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solidFill>
                  <a:sysClr val="windowText" lastClr="000000"/>
                </a:solidFill>
              </a:rPr>
              <a:t>Контакты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329" y="1954575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Национальный </a:t>
            </a:r>
            <a:r>
              <a:rPr lang="ru-RU" sz="2000" b="1" kern="0" dirty="0">
                <a:solidFill>
                  <a:sysClr val="windowText" lastClr="000000"/>
                </a:solidFill>
              </a:rPr>
              <a:t>исследовательский Иркутский государственный технический </a:t>
            </a:r>
            <a:r>
              <a:rPr lang="ru-RU" sz="2000" b="1" kern="0" dirty="0" smtClean="0">
                <a:solidFill>
                  <a:sysClr val="windowText" lastClr="000000"/>
                </a:solidFill>
              </a:rPr>
              <a:t>университет</a:t>
            </a:r>
          </a:p>
          <a:p>
            <a:pPr algn="ctr">
              <a:defRPr/>
            </a:pPr>
            <a:endParaRPr lang="ru-RU" sz="2000" b="1" kern="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Институт </a:t>
            </a:r>
            <a:r>
              <a:rPr lang="ru-RU" sz="2000" b="1" kern="0" dirty="0" err="1" smtClean="0">
                <a:solidFill>
                  <a:sysClr val="windowText" lastClr="000000"/>
                </a:solidFill>
              </a:rPr>
              <a:t>авиамашиностроения</a:t>
            </a:r>
            <a:r>
              <a:rPr lang="ru-RU" sz="2000" b="1" kern="0" dirty="0" smtClean="0">
                <a:solidFill>
                  <a:sysClr val="windowText" lastClr="000000"/>
                </a:solidFill>
              </a:rPr>
              <a:t> и транспорта</a:t>
            </a:r>
          </a:p>
          <a:p>
            <a:pPr algn="ctr">
              <a:defRPr/>
            </a:pPr>
            <a:endParaRPr lang="ru-RU" sz="2000" b="1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Кафедра Самолётостроения и эксплуатации авиационной техники</a:t>
            </a:r>
            <a:endParaRPr lang="ru-RU" sz="2000" b="1" kern="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2000" b="1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664074, Иркутск, ул. Лермонтова, 83</a:t>
            </a:r>
            <a:endParaRPr lang="ru-RU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904000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Осипов Сергей Александрович</a:t>
            </a:r>
            <a:endParaRPr lang="en-US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Тел. 8 (3952) 40-55-40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Е</a:t>
            </a:r>
            <a:r>
              <a:rPr lang="en-US" b="1" dirty="0" smtClean="0">
                <a:solidFill>
                  <a:srgbClr val="000000"/>
                </a:solidFill>
              </a:rPr>
              <a:t>mail</a:t>
            </a:r>
            <a:r>
              <a:rPr lang="ru-RU" b="1" dirty="0" smtClean="0">
                <a:solidFill>
                  <a:srgbClr val="000000"/>
                </a:solidFill>
              </a:rPr>
              <a:t>: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osipov_sa@istu.edu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968" y="4907000"/>
            <a:ext cx="349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Шмаков Андрей Константинович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Тел. 8 (3952) </a:t>
            </a:r>
            <a:r>
              <a:rPr lang="ru-RU" b="1" dirty="0" smtClean="0">
                <a:solidFill>
                  <a:srgbClr val="000000"/>
                </a:solidFill>
              </a:rPr>
              <a:t>40-58-73</a:t>
            </a:r>
            <a:endParaRPr lang="en-US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b="1" smtClean="0">
                <a:solidFill>
                  <a:srgbClr val="000000"/>
                </a:solidFill>
              </a:rPr>
              <a:t>Е</a:t>
            </a:r>
            <a:r>
              <a:rPr lang="en-US" b="1" smtClean="0">
                <a:solidFill>
                  <a:srgbClr val="000000"/>
                </a:solidFill>
              </a:rPr>
              <a:t>mail</a:t>
            </a:r>
            <a:r>
              <a:rPr lang="ru-RU" b="1" dirty="0" smtClean="0">
                <a:solidFill>
                  <a:srgbClr val="000000"/>
                </a:solidFill>
              </a:rPr>
              <a:t>:  </a:t>
            </a:r>
            <a:r>
              <a:rPr lang="en-US" b="1" dirty="0">
                <a:solidFill>
                  <a:srgbClr val="000000"/>
                </a:solidFill>
              </a:rPr>
              <a:t>shmakov@istu.edu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7308304" y="172827"/>
            <a:ext cx="1651178" cy="1599989"/>
            <a:chOff x="79" y="346"/>
            <a:chExt cx="2262" cy="2200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6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5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18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46071"/>
            <a:ext cx="6912454" cy="3786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Моделирование процессов литья типовой детали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9" y="1270091"/>
            <a:ext cx="3960439" cy="1438829"/>
          </a:xfrm>
        </p:spPr>
        <p:txBody>
          <a:bodyPr>
            <a:noAutofit/>
          </a:bodyPr>
          <a:lstStyle/>
          <a:p>
            <a:r>
              <a:rPr lang="ru-RU" sz="2000" dirty="0">
                <a:cs typeface="Times New Roman" pitchFamily="18" charset="0"/>
              </a:rPr>
              <a:t>Деталь </a:t>
            </a:r>
            <a:r>
              <a:rPr lang="ru-RU" sz="2000" dirty="0" smtClean="0">
                <a:cs typeface="Times New Roman" pitchFamily="18" charset="0"/>
              </a:rPr>
              <a:t>«Кронштейн»</a:t>
            </a:r>
          </a:p>
          <a:p>
            <a:r>
              <a:rPr lang="ru-RU" sz="2000" dirty="0" smtClean="0">
                <a:cs typeface="Times New Roman" pitchFamily="18" charset="0"/>
              </a:rPr>
              <a:t>Материал АК7ч (АЛ9)</a:t>
            </a:r>
          </a:p>
          <a:p>
            <a:r>
              <a:rPr lang="ru-RU" sz="2000" dirty="0">
                <a:cs typeface="Times New Roman" pitchFamily="18" charset="0"/>
              </a:rPr>
              <a:t>Метод изготовления отливки - литье в песчаные </a:t>
            </a:r>
            <a:r>
              <a:rPr lang="ru-RU" sz="2000" dirty="0" smtClean="0">
                <a:cs typeface="Times New Roman" pitchFamily="18" charset="0"/>
              </a:rPr>
              <a:t>формы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7333" y="1300935"/>
            <a:ext cx="2232248" cy="2344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560" y="2975977"/>
            <a:ext cx="3155310" cy="282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7334" y="3861047"/>
            <a:ext cx="2899456" cy="2014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5364088" y="5943807"/>
            <a:ext cx="280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КЭМ песчаной формы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755576" y="5915823"/>
            <a:ext cx="388843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КЭМ детали с литниковой системой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7380312" y="3140968"/>
            <a:ext cx="13822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КЭМ детали</a:t>
            </a:r>
            <a:endParaRPr lang="ru-RU" dirty="0">
              <a:cs typeface="Times New Roman" pitchFamily="18" charset="0"/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4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226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32848" cy="6457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Моделирование процессов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литья в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ESI Group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ProCAST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Times New Roman" pitchFamily="18" charset="0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612453" y="5376614"/>
            <a:ext cx="388843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Процесс литья детали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«Кронштейн»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4932040" y="5373216"/>
            <a:ext cx="388843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Процесс литья детали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«Корпус»</a:t>
            </a:r>
            <a:endParaRPr lang="ru-RU" dirty="0"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1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184" y="1700808"/>
            <a:ext cx="3825701" cy="35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4089" y="1760810"/>
            <a:ext cx="3981450" cy="341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98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279"/>
    </mc:Choice>
    <mc:Fallback xmlns="">
      <p:transition advTm="2527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276" objId="12"/>
        <p14:playEvt time="2161" objId="13"/>
        <p14:stopEvt time="25279" objId="12"/>
        <p14:stopEvt time="25279" objId="1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853336" cy="494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Результаты моделирования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процессов литья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89294" y="1196752"/>
            <a:ext cx="3168352" cy="401131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Усадочная пористость </a:t>
            </a:r>
            <a:endParaRPr lang="ru-RU" sz="2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652120" y="1196752"/>
            <a:ext cx="2464854" cy="3908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Горячие трещины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541" y="1871999"/>
            <a:ext cx="4935523" cy="378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" b="2708"/>
          <a:stretch/>
        </p:blipFill>
        <p:spPr bwMode="auto">
          <a:xfrm>
            <a:off x="5134629" y="1875578"/>
            <a:ext cx="3325803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1487" y="565261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Отображение усадочной пористости и усадочных раковин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56612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Индикатор горячих трещин в отливке</a:t>
            </a:r>
            <a:endParaRPr lang="ru-RU" dirty="0"/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4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45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00"/>
    </mc:Choice>
    <mc:Fallback xmlns="">
      <p:transition advTm="55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8416"/>
            <a:ext cx="6215676" cy="66632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Моделирование объёмной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штамповки в </a:t>
            </a:r>
            <a:r>
              <a:rPr lang="en-US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QForm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5603" name="Рисунок 5" descr="C:\NX7.5_simple\PLANT\Ugolni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587732"/>
            <a:ext cx="2647012" cy="240779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80140"/>
            <a:ext cx="4485536" cy="295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17" descr="Описание: C:\NX7.5_simple\PLANT\first zagotovk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395" y="1284136"/>
            <a:ext cx="2637184" cy="181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2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4303084" y="1284136"/>
            <a:ext cx="3960439" cy="143882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cs typeface="Times New Roman" pitchFamily="18" charset="0"/>
              </a:rPr>
              <a:t>Деталь «Переходник»</a:t>
            </a:r>
          </a:p>
          <a:p>
            <a:r>
              <a:rPr lang="ru-RU" sz="2000" dirty="0" smtClean="0">
                <a:cs typeface="Times New Roman" pitchFamily="18" charset="0"/>
              </a:rPr>
              <a:t>Материал ВТ1-0</a:t>
            </a:r>
          </a:p>
          <a:p>
            <a:r>
              <a:rPr lang="ru-RU" sz="2000" dirty="0" smtClean="0">
                <a:cs typeface="Times New Roman" pitchFamily="18" charset="0"/>
              </a:rPr>
              <a:t>Метод изготовления штамповка на паровоздушном молоте</a:t>
            </a:r>
            <a:endParaRPr lang="ru-RU" sz="2000" dirty="0">
              <a:cs typeface="Times New Roman" pitchFamily="18" charset="0"/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1153007" y="5954034"/>
            <a:ext cx="13822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КЭМ детали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8" name="TextBox 17"/>
          <p:cNvSpPr txBox="1"/>
          <p:nvPr/>
        </p:nvSpPr>
        <p:spPr>
          <a:xfrm>
            <a:off x="5220072" y="5949280"/>
            <a:ext cx="278775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Штамповка детали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9" name="TextBox 18"/>
          <p:cNvSpPr txBox="1"/>
          <p:nvPr/>
        </p:nvSpPr>
        <p:spPr>
          <a:xfrm>
            <a:off x="1173946" y="3227022"/>
            <a:ext cx="190725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КЭМ заготовки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18654"/>
            <a:ext cx="7653536" cy="70609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Моделирование процессов объемной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штамповки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 </a:t>
            </a:r>
            <a:r>
              <a:rPr lang="en-US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QForm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54452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Моделирование второго удара штампа</a:t>
            </a:r>
          </a:p>
          <a:p>
            <a:pPr algn="ctr"/>
            <a:r>
              <a:rPr lang="ru-RU" dirty="0"/>
              <a:t>Полное смыкание штампа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44522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Моделирование первого удара штампа</a:t>
            </a:r>
          </a:p>
          <a:p>
            <a:pPr algn="ctr"/>
            <a:r>
              <a:rPr lang="ru-RU" dirty="0" err="1"/>
              <a:t>Недоштамповка</a:t>
            </a:r>
            <a:r>
              <a:rPr lang="ru-RU" dirty="0"/>
              <a:t> 2-3мм.</a:t>
            </a: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2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484784"/>
            <a:ext cx="451842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6192" y="1484784"/>
            <a:ext cx="398628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7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317"/>
    </mc:Choice>
    <mc:Fallback xmlns="">
      <p:transition advTm="2631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319" objId="7"/>
        <p14:stopEvt time="14159" objId="7"/>
        <p14:playEvt time="14362" objId="8"/>
        <p14:stopEvt time="26317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196753"/>
            <a:ext cx="3522032" cy="505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6752"/>
            <a:ext cx="4425763" cy="505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90872" y="418654"/>
            <a:ext cx="7437512" cy="70609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Моделирование процессов объемной штамповки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 </a:t>
            </a:r>
            <a:r>
              <a:rPr lang="en-US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QForm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0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3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67"/>
    </mc:Choice>
    <mc:Fallback xmlns="">
      <p:transition advTm="566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91" y="548680"/>
            <a:ext cx="7632848" cy="4434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Times New Roman" pitchFamily="18" charset="0"/>
              </a:rPr>
              <a:t>Моделирование процессов листовой штамповки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4594" y="1412776"/>
            <a:ext cx="8343240" cy="49377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Моделирование процессов листовой штамповки, осуществляется в следующих направлениях:</a:t>
            </a:r>
          </a:p>
          <a:p>
            <a:pPr marL="900113" indent="-273050">
              <a:lnSpc>
                <a:spcPct val="150000"/>
              </a:lnSpc>
              <a:buFont typeface="Wingdings" pitchFamily="2" charset="2"/>
              <a:buChar char="Ø"/>
              <a:tabLst>
                <a:tab pos="1160463" algn="l"/>
              </a:tabLst>
            </a:pPr>
            <a:r>
              <a:rPr lang="ru-RU" sz="2400" dirty="0" smtClean="0"/>
              <a:t>	</a:t>
            </a:r>
            <a:r>
              <a:rPr lang="ru-RU" sz="2000" dirty="0" smtClean="0"/>
              <a:t>обтяжка</a:t>
            </a:r>
            <a:r>
              <a:rPr lang="ru-RU" sz="2000" dirty="0"/>
              <a:t>;</a:t>
            </a:r>
          </a:p>
          <a:p>
            <a:pPr marL="900113" indent="-273050">
              <a:lnSpc>
                <a:spcPct val="150000"/>
              </a:lnSpc>
              <a:buFont typeface="Wingdings" pitchFamily="2" charset="2"/>
              <a:buChar char="Ø"/>
              <a:tabLst>
                <a:tab pos="1160463" algn="l"/>
              </a:tabLst>
            </a:pPr>
            <a:r>
              <a:rPr lang="ru-RU" sz="2000" dirty="0"/>
              <a:t>	</a:t>
            </a:r>
            <a:r>
              <a:rPr lang="ru-RU" sz="2000" dirty="0" smtClean="0"/>
              <a:t>штамповка </a:t>
            </a:r>
            <a:r>
              <a:rPr lang="ru-RU" sz="2000" dirty="0"/>
              <a:t>на листоштамповочных молотах;</a:t>
            </a:r>
          </a:p>
          <a:p>
            <a:pPr marL="900113" indent="-273050">
              <a:lnSpc>
                <a:spcPct val="150000"/>
              </a:lnSpc>
              <a:buFont typeface="Wingdings" pitchFamily="2" charset="2"/>
              <a:buChar char="Ø"/>
              <a:tabLst>
                <a:tab pos="1160463" algn="l"/>
              </a:tabLst>
            </a:pPr>
            <a:r>
              <a:rPr lang="ru-RU" sz="2000" dirty="0"/>
              <a:t>	</a:t>
            </a:r>
            <a:r>
              <a:rPr lang="ru-RU" sz="2000" dirty="0" smtClean="0"/>
              <a:t>формовка </a:t>
            </a:r>
            <a:r>
              <a:rPr lang="ru-RU" sz="2000" dirty="0"/>
              <a:t>эластичной средой;</a:t>
            </a:r>
          </a:p>
          <a:p>
            <a:pPr marL="900113" indent="-273050">
              <a:lnSpc>
                <a:spcPct val="150000"/>
              </a:lnSpc>
              <a:buFont typeface="Wingdings" pitchFamily="2" charset="2"/>
              <a:buChar char="Ø"/>
              <a:tabLst>
                <a:tab pos="1160463" algn="l"/>
              </a:tabLst>
            </a:pPr>
            <a:r>
              <a:rPr lang="ru-RU" sz="2000" dirty="0"/>
              <a:t>	</a:t>
            </a:r>
            <a:r>
              <a:rPr lang="ru-RU" sz="2000" dirty="0" smtClean="0"/>
              <a:t>штамповка </a:t>
            </a:r>
            <a:r>
              <a:rPr lang="ru-RU" sz="2000" dirty="0"/>
              <a:t>в жёстких штампах;</a:t>
            </a:r>
          </a:p>
          <a:p>
            <a:pPr marL="900113" indent="-273050">
              <a:lnSpc>
                <a:spcPct val="150000"/>
              </a:lnSpc>
              <a:buFont typeface="Wingdings" pitchFamily="2" charset="2"/>
              <a:buChar char="Ø"/>
              <a:tabLst>
                <a:tab pos="1160463" algn="l"/>
              </a:tabLst>
            </a:pPr>
            <a:r>
              <a:rPr lang="ru-RU" sz="2000" dirty="0"/>
              <a:t>	 </a:t>
            </a:r>
            <a:r>
              <a:rPr lang="ru-RU" sz="2000" dirty="0" err="1" smtClean="0"/>
              <a:t>пневмотермическая</a:t>
            </a:r>
            <a:r>
              <a:rPr lang="ru-RU" sz="2000" dirty="0" smtClean="0"/>
              <a:t> </a:t>
            </a:r>
            <a:r>
              <a:rPr lang="ru-RU" sz="2000" dirty="0"/>
              <a:t>формовка в режиме 	</a:t>
            </a:r>
            <a:r>
              <a:rPr lang="ru-RU" sz="2000" dirty="0" err="1"/>
              <a:t>сверхпластичности</a:t>
            </a:r>
            <a:r>
              <a:rPr lang="ru-RU" sz="2000" dirty="0"/>
              <a:t>.</a:t>
            </a:r>
          </a:p>
          <a:p>
            <a:endParaRPr lang="ru-RU" sz="2800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100392" y="257717"/>
            <a:ext cx="802640" cy="795019"/>
            <a:chOff x="79" y="346"/>
            <a:chExt cx="2262" cy="2200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0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66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989</TotalTime>
  <Words>425</Words>
  <Application>Microsoft Office PowerPoint</Application>
  <PresentationFormat>Экран (4:3)</PresentationFormat>
  <Paragraphs>102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Презентация PowerPoint</vt:lpstr>
      <vt:lpstr>ЛАБОРАТОРИЯ ПРОЕКТИРОВАНИЯ И ВИРТУАЛЬНОГО МОДЕЛИРОВАНИЯ ИЗДЕЛИЙ И ТЕХНОЛОГИЧЕСКИХ ПРОЦЕССОВ</vt:lpstr>
      <vt:lpstr>Моделирование процессов литья типовой детали</vt:lpstr>
      <vt:lpstr>Моделирование процессов литья в ESI Group ProCAST </vt:lpstr>
      <vt:lpstr>Результаты моделирования процессов литья</vt:lpstr>
      <vt:lpstr>Моделирование объёмной штамповки в QForm</vt:lpstr>
      <vt:lpstr>Моделирование процессов объемной штамповки в QForm</vt:lpstr>
      <vt:lpstr>Презентация PowerPoint</vt:lpstr>
      <vt:lpstr>Моделирование процессов листовой штамповки</vt:lpstr>
      <vt:lpstr>Моделирование процесса обтяжки</vt:lpstr>
      <vt:lpstr>Моделирование формообразования детали на падающих молотах</vt:lpstr>
      <vt:lpstr>Результаты моделирования детали на падающих молотах</vt:lpstr>
      <vt:lpstr>Моделирование штамповки листовых деталей на прессах высокого давления эластичной средой</vt:lpstr>
      <vt:lpstr>Моделирование гофрообразования</vt:lpstr>
      <vt:lpstr>Результаты моделирования листовых деталей в жестких штампах</vt:lpstr>
      <vt:lpstr>Презентация PowerPoint</vt:lpstr>
      <vt:lpstr>Презентация PowerPoint</vt:lpstr>
      <vt:lpstr>Презентация PowerPoint</vt:lpstr>
      <vt:lpstr>Пневмотермическая формовка трёхслойных панелей</vt:lpstr>
      <vt:lpstr>Презентация PowerPoint</vt:lpstr>
      <vt:lpstr>Проектирование оснастки для проведения экспериментов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 Моделирования И ВИРТУАЛЬНОГО МОДЕЛИРОВАНИЯ ИЗДЕЛИЙ И ТЕХНОЛОГИЧЕСКИХ ПРОЦЕССОВ</dc:title>
  <dc:creator>user</dc:creator>
  <cp:lastModifiedBy>Илья Владимирович Колмогорцев</cp:lastModifiedBy>
  <cp:revision>78</cp:revision>
  <dcterms:created xsi:type="dcterms:W3CDTF">2012-04-13T06:10:02Z</dcterms:created>
  <dcterms:modified xsi:type="dcterms:W3CDTF">2013-05-14T04:09:19Z</dcterms:modified>
</cp:coreProperties>
</file>