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31" r:id="rId3"/>
    <p:sldId id="361" r:id="rId4"/>
    <p:sldId id="336" r:id="rId5"/>
    <p:sldId id="359" r:id="rId6"/>
    <p:sldId id="339" r:id="rId7"/>
    <p:sldId id="337" r:id="rId8"/>
    <p:sldId id="338" r:id="rId9"/>
    <p:sldId id="341" r:id="rId10"/>
    <p:sldId id="323" r:id="rId11"/>
    <p:sldId id="322" r:id="rId12"/>
    <p:sldId id="324" r:id="rId13"/>
    <p:sldId id="346" r:id="rId14"/>
    <p:sldId id="320" r:id="rId15"/>
    <p:sldId id="349" r:id="rId16"/>
    <p:sldId id="353" r:id="rId17"/>
    <p:sldId id="352" r:id="rId18"/>
    <p:sldId id="300" r:id="rId19"/>
    <p:sldId id="362" r:id="rId20"/>
    <p:sldId id="36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ardo" initials="L" lastIdx="7" clrIdx="0"/>
  <p:cmAuthor id="1" name="user" initials="u" lastIdx="4" clrIdx="1"/>
  <p:cmAuthor id="2" name="Alexey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71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1233C-5B16-4108-B77A-ECAE5B01711E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208E0-01E8-48D2-BF8F-95ACAEF00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10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08E0-01E8-48D2-BF8F-95ACAEF0061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83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208E0-01E8-48D2-BF8F-95ACAEF0061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02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C20909E-C678-4141-9D98-76F8294269F7}" type="datetimeFigureOut">
              <a:rPr lang="ru-RU" smtClean="0"/>
              <a:t>14.05.2013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28B558B-531C-485E-9B25-833437E7768B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013" y="2924944"/>
            <a:ext cx="90689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hangingPunct="0"/>
            <a:r>
              <a:rPr lang="ru-RU" sz="2800" b="1" dirty="0" smtClean="0">
                <a:ln w="10541" cmpd="sng">
                  <a:solidFill>
                    <a:srgbClr val="727CA3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727CA3">
                        <a:tint val="40000"/>
                        <a:satMod val="250000"/>
                      </a:srgbClr>
                    </a:gs>
                    <a:gs pos="9000">
                      <a:srgbClr val="727CA3">
                        <a:tint val="52000"/>
                        <a:satMod val="300000"/>
                      </a:srgbClr>
                    </a:gs>
                    <a:gs pos="50000">
                      <a:srgbClr val="727CA3">
                        <a:shade val="20000"/>
                        <a:satMod val="300000"/>
                      </a:srgbClr>
                    </a:gs>
                    <a:gs pos="79000">
                      <a:srgbClr val="727CA3">
                        <a:tint val="52000"/>
                        <a:satMod val="300000"/>
                      </a:srgbClr>
                    </a:gs>
                    <a:gs pos="100000">
                      <a:srgbClr val="727CA3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ea typeface="+mj-ea"/>
                <a:cs typeface="Times New Roman" pitchFamily="18" charset="0"/>
              </a:rPr>
              <a:t>НАУЧНО-ИССЛЕДОВАТЕЛЬСКАЯ ЛАБОРАТОРИЯ ПРОГРЕССИВНЫХ МЕТОДОВ ФОРМООБРАЗОВАНИЯ В ЗАГОТОВИТЕЛЬНО-ШТАМПОВОЧНОМ ПРОИЗВОДСТВЕ</a:t>
            </a:r>
            <a:endParaRPr lang="ru-RU" sz="2800" b="1" dirty="0">
              <a:ln w="10541" cmpd="sng">
                <a:solidFill>
                  <a:srgbClr val="727CA3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727CA3">
                      <a:tint val="40000"/>
                      <a:satMod val="250000"/>
                    </a:srgbClr>
                  </a:gs>
                  <a:gs pos="9000">
                    <a:srgbClr val="727CA3">
                      <a:tint val="52000"/>
                      <a:satMod val="300000"/>
                    </a:srgbClr>
                  </a:gs>
                  <a:gs pos="50000">
                    <a:srgbClr val="727CA3">
                      <a:shade val="20000"/>
                      <a:satMod val="300000"/>
                    </a:srgbClr>
                  </a:gs>
                  <a:gs pos="79000">
                    <a:srgbClr val="727CA3">
                      <a:tint val="52000"/>
                      <a:satMod val="300000"/>
                    </a:srgbClr>
                  </a:gs>
                  <a:gs pos="100000">
                    <a:srgbClr val="727CA3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  <a:ea typeface="+mj-ea"/>
              <a:cs typeface="Times New Roman" pitchFamily="18" charset="0"/>
            </a:endParaRPr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7564077" y="276012"/>
            <a:ext cx="1185188" cy="1188600"/>
            <a:chOff x="79" y="346"/>
            <a:chExt cx="2262" cy="2200"/>
          </a:xfrm>
        </p:grpSpPr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259632" y="62068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rible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hangingPunct="0"/>
            <a:r>
              <a:rPr lang="ru-RU" b="1" dirty="0">
                <a:ln w="10541" cmpd="sng">
                  <a:solidFill>
                    <a:srgbClr val="464653"/>
                  </a:solidFill>
                  <a:prstDash val="solid"/>
                </a:ln>
                <a:solidFill>
                  <a:srgbClr val="727CA3">
                    <a:lumMod val="50000"/>
                  </a:srgbClr>
                </a:solidFill>
                <a:cs typeface="Times New Roman" pitchFamily="18" charset="0"/>
              </a:rPr>
              <a:t>НАЦИОНАЛЬНЫЙ ИССЛЕДОВАТЕЛЬСКИЙ ИРКУТСКИЙ ГОСУДАРСТВЕННЫЙ ТЕХНИЧЕСКИЙ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341891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4432" y="1340768"/>
            <a:ext cx="90364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150х150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мм, Толщина листа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- 1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мм, </a:t>
            </a:r>
          </a:p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Материал – алюминиевый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сплав АМг6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26807" y="691331"/>
            <a:ext cx="68407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Модельная деталь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«Корпус»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2" descr="A:\rabota\IRGTU Techno-park\фото\Фото058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9319">
            <a:off x="5211500" y="2174262"/>
            <a:ext cx="4015168" cy="3890904"/>
          </a:xfrm>
          <a:prstGeom prst="rect">
            <a:avLst/>
          </a:prstGeom>
          <a:noFill/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5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4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9" name="TextBox 18"/>
          <p:cNvSpPr txBox="1"/>
          <p:nvPr/>
        </p:nvSpPr>
        <p:spPr>
          <a:xfrm>
            <a:off x="5695414" y="5877272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8" name="TextBox 17"/>
          <p:cNvSpPr txBox="1"/>
          <p:nvPr/>
        </p:nvSpPr>
        <p:spPr>
          <a:xfrm>
            <a:off x="899592" y="5881226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982240"/>
            <a:ext cx="5182575" cy="36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08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40"/>
    </mc:Choice>
    <mc:Fallback xmlns="">
      <p:transition spd="slow" advTm="2084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035" objId="7"/>
        <p14:stopEvt time="10638" objId="7"/>
        <p14:playEvt time="11106" objId="7"/>
        <p14:stopEvt time="20700" objId="7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5135" y="1268760"/>
            <a:ext cx="86637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150х150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мм, Толщина листа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- 1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мм, </a:t>
            </a:r>
          </a:p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Материал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–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титановый сплав ВТ20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7264" y="693857"/>
            <a:ext cx="63367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Модельная деталь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«Ячеистая панель»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3" descr="C:\Users\user\Desktop\Фото\P106096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5455">
            <a:off x="4377490" y="2319981"/>
            <a:ext cx="4490920" cy="3368191"/>
          </a:xfrm>
          <a:prstGeom prst="rect">
            <a:avLst/>
          </a:prstGeom>
          <a:noFill/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6" name="TextBox 15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7" name="TextBox 16"/>
          <p:cNvSpPr txBox="1"/>
          <p:nvPr/>
        </p:nvSpPr>
        <p:spPr>
          <a:xfrm>
            <a:off x="1044753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175" y="2016163"/>
            <a:ext cx="4028833" cy="3784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55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40"/>
    </mc:Choice>
    <mc:Fallback xmlns="">
      <p:transition spd="slow" advTm="2084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035" objId="7"/>
        <p14:stopEvt time="10638" objId="7"/>
        <p14:playEvt time="11106" objId="7"/>
        <p14:stopEvt time="20700" objId="7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6" y="1196752"/>
            <a:ext cx="6369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150х150 мм, Толщина листа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- 1 мм </a:t>
            </a:r>
          </a:p>
          <a:p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Материал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–АМг6, ВТ20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3668" y="693857"/>
            <a:ext cx="59766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Модельная деталь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«Кожух»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Рисунок 7339" descr="P107036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90415"/>
            <a:ext cx="2727693" cy="217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Описание: C:\Users\kolmogortsev\Desktop\2012-06-09 12.43.54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63930" y="1772816"/>
            <a:ext cx="2643297" cy="1685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4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3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7" name="TextBox 16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8" name="TextBox 17"/>
          <p:cNvSpPr txBox="1"/>
          <p:nvPr/>
        </p:nvSpPr>
        <p:spPr>
          <a:xfrm>
            <a:off x="1044753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8297" y="2132856"/>
            <a:ext cx="4995791" cy="352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49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40"/>
    </mc:Choice>
    <mc:Fallback xmlns="">
      <p:transition spd="slow" advTm="2084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035" objId="7"/>
        <p14:stopEvt time="10638" objId="7"/>
        <p14:playEvt time="11106" objId="7"/>
        <p14:stopEvt time="20700" objId="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9" y="2204863"/>
            <a:ext cx="4665128" cy="309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J:\Снимок345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6308" y="2035406"/>
            <a:ext cx="4450494" cy="3625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043608" y="693857"/>
            <a:ext cx="68407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Модельная деталь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«Жёсткость 1»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3437" y="1280954"/>
            <a:ext cx="69408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150х150 мм, Толщина листа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- 1 мм </a:t>
            </a:r>
          </a:p>
          <a:p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Материал – титановый сплав </a:t>
            </a:r>
            <a:r>
              <a:rPr lang="ru-RU" sz="2000" dirty="0" err="1" smtClean="0">
                <a:solidFill>
                  <a:schemeClr val="tx2"/>
                </a:solidFill>
                <a:cs typeface="Times New Roman" pitchFamily="18" charset="0"/>
              </a:rPr>
              <a:t>ВТ20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4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3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7" name="TextBox 16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8" name="TextBox 17"/>
          <p:cNvSpPr txBox="1"/>
          <p:nvPr/>
        </p:nvSpPr>
        <p:spPr>
          <a:xfrm>
            <a:off x="899592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1352962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150х150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мм, Толщина листа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- 1 мм </a:t>
            </a:r>
          </a:p>
          <a:p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Материал – титановый сплав </a:t>
            </a:r>
            <a:r>
              <a:rPr lang="ru-RU" sz="2000" dirty="0" err="1" smtClean="0">
                <a:solidFill>
                  <a:schemeClr val="tx2"/>
                </a:solidFill>
                <a:cs typeface="Times New Roman" pitchFamily="18" charset="0"/>
              </a:rPr>
              <a:t>От4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-1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30424" y="675120"/>
            <a:ext cx="7283152" cy="449624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Модельная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деталь «Жёсткость 2»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26" name="Рисунок 69" descr="P107036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2107">
            <a:off x="5579430" y="2352731"/>
            <a:ext cx="3192672" cy="273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4" name="TextBox 13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5" name="TextBox 14"/>
          <p:cNvSpPr txBox="1"/>
          <p:nvPr/>
        </p:nvSpPr>
        <p:spPr>
          <a:xfrm>
            <a:off x="1044753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688" y="2420888"/>
            <a:ext cx="5183416" cy="3024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755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40"/>
    </mc:Choice>
    <mc:Fallback xmlns="">
      <p:transition spd="slow" advTm="2084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035" objId="7"/>
        <p14:stopEvt time="10638" objId="7"/>
        <p14:playEvt time="11106" objId="7"/>
        <p14:stopEvt time="20700" objId="7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75565" y="693857"/>
            <a:ext cx="63367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Модельная деталь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«Купол с рифтами»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3437" y="1280954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190х190 мм, Толщина листа – 1.5 мм 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  <a:p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Материал –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алюминиевый сплав АМг6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7" name="Рисунок 6" descr="\\172.27.100.5\project1-3\СВЕРХПЛАСТИЧНОСТЬ\Фотографии деталей\Модельные  детали\2 комплект\DSC_0575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1211" y="2564904"/>
            <a:ext cx="4211412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4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3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7" name="TextBox 16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8" name="TextBox 17"/>
          <p:cNvSpPr txBox="1"/>
          <p:nvPr/>
        </p:nvSpPr>
        <p:spPr>
          <a:xfrm>
            <a:off x="1044753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4448" y="2198038"/>
            <a:ext cx="3969469" cy="345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3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79621" y="693857"/>
            <a:ext cx="53285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Модельная деталь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«</a:t>
            </a:r>
            <a:r>
              <a:rPr lang="ru-RU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Полупатрубок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3437" y="1268760"/>
            <a:ext cx="91730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190х190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мм, Толщина листа – 1.5 мм 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  <a:p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Материал –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АМг6, ВТ20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7" name="Рисунок 6" descr="\\172.27.100.5\project1-3\СВЕРХПЛАСТИЧНОСТЬ\Фотографии деталей\Модельные  детали\2 комплект\DSC_0577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08104" y="1556793"/>
            <a:ext cx="2921763" cy="2160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\\172.27.100.5\project1-3\СВЕРХПЛАСТИЧНОСТЬ\Фотографии деталей\Модельные  детали\2 комплект\DSC_0569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3431727"/>
            <a:ext cx="3262683" cy="23015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5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4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8" name="TextBox 17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9" name="TextBox 18"/>
          <p:cNvSpPr txBox="1"/>
          <p:nvPr/>
        </p:nvSpPr>
        <p:spPr>
          <a:xfrm>
            <a:off x="1044753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20" y="2204864"/>
            <a:ext cx="4824536" cy="353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82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1363">
            <a:off x="189812" y="2638543"/>
            <a:ext cx="5318195" cy="3242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DSC_058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4349">
            <a:off x="4419087" y="2006340"/>
            <a:ext cx="4612058" cy="32913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1187624" y="693857"/>
            <a:ext cx="68407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Комплексное изготовление 4 деталей «обтекатель»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a typeface="+mj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5624" y="1424970"/>
            <a:ext cx="79334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260х190 мм, Толщина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листа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– 0.8 мм 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  <a:p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Материал –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ОТ4-1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5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7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6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2" name="TextBox 11"/>
          <p:cNvSpPr txBox="1"/>
          <p:nvPr/>
        </p:nvSpPr>
        <p:spPr>
          <a:xfrm>
            <a:off x="5840575" y="5830706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3" name="TextBox 12"/>
          <p:cNvSpPr txBox="1"/>
          <p:nvPr/>
        </p:nvSpPr>
        <p:spPr>
          <a:xfrm>
            <a:off x="1044753" y="5834660"/>
            <a:ext cx="365613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9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971600" y="693376"/>
            <a:ext cx="6984776" cy="43136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Пневмотермическая формовка трёхслойных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панелей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280954"/>
            <a:ext cx="87799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Габаритные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размеры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260х190 мм, Толщина листа: Обшивок – 2 мм, Заполнителя – 1 мм, Материал </a:t>
            </a:r>
            <a:r>
              <a:rPr lang="ru-RU" sz="2000" dirty="0">
                <a:solidFill>
                  <a:schemeClr val="tx2"/>
                </a:solidFill>
                <a:cs typeface="Times New Roman" pitchFamily="18" charset="0"/>
              </a:rPr>
              <a:t>– </a:t>
            </a:r>
            <a:r>
              <a:rPr lang="ru-RU" sz="2000" dirty="0" smtClean="0">
                <a:solidFill>
                  <a:schemeClr val="tx2"/>
                </a:solidFill>
                <a:cs typeface="Times New Roman" pitchFamily="18" charset="0"/>
              </a:rPr>
              <a:t>ВТ20</a:t>
            </a:r>
            <a:endParaRPr lang="ru-RU" sz="2000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891852"/>
            <a:ext cx="4075961" cy="227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 useBgFill="1">
        <p:nvSpPr>
          <p:cNvPr id="12" name="TextBox 11"/>
          <p:cNvSpPr txBox="1"/>
          <p:nvPr/>
        </p:nvSpPr>
        <p:spPr>
          <a:xfrm>
            <a:off x="1115616" y="5085184"/>
            <a:ext cx="295547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Изготовленная деталь</a:t>
            </a:r>
            <a:endParaRPr lang="ru-RU" dirty="0">
              <a:cs typeface="Times New Roman" pitchFamily="18" charset="0"/>
            </a:endParaRPr>
          </a:p>
        </p:txBody>
      </p:sp>
      <p:sp useBgFill="1">
        <p:nvSpPr>
          <p:cNvPr id="13" name="TextBox 12"/>
          <p:cNvSpPr txBox="1"/>
          <p:nvPr/>
        </p:nvSpPr>
        <p:spPr>
          <a:xfrm>
            <a:off x="6328775" y="2348880"/>
            <a:ext cx="2432929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cs typeface="Times New Roman" pitchFamily="18" charset="0"/>
              </a:rPr>
              <a:t>Моделирование процесса ПТФ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4750" y="2270851"/>
            <a:ext cx="6048672" cy="130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21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99792" y="620688"/>
            <a:ext cx="4176463" cy="432048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Результаты работ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484784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smtClean="0"/>
              <a:t>За период существования лаборатории удалось выполнить комплекс работ: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ru-RU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Определены параметры различных материалов для процесса ПТФ на основе испытаний на двухосное растяжение;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2000" dirty="0" smtClean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2000" dirty="0" smtClean="0"/>
              <a:t>Выполнено моделирование процессов формообразования </a:t>
            </a:r>
            <a:r>
              <a:rPr lang="ru-RU" sz="2000" dirty="0"/>
              <a:t>в режиме сверхпластичности на базе систем инженерного </a:t>
            </a:r>
            <a:r>
              <a:rPr lang="ru-RU" sz="2000" dirty="0" smtClean="0"/>
              <a:t>анализа;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ru-RU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Отработаны технологии </a:t>
            </a:r>
            <a:r>
              <a:rPr lang="ru-RU" sz="2000" dirty="0"/>
              <a:t>ПТФ и ПТФ/ДС на </a:t>
            </a:r>
            <a:r>
              <a:rPr lang="ru-RU" sz="2000" dirty="0" smtClean="0"/>
              <a:t>макетных деталях и многослойных конструкциях;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Спроектирована оснастка для процесса ПТФ и ПТФ/ДС;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2000" dirty="0" smtClean="0"/>
          </a:p>
          <a:p>
            <a:pPr marL="285750" lvl="1" indent="-285750" algn="just">
              <a:buFont typeface="Arial" pitchFamily="34" charset="0"/>
              <a:buChar char="•"/>
            </a:pPr>
            <a:r>
              <a:rPr lang="ru-RU" sz="2000" dirty="0" smtClean="0"/>
              <a:t>Разработана нормативно-технологическая документация </a:t>
            </a:r>
            <a:r>
              <a:rPr lang="ru-RU" sz="2000" dirty="0"/>
              <a:t>для технологического процесса ПТФ и ПТФ/ДС.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sz="2000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sz="2000" dirty="0" smtClean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9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294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4"/>
          <p:cNvSpPr>
            <a:spLocks noGrp="1"/>
          </p:cNvSpPr>
          <p:nvPr>
            <p:ph type="title"/>
          </p:nvPr>
        </p:nvSpPr>
        <p:spPr>
          <a:xfrm>
            <a:off x="611560" y="193747"/>
            <a:ext cx="7560839" cy="999257"/>
          </a:xfrm>
        </p:spPr>
        <p:txBody>
          <a:bodyPr>
            <a:normAutofit fontScale="90000"/>
          </a:bodyPr>
          <a:lstStyle/>
          <a:p>
            <a:pPr lvl="0" algn="ctr" hangingPunct="0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Научно-исследовательская лаборатория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/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</a:b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Прогрессивных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методов формообразования в заготовительно-штамповочном производстве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44838" y="1340768"/>
            <a:ext cx="8814644" cy="4968552"/>
          </a:xfrm>
        </p:spPr>
        <p:txBody>
          <a:bodyPr>
            <a:noAutofit/>
          </a:bodyPr>
          <a:lstStyle/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Лаборатория основана в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2011 г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Направления деятельности: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Исследование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технологии </a:t>
            </a:r>
            <a:r>
              <a:rPr lang="ru-RU" sz="1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пневмотермического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формования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(ПТФ) и совмещённого процесса </a:t>
            </a:r>
            <a:r>
              <a:rPr lang="ru-RU" sz="1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пневмотермического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формования и диффузионной сварки (ПТФ/ДС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);</a:t>
            </a: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Оценка </a:t>
            </a:r>
            <a:r>
              <a:rPr lang="ru-RU" sz="18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штампуемости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материалов в режиме </a:t>
            </a:r>
            <a:r>
              <a:rPr lang="ru-RU" sz="1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сверхпластичности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Разработка методики определения технологических параметров процессов ПТФ и ПТФ/ДС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Моделирование процессов ПТФ и ПТФ/ДС на базе CAD/CAE-систем;</a:t>
            </a: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Проведение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опытных работ по изготовлению модельных 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деталей и многослойных конструкций,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оценка 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качества;</a:t>
            </a:r>
            <a:endParaRPr lang="ru-RU" sz="1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Разработка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и внедрение конструктивно-технологических рекомендаций для 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процессов </a:t>
            </a: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формообразования тонколистовых деталей летательных аппаратов в  режиме </a:t>
            </a:r>
            <a:r>
              <a:rPr lang="ru-RU" sz="18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сверхпластичности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sz="1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536575" lvl="1" indent="-273050" algn="just">
              <a:buFont typeface="Arial" pitchFamily="34" charset="0"/>
              <a:buChar char="•"/>
              <a:defRPr/>
            </a:pPr>
            <a:r>
              <a:rPr lang="ru-RU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Разработка нормативной технологической документации.</a:t>
            </a:r>
          </a:p>
          <a:p>
            <a:pPr lvl="1" algn="just">
              <a:buFont typeface="Arial" pitchFamily="34" charset="0"/>
              <a:buChar char="•"/>
              <a:defRPr/>
            </a:pPr>
            <a:endParaRPr lang="ru-RU" sz="1600" dirty="0">
              <a:cs typeface="Times New Roman" pitchFamily="18" charset="0"/>
            </a:endParaRPr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9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942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4" y="48419"/>
            <a:ext cx="9036495" cy="6777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>
              <a:schemeClr val="accent1"/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74427" y="548680"/>
            <a:ext cx="2441319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Контакты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6329" y="1954575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Национальный </a:t>
            </a:r>
            <a:r>
              <a:rPr lang="ru-RU" sz="2000" b="1" kern="0" dirty="0">
                <a:solidFill>
                  <a:sysClr val="windowText" lastClr="000000"/>
                </a:solidFill>
              </a:rPr>
              <a:t>исследовательский Иркутский государственный технический </a:t>
            </a:r>
            <a:r>
              <a:rPr lang="ru-RU" sz="2000" b="1" kern="0" dirty="0" smtClean="0">
                <a:solidFill>
                  <a:sysClr val="windowText" lastClr="000000"/>
                </a:solidFill>
              </a:rPr>
              <a:t>университет</a:t>
            </a:r>
          </a:p>
          <a:p>
            <a:pPr algn="ctr">
              <a:defRPr/>
            </a:pPr>
            <a:endParaRPr lang="ru-RU" sz="2000" b="1" kern="0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Институт </a:t>
            </a:r>
            <a:r>
              <a:rPr lang="ru-RU" sz="2000" b="1" kern="0" dirty="0" err="1" smtClean="0">
                <a:solidFill>
                  <a:sysClr val="windowText" lastClr="000000"/>
                </a:solidFill>
              </a:rPr>
              <a:t>авиамашиностроения</a:t>
            </a:r>
            <a:r>
              <a:rPr lang="ru-RU" sz="2000" b="1" kern="0" dirty="0" smtClean="0">
                <a:solidFill>
                  <a:sysClr val="windowText" lastClr="000000"/>
                </a:solidFill>
              </a:rPr>
              <a:t> и транспорта</a:t>
            </a:r>
          </a:p>
          <a:p>
            <a:pPr algn="ctr">
              <a:defRPr/>
            </a:pPr>
            <a:endParaRPr lang="ru-RU" sz="2000" b="1" kern="0" dirty="0" smtClean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Кафедра Самолётостроения и эксплуатации авиационной техники</a:t>
            </a:r>
            <a:endParaRPr lang="ru-RU" sz="2000" b="1" kern="0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endParaRPr lang="ru-RU" sz="2000" b="1" kern="0" dirty="0" smtClean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664074, Иркутск, ул. Лермонтова, 83</a:t>
            </a:r>
            <a:endParaRPr lang="ru-RU" sz="20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4904000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Осипов Сергей Александрович</a:t>
            </a:r>
            <a:endParaRPr lang="en-US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Тел. 8 (3952) 40-55-40</a:t>
            </a: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</a:rPr>
              <a:t>Е</a:t>
            </a:r>
            <a:r>
              <a:rPr lang="en-US" b="1" dirty="0" smtClean="0">
                <a:solidFill>
                  <a:srgbClr val="000000"/>
                </a:solidFill>
              </a:rPr>
              <a:t>mail</a:t>
            </a:r>
            <a:r>
              <a:rPr lang="ru-RU" b="1" dirty="0" smtClean="0">
                <a:solidFill>
                  <a:srgbClr val="000000"/>
                </a:solidFill>
              </a:rPr>
              <a:t>: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osipov_sa@istu.edu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83968" y="4907000"/>
            <a:ext cx="3491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Шмаков Андрей Константинович</a:t>
            </a:r>
          </a:p>
          <a:p>
            <a:endParaRPr lang="ru-RU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Тел. 8 (3952) </a:t>
            </a:r>
            <a:r>
              <a:rPr lang="ru-RU" b="1" dirty="0" smtClean="0">
                <a:solidFill>
                  <a:srgbClr val="000000"/>
                </a:solidFill>
              </a:rPr>
              <a:t>40-58-73</a:t>
            </a:r>
            <a:endParaRPr lang="en-US" b="1" dirty="0">
              <a:solidFill>
                <a:srgbClr val="000000"/>
              </a:solidFill>
            </a:endParaRPr>
          </a:p>
          <a:p>
            <a:endParaRPr lang="ru-RU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rgbClr val="000000"/>
                </a:solidFill>
              </a:rPr>
              <a:t>Е</a:t>
            </a:r>
            <a:r>
              <a:rPr lang="en-US" b="1" dirty="0" smtClean="0">
                <a:solidFill>
                  <a:srgbClr val="000000"/>
                </a:solidFill>
              </a:rPr>
              <a:t>mail</a:t>
            </a:r>
            <a:r>
              <a:rPr lang="ru-RU" b="1" dirty="0" smtClean="0">
                <a:solidFill>
                  <a:srgbClr val="000000"/>
                </a:solidFill>
              </a:rPr>
              <a:t>:  </a:t>
            </a:r>
            <a:r>
              <a:rPr lang="en-US" b="1" dirty="0">
                <a:solidFill>
                  <a:srgbClr val="000000"/>
                </a:solidFill>
              </a:rPr>
              <a:t>shmakov@istu.edu</a:t>
            </a:r>
            <a:endParaRPr lang="ru-RU" b="1" dirty="0">
              <a:solidFill>
                <a:srgbClr val="000000"/>
              </a:solidFill>
            </a:endParaRPr>
          </a:p>
        </p:txBody>
      </p: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7564077" y="276012"/>
            <a:ext cx="1185188" cy="1188600"/>
            <a:chOff x="79" y="346"/>
            <a:chExt cx="2262" cy="2200"/>
          </a:xfrm>
        </p:grpSpPr>
        <p:grpSp>
          <p:nvGrpSpPr>
            <p:cNvPr id="20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2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21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9500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11560" y="476672"/>
            <a:ext cx="7102341" cy="568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Комплекс оборудования научно-исследовательской лаборатории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340768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Лаборатория оснащена опытно – экспериментальным комплексом, включающим</a:t>
            </a:r>
            <a:r>
              <a:rPr lang="ru-RU" sz="2000" dirty="0" smtClean="0"/>
              <a:t>:</a:t>
            </a:r>
            <a:endParaRPr lang="en-US" sz="2000" dirty="0" smtClean="0"/>
          </a:p>
          <a:p>
            <a:endParaRPr lang="ru-RU" sz="2000" dirty="0"/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установку сверхпластичного формования и диффузионной сварки </a:t>
            </a:r>
            <a:r>
              <a:rPr lang="ru-RU" sz="2000" dirty="0" smtClean="0"/>
              <a:t>«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FSP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60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T</a:t>
            </a:r>
            <a:r>
              <a:rPr lang="ru-RU" sz="2000" dirty="0"/>
              <a:t>» на базе специализированного пресса (компании  АСВ, Франция</a:t>
            </a:r>
            <a:r>
              <a:rPr lang="ru-RU" sz="2000" dirty="0" smtClean="0"/>
              <a:t>);</a:t>
            </a:r>
            <a:endParaRPr lang="en-US" sz="2000" dirty="0" smtClean="0"/>
          </a:p>
          <a:p>
            <a:pPr marL="285750" lvl="0" indent="-285750">
              <a:buFont typeface="Courier New" pitchFamily="49" charset="0"/>
              <a:buChar char="o"/>
            </a:pPr>
            <a:endParaRPr lang="ru-RU" sz="2000" dirty="0"/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установку </a:t>
            </a:r>
            <a:r>
              <a:rPr lang="ru-RU" sz="2000" dirty="0" smtClean="0"/>
              <a:t>СПФ для </a:t>
            </a:r>
            <a:r>
              <a:rPr lang="ru-RU" sz="2000" dirty="0"/>
              <a:t>испытания материалов «УПТФ-0,15» на базе испытательного пресса «ИП-1250М-авто</a:t>
            </a:r>
            <a:r>
              <a:rPr lang="ru-RU" sz="2000" dirty="0" smtClean="0"/>
              <a:t>»;</a:t>
            </a:r>
            <a:endParaRPr lang="en-US" sz="2000" dirty="0" smtClean="0"/>
          </a:p>
          <a:p>
            <a:pPr marL="285750" lvl="0" indent="-285750">
              <a:buFont typeface="Courier New" pitchFamily="49" charset="0"/>
              <a:buChar char="o"/>
            </a:pPr>
            <a:endParaRPr lang="ru-RU" sz="2000" dirty="0"/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установки для  нанесения </a:t>
            </a:r>
            <a:r>
              <a:rPr lang="ru-RU" sz="2000" dirty="0" err="1"/>
              <a:t>антисварочного</a:t>
            </a:r>
            <a:r>
              <a:rPr lang="ru-RU" sz="2000" dirty="0"/>
              <a:t> покрытия на титановые листовые заготовки при их подготовке к диффузионной сварке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285750" lvl="0" indent="-285750">
              <a:buFont typeface="Courier New" pitchFamily="49" charset="0"/>
              <a:buChar char="o"/>
            </a:pPr>
            <a:endParaRPr lang="ru-RU" sz="2000" dirty="0"/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камеру и оборудование для сварки в среде аргона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285750" lvl="0" indent="-285750">
              <a:buFont typeface="Courier New" pitchFamily="49" charset="0"/>
              <a:buChar char="o"/>
            </a:pPr>
            <a:endParaRPr lang="ru-RU" sz="2000" dirty="0"/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воздушные компрессора низкого и высокого давления.</a:t>
            </a:r>
          </a:p>
        </p:txBody>
      </p: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2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3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2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297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292080" y="5636639"/>
            <a:ext cx="3405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>
              <a:solidFill>
                <a:schemeClr val="tx2"/>
              </a:solidFill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260648"/>
            <a:ext cx="787773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Пресс сверхпластичного формования и диффузионной сварки «</a:t>
            </a:r>
            <a:r>
              <a:rPr 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FSP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60</a:t>
            </a:r>
            <a:r>
              <a:rPr 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T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a typeface="+mj-ea"/>
                <a:cs typeface="Times New Roman" pitchFamily="18" charset="0"/>
              </a:rPr>
              <a:t>» с комплексом оснастки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1124744"/>
            <a:ext cx="49740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cs typeface="Times New Roman" pitchFamily="18" charset="0"/>
              </a:rPr>
              <a:t>Пресс </a:t>
            </a:r>
            <a:r>
              <a:rPr lang="ru-RU" dirty="0" smtClean="0">
                <a:cs typeface="Times New Roman" pitchFamily="18" charset="0"/>
              </a:rPr>
              <a:t>французской фирмы «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ACB</a:t>
            </a:r>
            <a:r>
              <a:rPr lang="ru-RU" dirty="0" smtClean="0">
                <a:cs typeface="Times New Roman" pitchFamily="18" charset="0"/>
              </a:rPr>
              <a:t>»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имеет возможность изготавливать детали как методом сверхпластичной формовки, так и совмещённым методом сверхпластичного </a:t>
            </a:r>
            <a:r>
              <a:rPr lang="ru-RU" dirty="0">
                <a:cs typeface="Times New Roman" pitchFamily="18" charset="0"/>
              </a:rPr>
              <a:t>формования и диффузионной </a:t>
            </a:r>
            <a:r>
              <a:rPr lang="ru-RU" dirty="0" smtClean="0">
                <a:cs typeface="Times New Roman" pitchFamily="18" charset="0"/>
              </a:rPr>
              <a:t>сварки.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5856" y="2606129"/>
            <a:ext cx="540608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Диаметр рабочей зоны 580 мм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Максимальный размер формуемого листа 350х350 мм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Максимальный вес оснастки 600 кг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Максимальный диаметр оснастки 450 мм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Максимальная высота оснастки 250 мм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Развиваемое усилие – от 60 </a:t>
            </a:r>
            <a:r>
              <a:rPr lang="ru-RU" sz="1700" dirty="0" err="1" smtClean="0"/>
              <a:t>кн</a:t>
            </a:r>
            <a:r>
              <a:rPr lang="ru-RU" sz="1700" dirty="0" smtClean="0"/>
              <a:t> до 600 </a:t>
            </a:r>
            <a:r>
              <a:rPr lang="ru-RU" sz="1700" dirty="0" err="1" smtClean="0"/>
              <a:t>кн</a:t>
            </a:r>
            <a:endParaRPr lang="ru-RU" sz="1700" dirty="0" smtClean="0"/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Контролируемый нагрев оснастки  в диапазоне температур до 1000±10°C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Количество газопроводов – 3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ru-RU" sz="1700" dirty="0" smtClean="0"/>
              <a:t>Диапазон регулирования избыточного давления по </a:t>
            </a:r>
            <a:r>
              <a:rPr lang="ru-RU" sz="1700" dirty="0" err="1" smtClean="0"/>
              <a:t>газолиниям</a:t>
            </a:r>
            <a:r>
              <a:rPr lang="ru-RU" sz="1700" dirty="0" smtClean="0"/>
              <a:t> 0-40 бар</a:t>
            </a:r>
            <a:endParaRPr lang="ru-RU" sz="1700" dirty="0"/>
          </a:p>
        </p:txBody>
      </p:sp>
      <p:pic>
        <p:nvPicPr>
          <p:cNvPr id="10" name="Рисунок 9" descr="C:\Users\kolmogortsev\Downloads\2012-01-25 14.52.38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8941" y="1196752"/>
            <a:ext cx="2878859" cy="2695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4" descr="Y:\_НИЛ прогрессивных методов формообразования в ЗШП\Фото лаборатории\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41" y="4030368"/>
            <a:ext cx="2882628" cy="2206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20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22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122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6768752" cy="792088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Экспериментальная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оснастка для процесса ПТФ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2" descr="I:\DCIM\Camera\2012-01-31 09.30.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9496"/>
            <a:ext cx="3046008" cy="2386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4378300" y="1408708"/>
            <a:ext cx="35780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Wingdings" pitchFamily="2" charset="2"/>
              <a:buChar char="Ø"/>
            </a:pPr>
            <a:r>
              <a:rPr lang="ru-RU" dirty="0" smtClean="0"/>
              <a:t>Максимальный </a:t>
            </a:r>
            <a:r>
              <a:rPr lang="ru-RU" dirty="0"/>
              <a:t>размер листов заготовок 350х350 </a:t>
            </a:r>
            <a:r>
              <a:rPr lang="ru-RU" dirty="0" smtClean="0"/>
              <a:t>мм</a:t>
            </a:r>
          </a:p>
          <a:p>
            <a:pPr marL="285750" lvl="1" indent="-285750">
              <a:buFont typeface="Wingdings" pitchFamily="2" charset="2"/>
              <a:buChar char="Ø"/>
            </a:pPr>
            <a:r>
              <a:rPr lang="ru-RU" dirty="0" smtClean="0"/>
              <a:t>Материал </a:t>
            </a:r>
            <a:r>
              <a:rPr lang="ru-RU" dirty="0"/>
              <a:t>– высокопрочная рефракторная </a:t>
            </a:r>
            <a:r>
              <a:rPr lang="ru-RU" dirty="0" smtClean="0"/>
              <a:t>сталь</a:t>
            </a:r>
          </a:p>
          <a:p>
            <a:pPr marL="285750" lvl="1" indent="-285750">
              <a:buFont typeface="Wingdings" pitchFamily="2" charset="2"/>
              <a:buChar char="Ø"/>
            </a:pPr>
            <a:r>
              <a:rPr lang="ru-RU" dirty="0"/>
              <a:t>Максимальная температура нагрева оснастки </a:t>
            </a:r>
            <a:r>
              <a:rPr lang="ru-RU" dirty="0" smtClean="0"/>
              <a:t>1000°C</a:t>
            </a:r>
          </a:p>
          <a:p>
            <a:pPr marL="285750" lvl="1" indent="-285750">
              <a:buFont typeface="Wingdings" pitchFamily="2" charset="2"/>
              <a:buChar char="Ø"/>
            </a:pPr>
            <a:r>
              <a:rPr lang="ru-RU" dirty="0" smtClean="0"/>
              <a:t>Максимальное давление формующего газа - 40 бар</a:t>
            </a:r>
            <a:endParaRPr lang="ru-RU" dirty="0"/>
          </a:p>
        </p:txBody>
      </p:sp>
      <p:pic>
        <p:nvPicPr>
          <p:cNvPr id="9" name="Picture 3" descr="Y:\_НИЛ прогрессивных методов формообразования в ЗШП\Фото лаборатории\IMG_025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77261" y="3849599"/>
            <a:ext cx="3263091" cy="2387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Y:\_НИЛ прогрессивных методов формообразования в ЗШП\Фото лаборатории\IMG_026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6979" y="3849597"/>
            <a:ext cx="3081112" cy="2387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2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8332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02466"/>
            <a:ext cx="6264696" cy="750270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Установка УПТФ-0,15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/>
            </a:r>
            <a:b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</a:b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на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базе и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спытательного пресса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ИП-1250М-авто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340768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Font typeface="Arial" pitchFamily="34" charset="0"/>
              <a:buChar char="•"/>
            </a:pPr>
            <a:r>
              <a:rPr lang="ru-RU" dirty="0" smtClean="0"/>
              <a:t>Материал формуемых деталей - алюминиевые и магниевые сплавы</a:t>
            </a:r>
          </a:p>
          <a:p>
            <a:pPr marL="361950" indent="-361950" hangingPunct="0">
              <a:buFont typeface="Arial" pitchFamily="34" charset="0"/>
              <a:buChar char="•"/>
            </a:pPr>
            <a:r>
              <a:rPr lang="ru-RU" dirty="0" smtClean="0"/>
              <a:t>Максимальный размер детали в плане,	 диаметр 170 мм</a:t>
            </a:r>
          </a:p>
          <a:p>
            <a:pPr marL="361950" indent="-361950" hangingPunct="0">
              <a:buFont typeface="Arial" pitchFamily="34" charset="0"/>
              <a:buChar char="•"/>
            </a:pPr>
            <a:r>
              <a:rPr lang="ru-RU" dirty="0" smtClean="0"/>
              <a:t>Максимальная высота детали  100 мм</a:t>
            </a:r>
          </a:p>
          <a:p>
            <a:pPr marL="361950" indent="-361950" hangingPunct="0">
              <a:buFont typeface="Arial" pitchFamily="34" charset="0"/>
              <a:buChar char="•"/>
            </a:pPr>
            <a:r>
              <a:rPr lang="ru-RU" dirty="0" smtClean="0"/>
              <a:t>Толщина листовых заготовок 0,8 ... 5,0 мм</a:t>
            </a:r>
          </a:p>
          <a:p>
            <a:pPr marL="361950" indent="-361950" hangingPunct="0">
              <a:buFont typeface="Arial" pitchFamily="34" charset="0"/>
              <a:buChar char="•"/>
            </a:pPr>
            <a:r>
              <a:rPr lang="ru-RU" dirty="0" smtClean="0"/>
              <a:t>Диапазон рабочих температур нагрева 20...600°с</a:t>
            </a:r>
          </a:p>
          <a:p>
            <a:pPr marL="361950" indent="-361950" hangingPunct="0">
              <a:buFont typeface="Arial" pitchFamily="34" charset="0"/>
              <a:buChar char="•"/>
            </a:pPr>
            <a:r>
              <a:rPr lang="ru-RU" dirty="0" smtClean="0"/>
              <a:t>Система нагрева тэны, суммарной мощностью </a:t>
            </a:r>
          </a:p>
          <a:p>
            <a:pPr marL="361950" indent="-361950" hangingPunct="0"/>
            <a:r>
              <a:rPr lang="ru-RU" dirty="0" smtClean="0"/>
              <a:t>      3 квт</a:t>
            </a:r>
            <a:endParaRPr lang="ru-RU" dirty="0"/>
          </a:p>
        </p:txBody>
      </p:sp>
      <p:pic>
        <p:nvPicPr>
          <p:cNvPr id="6" name="Picture 2" descr="D:\tmp\2012-04-16 13.15.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94" y="1340768"/>
            <a:ext cx="2975125" cy="2903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5001" descr="Описание: Описание: C:\Users\Llardo\Desktop\фото оснастки\P107035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53" y="4420114"/>
            <a:ext cx="2395891" cy="1781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5" name="Рисунок 5000" descr="Описание: Описание: C:\Users\Llardo\Desktop\фото оснастки\P107035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54" y="4420114"/>
            <a:ext cx="2383350" cy="1781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5652120" y="4077072"/>
            <a:ext cx="32411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Arial" pitchFamily="34" charset="0"/>
              <a:buChar char="•"/>
            </a:pPr>
            <a:r>
              <a:rPr lang="ru-RU" dirty="0" smtClean="0"/>
              <a:t>Время выхода установки на температуру 500°С – 1,5 часа</a:t>
            </a:r>
          </a:p>
          <a:p>
            <a:pPr marL="285750" indent="-285750" hangingPunct="0">
              <a:buFont typeface="Arial" pitchFamily="34" charset="0"/>
              <a:buChar char="•"/>
            </a:pPr>
            <a:r>
              <a:rPr lang="ru-RU" dirty="0" smtClean="0"/>
              <a:t>Регулируемое давление рабочей среды (сжатый воздух, аргон) до 4 мпа (40 </a:t>
            </a:r>
            <a:r>
              <a:rPr lang="ru-RU" dirty="0" err="1" smtClean="0"/>
              <a:t>атм</a:t>
            </a:r>
            <a:r>
              <a:rPr lang="ru-RU" dirty="0" smtClean="0"/>
              <a:t>)</a:t>
            </a:r>
            <a:endParaRPr lang="ru-RU" dirty="0"/>
          </a:p>
        </p:txBody>
      </p: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8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9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7716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139136" cy="72008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Комплекс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для 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нанесения и удаления </a:t>
            </a:r>
            <a:r>
              <a:rPr lang="ru-RU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антисварочного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Times New Roman" pitchFamily="18" charset="0"/>
              </a:rPr>
              <a:t> покрытия </a:t>
            </a:r>
            <a:r>
              <a:rPr lang="en-US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Dubuit</a:t>
            </a:r>
            <a:r>
              <a:rPr 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 Expression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 900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6315" y="1655929"/>
            <a:ext cx="3942848" cy="1468950"/>
          </a:xfrm>
        </p:spPr>
        <p:txBody>
          <a:bodyPr>
            <a:noAutofit/>
          </a:bodyPr>
          <a:lstStyle/>
          <a:p>
            <a:pPr lvl="1">
              <a:buClrTx/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максимальный </a:t>
            </a:r>
            <a:r>
              <a:rPr lang="ru-RU" sz="2000" dirty="0">
                <a:solidFill>
                  <a:schemeClr val="tx1"/>
                </a:solidFill>
              </a:rPr>
              <a:t>размер маски 400х600 </a:t>
            </a:r>
            <a:r>
              <a:rPr lang="ru-RU" sz="2000" dirty="0" smtClean="0">
                <a:solidFill>
                  <a:schemeClr val="tx1"/>
                </a:solidFill>
              </a:rPr>
              <a:t>мм</a:t>
            </a:r>
          </a:p>
          <a:p>
            <a:pPr lvl="1">
              <a:buClrTx/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максимальная </a:t>
            </a:r>
            <a:r>
              <a:rPr lang="ru-RU" sz="2000" dirty="0">
                <a:solidFill>
                  <a:schemeClr val="tx1"/>
                </a:solidFill>
              </a:rPr>
              <a:t>толщина окрашиваемого листа 10 мм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Picture 4" descr="D:\tmp\2012-04-16 13.18.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64974"/>
            <a:ext cx="4032448" cy="3652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14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6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5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11" name="Picture 2" descr="\\172.27.100.5\project1-3\_НИЛ прогрессивных методов формообразования в ЗШП\Фото лаборатории\2012-01-25 14.55.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37270"/>
            <a:ext cx="2880320" cy="2907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3790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1976"/>
            <a:ext cx="7632848" cy="432768"/>
          </a:xfrm>
        </p:spPr>
        <p:txBody>
          <a:bodyPr>
            <a:noAutofit/>
          </a:bodyPr>
          <a:lstStyle/>
          <a:p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Камера для сварки в среде аргона </a:t>
            </a:r>
            <a:r>
              <a:rPr lang="en-US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Jacomex</a:t>
            </a:r>
            <a:r>
              <a:rPr 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 G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(</a:t>
            </a:r>
            <a:r>
              <a:rPr 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BOX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)-</a:t>
            </a:r>
            <a:r>
              <a:rPr 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T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2-</a:t>
            </a:r>
            <a:r>
              <a:rPr lang="en-US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cs typeface="Times New Roman" pitchFamily="18" charset="0"/>
              </a:rPr>
              <a:t>FF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10978" y="2533554"/>
            <a:ext cx="377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261938">
              <a:buFont typeface="Arial" pitchFamily="34" charset="0"/>
              <a:buChar char="•"/>
            </a:pPr>
            <a:r>
              <a:rPr lang="ru-RU" dirty="0" smtClean="0"/>
              <a:t>Максимальный размер свариваемых листов – до 450 мм в диаметре</a:t>
            </a:r>
          </a:p>
          <a:p>
            <a:pPr marL="442913" indent="-261938">
              <a:buFont typeface="Arial" pitchFamily="34" charset="0"/>
              <a:buChar char="•"/>
            </a:pPr>
            <a:endParaRPr lang="ru-RU" dirty="0" smtClean="0"/>
          </a:p>
          <a:p>
            <a:pPr marL="442913" lvl="1" indent="-261938">
              <a:buFont typeface="Arial" pitchFamily="34" charset="0"/>
              <a:buChar char="•"/>
            </a:pPr>
            <a:r>
              <a:rPr lang="ru-RU" dirty="0" smtClean="0"/>
              <a:t>Обеспечиваемая чистота аргона – уровень кислорода менее 10 </a:t>
            </a:r>
            <a:r>
              <a:rPr lang="ru-RU" dirty="0" err="1" smtClean="0"/>
              <a:t>ppm</a:t>
            </a:r>
            <a:r>
              <a:rPr lang="ru-RU" dirty="0" smtClean="0"/>
              <a:t> в течение 10 сек в потоке 300 л/мин</a:t>
            </a:r>
            <a:endParaRPr lang="ru-RU" dirty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9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1026" name="Picture 2" descr="\\172.27.100.5\project1-3\_НИЛ прогрессивных методов формообразования в ЗШП\Фото лаборатории\2012-04-16 13.16.0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3744" y="1556792"/>
            <a:ext cx="4456353" cy="4464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8516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4" descr="Описание: C:\Photoshop files\PAM Stamp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752" y="2102280"/>
            <a:ext cx="1774917" cy="111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Описание: C:\Photoshop files\Ansys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482" y="5115758"/>
            <a:ext cx="2017455" cy="113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57200" y="1466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57200" y="237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57200" y="3568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57200" y="4648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57200" y="5632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t="5272" b="4690"/>
          <a:stretch/>
        </p:blipFill>
        <p:spPr bwMode="auto">
          <a:xfrm>
            <a:off x="6466499" y="5066497"/>
            <a:ext cx="1965793" cy="1131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257" y="2195546"/>
            <a:ext cx="2221130" cy="67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299" y="3037957"/>
            <a:ext cx="1750088" cy="103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752" y="3412206"/>
            <a:ext cx="1991332" cy="65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33374" y="1137429"/>
            <a:ext cx="8572502" cy="5444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20120" y="1340768"/>
            <a:ext cx="8578800" cy="468000"/>
          </a:xfrm>
          <a:prstGeom prst="rect">
            <a:avLst/>
          </a:prstGeom>
          <a:noFill/>
        </p:spPr>
        <p:txBody>
          <a:bodyPr vert="horz" lIns="91440" tIns="18000" rIns="91440" bIns="18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Для вычисления графика формующего давления газа используется набор программных комплексов: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149329" y="4288160"/>
            <a:ext cx="8920382" cy="720080"/>
          </a:xfrm>
          <a:prstGeom prst="rect">
            <a:avLst/>
          </a:prstGeom>
          <a:noFill/>
        </p:spPr>
        <p:txBody>
          <a:bodyPr vert="horz" lIns="91440" tIns="18000" rIns="91440" bIns="18000" rtlCol="0" anchor="ctr">
            <a:noAutofit/>
          </a:bodyPr>
          <a:lstStyle/>
          <a:p>
            <a:pPr marL="374650" lvl="0" indent="0" algn="ctr">
              <a:buNone/>
            </a:pPr>
            <a:r>
              <a:rPr lang="ru-RU" dirty="0">
                <a:latin typeface="Calibri" pitchFamily="34" charset="0"/>
                <a:cs typeface="Calibri" pitchFamily="34" charset="0"/>
              </a:rPr>
              <a:t>Для оценки свойств конструкции формообразующей оснастки для сверхпластичного формования, а также деталей и узлов, полученных методами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ПТФ и ПТФ/ДС используются программные продукты: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96516" y="2253127"/>
            <a:ext cx="3804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0450" lvl="0" indent="-342900">
              <a:buFont typeface="Arial" pitchFamily="34" charset="0"/>
              <a:buChar char="•"/>
            </a:pPr>
            <a:r>
              <a:rPr lang="ru-RU" sz="2400" dirty="0" smtClean="0"/>
              <a:t>PAM-STAMP 2</a:t>
            </a:r>
            <a:r>
              <a:rPr lang="en-US" sz="2400" dirty="0" smtClean="0"/>
              <a:t>G</a:t>
            </a:r>
            <a:r>
              <a:rPr lang="ru-RU" sz="2400" dirty="0" smtClean="0"/>
              <a:t>,</a:t>
            </a:r>
          </a:p>
          <a:p>
            <a:pPr marL="1060450" lvl="0" indent="-342900">
              <a:buFont typeface="Arial" pitchFamily="34" charset="0"/>
              <a:buChar char="•"/>
            </a:pPr>
            <a:r>
              <a:rPr lang="en-US" sz="2400" dirty="0" smtClean="0"/>
              <a:t>MSC Marc</a:t>
            </a:r>
            <a:r>
              <a:rPr lang="ru-RU" sz="2400" dirty="0" smtClean="0"/>
              <a:t>,</a:t>
            </a:r>
          </a:p>
          <a:p>
            <a:pPr marL="1060450" lvl="0" indent="-342900">
              <a:buFont typeface="Arial" pitchFamily="34" charset="0"/>
              <a:buChar char="•"/>
            </a:pPr>
            <a:r>
              <a:rPr lang="en-US" sz="2400" dirty="0" smtClean="0"/>
              <a:t>SIMULIA/</a:t>
            </a:r>
            <a:r>
              <a:rPr lang="en-US" sz="2400" dirty="0" err="1" smtClean="0"/>
              <a:t>Abaqus</a:t>
            </a:r>
            <a:r>
              <a:rPr lang="ru-RU" sz="2400" dirty="0" smtClean="0"/>
              <a:t>, </a:t>
            </a:r>
          </a:p>
          <a:p>
            <a:pPr marL="1060450" lvl="0" indent="-342900">
              <a:buFont typeface="Arial" pitchFamily="34" charset="0"/>
              <a:buChar char="•"/>
            </a:pPr>
            <a:r>
              <a:rPr lang="en-US" sz="2400" dirty="0" smtClean="0"/>
              <a:t>LS</a:t>
            </a:r>
            <a:r>
              <a:rPr lang="ru-RU" sz="2400" dirty="0" smtClean="0"/>
              <a:t>-</a:t>
            </a:r>
            <a:r>
              <a:rPr lang="en-US" sz="2400" dirty="0" smtClean="0"/>
              <a:t>DYNA</a:t>
            </a:r>
            <a:r>
              <a:rPr lang="ru-RU" sz="2400" dirty="0" smtClean="0"/>
              <a:t>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40570" y="5343617"/>
            <a:ext cx="3804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0" lvl="0" indent="-354013">
              <a:buFont typeface="Arial" pitchFamily="34" charset="0"/>
              <a:buChar char="•"/>
            </a:pPr>
            <a:r>
              <a:rPr lang="en-US" sz="2400" dirty="0" smtClean="0"/>
              <a:t>ANSYS</a:t>
            </a:r>
            <a:r>
              <a:rPr lang="ru-RU" sz="2400" dirty="0" smtClean="0"/>
              <a:t>,</a:t>
            </a:r>
          </a:p>
          <a:p>
            <a:pPr marL="717550" lvl="0" indent="-354013">
              <a:buFont typeface="Arial" pitchFamily="34" charset="0"/>
              <a:buChar char="•"/>
            </a:pPr>
            <a:r>
              <a:rPr lang="en-US" sz="2400" dirty="0" smtClean="0"/>
              <a:t>MSC PATRAN</a:t>
            </a:r>
            <a:endParaRPr lang="ru-RU" sz="2400" dirty="0" smtClean="0"/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7539" y="267488"/>
            <a:ext cx="8485899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Моделирование процесса изготовления деталей из </a:t>
            </a:r>
            <a:r>
              <a:rPr lang="ru-RU" sz="2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труднодеформируемых</a:t>
            </a:r>
            <a:r>
              <a:rPr lang="ru-RU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 </a:t>
            </a:r>
            <a:r>
              <a:rPr lang="ru-RU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сплавов в режиме </a:t>
            </a:r>
            <a:r>
              <a:rPr lang="ru-RU" sz="2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 pitchFamily="34" charset="0"/>
                <a:ea typeface="+mj-ea"/>
                <a:cs typeface="Times New Roman" pitchFamily="18" charset="0"/>
              </a:rPr>
              <a:t>сверхпластичности</a:t>
            </a:r>
            <a:endParaRPr lang="ru-RU" sz="2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8156842" y="172828"/>
            <a:ext cx="802640" cy="795019"/>
            <a:chOff x="79" y="346"/>
            <a:chExt cx="2262" cy="2200"/>
          </a:xfrm>
        </p:grpSpPr>
        <p:grpSp>
          <p:nvGrpSpPr>
            <p:cNvPr id="23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27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7423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1000"/>
    </mc:Choice>
    <mc:Fallback xmlns="">
      <p:transition advClick="0" advTm="21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6802</TotalTime>
  <Words>838</Words>
  <Application>Microsoft Office PowerPoint</Application>
  <PresentationFormat>Экран (4:3)</PresentationFormat>
  <Paragraphs>146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Начальная</vt:lpstr>
      <vt:lpstr>Презентация PowerPoint</vt:lpstr>
      <vt:lpstr>Научно-исследовательская лаборатория  Прогрессивных методов формообразования в заготовительно-штамповочном производстве</vt:lpstr>
      <vt:lpstr>Презентация PowerPoint</vt:lpstr>
      <vt:lpstr>Презентация PowerPoint</vt:lpstr>
      <vt:lpstr>Экспериментальная оснастка для процесса ПТФ</vt:lpstr>
      <vt:lpstr>Установка УПТФ-0,15  на базе испытательного пресса ИП-1250М-авто</vt:lpstr>
      <vt:lpstr>Комплекс для нанесения и удаления антисварочного покрытия Dubuit Expression 900</vt:lpstr>
      <vt:lpstr>Камера для сварки в среде аргона Jacomex G(BOX)-T2-FF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Модельная деталь «Жёсткость 2»</vt:lpstr>
      <vt:lpstr>Презентация PowerPoint</vt:lpstr>
      <vt:lpstr>Презентация PowerPoint</vt:lpstr>
      <vt:lpstr>Презентация PowerPoint</vt:lpstr>
      <vt:lpstr>Пневмотермическая формовка трёхслойных панелей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Илья Владимирович Колмогорцев</cp:lastModifiedBy>
  <cp:revision>259</cp:revision>
  <dcterms:created xsi:type="dcterms:W3CDTF">2011-03-30T03:22:30Z</dcterms:created>
  <dcterms:modified xsi:type="dcterms:W3CDTF">2013-05-14T04:09:47Z</dcterms:modified>
</cp:coreProperties>
</file>