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58" r:id="rId1"/>
  </p:sldMasterIdLst>
  <p:notesMasterIdLst>
    <p:notesMasterId r:id="rId25"/>
  </p:notesMasterIdLst>
  <p:sldIdLst>
    <p:sldId id="375" r:id="rId2"/>
    <p:sldId id="382" r:id="rId3"/>
    <p:sldId id="463" r:id="rId4"/>
    <p:sldId id="383" r:id="rId5"/>
    <p:sldId id="445" r:id="rId6"/>
    <p:sldId id="462" r:id="rId7"/>
    <p:sldId id="407" r:id="rId8"/>
    <p:sldId id="464" r:id="rId9"/>
    <p:sldId id="450" r:id="rId10"/>
    <p:sldId id="465" r:id="rId11"/>
    <p:sldId id="482" r:id="rId12"/>
    <p:sldId id="483" r:id="rId13"/>
    <p:sldId id="480" r:id="rId14"/>
    <p:sldId id="481" r:id="rId15"/>
    <p:sldId id="473" r:id="rId16"/>
    <p:sldId id="468" r:id="rId17"/>
    <p:sldId id="477" r:id="rId18"/>
    <p:sldId id="471" r:id="rId19"/>
    <p:sldId id="474" r:id="rId20"/>
    <p:sldId id="475" r:id="rId21"/>
    <p:sldId id="470" r:id="rId22"/>
    <p:sldId id="478" r:id="rId23"/>
    <p:sldId id="479" r:id="rId24"/>
  </p:sldIdLst>
  <p:sldSz cx="9144000" cy="6858000" type="screen4x3"/>
  <p:notesSz cx="10234613" cy="7102475"/>
  <p:embeddedFontLst>
    <p:embeddedFont>
      <p:font typeface="Garamond" pitchFamily="18" charset="0"/>
      <p:regular r:id="rId26"/>
      <p:bold r:id="rId27"/>
      <p:italic r:id="rId2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DA20D"/>
    <a:srgbClr val="F7CA6F"/>
    <a:srgbClr val="0099FF"/>
    <a:srgbClr val="6699FF"/>
    <a:srgbClr val="0033CC"/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5481" autoAdjust="0"/>
  </p:normalViewPr>
  <p:slideViewPr>
    <p:cSldViewPr snapToGrid="0">
      <p:cViewPr>
        <p:scale>
          <a:sx n="80" d="100"/>
          <a:sy n="80" d="100"/>
        </p:scale>
        <p:origin x="-1458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3503" cy="35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85" tIns="47492" rIns="94985" bIns="47492" numCol="1" anchor="t" anchorCtr="0" compatLnSpc="1">
            <a:prstTxWarp prst="textNoShape">
              <a:avLst/>
            </a:prstTxWarp>
          </a:bodyPr>
          <a:lstStyle>
            <a:lvl1pPr defTabSz="950159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787" y="1"/>
            <a:ext cx="4435164" cy="35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85" tIns="47492" rIns="94985" bIns="47492" numCol="1" anchor="t" anchorCtr="0" compatLnSpc="1">
            <a:prstTxWarp prst="textNoShape">
              <a:avLst/>
            </a:prstTxWarp>
          </a:bodyPr>
          <a:lstStyle>
            <a:lvl1pPr algn="r" defTabSz="950159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3400"/>
            <a:ext cx="3551237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628" y="3373082"/>
            <a:ext cx="8187358" cy="319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85" tIns="47492" rIns="94985" bIns="474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4468"/>
            <a:ext cx="4433503" cy="35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85" tIns="47492" rIns="94985" bIns="47492" numCol="1" anchor="b" anchorCtr="0" compatLnSpc="1">
            <a:prstTxWarp prst="textNoShape">
              <a:avLst/>
            </a:prstTxWarp>
          </a:bodyPr>
          <a:lstStyle>
            <a:lvl1pPr defTabSz="950159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787" y="6744468"/>
            <a:ext cx="4435164" cy="35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85" tIns="47492" rIns="94985" bIns="47492" numCol="1" anchor="b" anchorCtr="0" compatLnSpc="1">
            <a:prstTxWarp prst="textNoShape">
              <a:avLst/>
            </a:prstTxWarp>
          </a:bodyPr>
          <a:lstStyle>
            <a:lvl1pPr algn="r" defTabSz="950159">
              <a:defRPr sz="1300">
                <a:latin typeface="Arial" charset="0"/>
              </a:defRPr>
            </a:lvl1pPr>
          </a:lstStyle>
          <a:p>
            <a:pPr>
              <a:defRPr/>
            </a:pPr>
            <a:fld id="{8B7113A4-E015-4643-A208-775328F743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113A4-E015-4643-A208-775328F743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3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1003E-5F2E-4ECA-8D41-0C3657437EA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06F9-9B76-4FCD-A758-9B991232947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7ED4-8ED0-4B8B-97E5-57134DEA2CC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4EB-8B7D-4B32-8A6C-C770AA1BFD7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65633-CC21-4317-8BCC-2A7A8D60C78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8A586-8598-4076-AA8E-BF6C2E7BE3B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1A784-F98D-4390-89C9-1168BBCC8CF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769ED-8AC3-4340-BDE1-7CF2E55CE5B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46131-8C3A-4A74-8345-9DA8452BD05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5C8A8-4BF7-4FB2-9DF5-7CC1FE8937F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AA6BF-C469-439F-8921-4D5A83D531B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379BF-939A-4400-909E-08A1DBC7EDC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0C29F-47DB-49D7-A321-A9794716C80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8367FDD2-2EED-4ADC-9D59-5112531B5B4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6203950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200" b="1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785" y="749631"/>
            <a:ext cx="874821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800" b="1" i="1" kern="0" spc="5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ТЕХНОЛОГИЧЕСКИЙ КОМПЛЕКС ДЛЯ ФОРМООБРАЗОВАНИЯ ДЛИННОМЕРНЫХ ПАНЕЛЕЙ И ОБШИВОК НА БАЗЕ ОТЕЧЕСТВЕННОГО ОБОРУДОВАНИЯ</a:t>
            </a:r>
          </a:p>
          <a:p>
            <a:pPr algn="ctr"/>
            <a:r>
              <a:rPr lang="ru-RU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800" b="1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Пашков Андрей Евгеньевич</a:t>
            </a:r>
          </a:p>
          <a:p>
            <a:pPr algn="ctr">
              <a:lnSpc>
                <a:spcPct val="120000"/>
              </a:lnSpc>
              <a:defRPr/>
            </a:pPr>
            <a:endParaRPr lang="ru-RU" sz="2800" b="1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defRPr/>
            </a:pPr>
            <a:r>
              <a:rPr lang="ru-RU" sz="28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Национальный исследовательский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Иркутский государственный технический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449263" y="282575"/>
            <a:ext cx="82089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solidFill>
                  <a:schemeClr val="tx2"/>
                </a:solidFill>
                <a:latin typeface="Garamond" pitchFamily="18" charset="0"/>
              </a:rPr>
              <a:t>Зачистка после дробеударного формообразования</a:t>
            </a: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10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6396038" y="5749925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tx2"/>
                </a:solidFill>
                <a:latin typeface="Garamond" pitchFamily="18" charset="0"/>
              </a:rPr>
              <a:t>Sonaca</a:t>
            </a:r>
            <a:r>
              <a:rPr lang="ru-RU" sz="2000" b="1" dirty="0" smtClean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Garamond" pitchFamily="18" charset="0"/>
              </a:rPr>
              <a:t>Group</a:t>
            </a:r>
            <a:endParaRPr lang="ru-RU" sz="20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12293" name="Рисунок 7" descr="http://www.sonacamontreal.com/sites/default/files/usin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866775"/>
            <a:ext cx="74199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0205" y="5749925"/>
            <a:ext cx="20718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Garamond" pitchFamily="18" charset="0"/>
              </a:rPr>
              <a:t>Boeing Company</a:t>
            </a:r>
            <a:endParaRPr lang="ru-RU" sz="20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8" name="Picture 2" descr="http://patentimages.storage.googleapis.com/pages/US4461124-3.png"/>
          <p:cNvPicPr>
            <a:picLocks noChangeAspect="1" noChangeArrowheads="1"/>
          </p:cNvPicPr>
          <p:nvPr/>
        </p:nvPicPr>
        <p:blipFill>
          <a:blip r:embed="rId3" cstate="print"/>
          <a:srcRect l="21038" t="12381" r="13200" b="31827"/>
          <a:stretch>
            <a:fillRect/>
          </a:stretch>
        </p:blipFill>
        <p:spPr bwMode="auto">
          <a:xfrm>
            <a:off x="245655" y="2929177"/>
            <a:ext cx="2292824" cy="285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39825"/>
          </a:xfrm>
        </p:spPr>
        <p:txBody>
          <a:bodyPr anchor="ctr"/>
          <a:lstStyle/>
          <a:p>
            <a:r>
              <a:rPr lang="ru-RU" sz="2800" b="1" smtClean="0"/>
              <a:t>Схема предлагаемого способа комбинированного формообразования обшивок</a:t>
            </a: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11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8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319" name="Object 12"/>
          <p:cNvGraphicFramePr>
            <a:graphicFrameLocks noChangeAspect="1"/>
          </p:cNvGraphicFramePr>
          <p:nvPr/>
        </p:nvGraphicFramePr>
        <p:xfrm>
          <a:off x="404813" y="1428750"/>
          <a:ext cx="8432800" cy="4529138"/>
        </p:xfrm>
        <a:graphic>
          <a:graphicData uri="http://schemas.openxmlformats.org/presentationml/2006/ole">
            <p:oleObj spid="_x0000_s55298" name="Picture" r:id="rId3" imgW="9172876" imgH="4629752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261938"/>
            <a:ext cx="8266113" cy="849312"/>
          </a:xfrm>
        </p:spPr>
        <p:txBody>
          <a:bodyPr anchor="ctr"/>
          <a:lstStyle/>
          <a:p>
            <a:r>
              <a:rPr lang="ru-RU" sz="2800" b="1" smtClean="0"/>
              <a:t>Схема предлагаемого способа комбинированного формообразования оребренных панелей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12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0" y="2066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3" name="Rectangle 12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344" name="Object 13"/>
          <p:cNvGraphicFramePr>
            <a:graphicFrameLocks noChangeAspect="1"/>
          </p:cNvGraphicFramePr>
          <p:nvPr/>
        </p:nvGraphicFramePr>
        <p:xfrm>
          <a:off x="636588" y="1646238"/>
          <a:ext cx="8027987" cy="4164012"/>
        </p:xfrm>
        <a:graphic>
          <a:graphicData uri="http://schemas.openxmlformats.org/presentationml/2006/ole">
            <p:oleObj spid="_x0000_s56322" name="Picture" r:id="rId3" imgW="9240253" imgH="4774131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7338"/>
            <a:ext cx="8524875" cy="750887"/>
          </a:xfrm>
        </p:spPr>
        <p:txBody>
          <a:bodyPr anchor="ctr"/>
          <a:lstStyle/>
          <a:p>
            <a:pPr>
              <a:defRPr/>
            </a:pPr>
            <a:r>
              <a:rPr lang="ru-RU" sz="2800" b="1" spc="-60" dirty="0" smtClean="0"/>
              <a:t>Оборудование для дробеударного формообразования </a:t>
            </a:r>
            <a:r>
              <a:rPr lang="ru-RU" sz="2800" b="1" dirty="0" smtClean="0"/>
              <a:t>и зачистки,</a:t>
            </a:r>
            <a:r>
              <a:rPr lang="en-US" sz="2800" b="1" dirty="0" smtClean="0"/>
              <a:t> </a:t>
            </a:r>
            <a:r>
              <a:rPr lang="ru-RU" sz="2800" b="1" dirty="0" smtClean="0"/>
              <a:t>разработанное </a:t>
            </a:r>
            <a:r>
              <a:rPr lang="ru-RU" sz="2800" b="1" dirty="0" err="1" smtClean="0"/>
              <a:t>ИрГТУ</a:t>
            </a:r>
            <a:endParaRPr lang="ru-RU" sz="2800" b="1" dirty="0"/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13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4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504825" y="3792539"/>
            <a:ext cx="1800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spc="-40" dirty="0">
                <a:solidFill>
                  <a:schemeClr val="tx2"/>
                </a:solidFill>
                <a:latin typeface="Garamond" pitchFamily="18" charset="0"/>
              </a:rPr>
              <a:t>Установка </a:t>
            </a:r>
            <a:r>
              <a:rPr lang="ru-RU" b="1" spc="-40" dirty="0" smtClean="0">
                <a:solidFill>
                  <a:schemeClr val="tx2"/>
                </a:solidFill>
                <a:latin typeface="Garamond" pitchFamily="18" charset="0"/>
              </a:rPr>
              <a:t>УДФ-1  </a:t>
            </a:r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1987 г. </a:t>
            </a:r>
            <a:endParaRPr lang="en-US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74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" name="Рисунок 9" descr="УДФ-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" y="1179957"/>
            <a:ext cx="2097405" cy="2623421"/>
          </a:xfrm>
          <a:prstGeom prst="rect">
            <a:avLst/>
          </a:prstGeom>
        </p:spPr>
      </p:pic>
      <p:pic>
        <p:nvPicPr>
          <p:cNvPr id="11" name="Рисунок 10" descr="УДФ-2.tif"/>
          <p:cNvPicPr>
            <a:picLocks noChangeAspect="1"/>
          </p:cNvPicPr>
          <p:nvPr/>
        </p:nvPicPr>
        <p:blipFill>
          <a:blip r:embed="rId4" cstate="print"/>
          <a:srcRect t="7525"/>
          <a:stretch>
            <a:fillRect/>
          </a:stretch>
        </p:blipFill>
        <p:spPr>
          <a:xfrm>
            <a:off x="2276930" y="1971675"/>
            <a:ext cx="3666458" cy="2341102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12" name="Рисунок 11" descr="P1010089.bmp"/>
          <p:cNvPicPr>
            <a:picLocks noChangeAspect="1"/>
          </p:cNvPicPr>
          <p:nvPr/>
        </p:nvPicPr>
        <p:blipFill>
          <a:blip r:embed="rId5" cstate="print">
            <a:grayscl/>
            <a:lum bright="-10000" contrast="20000"/>
          </a:blip>
          <a:srcRect t="2433" b="17425"/>
          <a:stretch>
            <a:fillRect/>
          </a:stretch>
        </p:blipFill>
        <p:spPr>
          <a:xfrm>
            <a:off x="4835716" y="3571875"/>
            <a:ext cx="3660584" cy="2200275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266950" y="4325938"/>
            <a:ext cx="2962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Garamond" pitchFamily="18" charset="0"/>
              </a:rPr>
              <a:t>Установка </a:t>
            </a:r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УДФ-2, 1991 г. </a:t>
            </a:r>
            <a:endParaRPr lang="en-US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829175" y="5783263"/>
            <a:ext cx="3667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Garamond" pitchFamily="18" charset="0"/>
              </a:rPr>
              <a:t>Установка </a:t>
            </a:r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УДФ-3, 2000 г. </a:t>
            </a:r>
            <a:endParaRPr lang="en-US" b="1" dirty="0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7338"/>
            <a:ext cx="8524875" cy="750887"/>
          </a:xfrm>
        </p:spPr>
        <p:txBody>
          <a:bodyPr anchor="ctr"/>
          <a:lstStyle/>
          <a:p>
            <a:pPr>
              <a:defRPr/>
            </a:pPr>
            <a:r>
              <a:rPr lang="ru-RU" sz="2800" b="1" spc="-60" dirty="0" smtClean="0"/>
              <a:t>Оборудование для дробеударного формообразования </a:t>
            </a:r>
            <a:r>
              <a:rPr lang="ru-RU" sz="2800" b="1" dirty="0" smtClean="0"/>
              <a:t>и зачистки,</a:t>
            </a:r>
            <a:r>
              <a:rPr lang="en-US" sz="2800" b="1" dirty="0" smtClean="0"/>
              <a:t> </a:t>
            </a:r>
            <a:r>
              <a:rPr lang="ru-RU" sz="2800" b="1" dirty="0" smtClean="0"/>
              <a:t>разработанное </a:t>
            </a:r>
            <a:r>
              <a:rPr lang="ru-RU" sz="2800" b="1" dirty="0" err="1" smtClean="0"/>
              <a:t>ИрГТУ</a:t>
            </a:r>
            <a:endParaRPr lang="ru-RU" sz="2800" b="1" dirty="0"/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14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4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590550" y="5526088"/>
            <a:ext cx="8067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Garamond" pitchFamily="18" charset="0"/>
              </a:rPr>
              <a:t>Установка </a:t>
            </a:r>
            <a:r>
              <a:rPr lang="ru-RU" sz="2400" b="1" dirty="0" smtClean="0">
                <a:solidFill>
                  <a:schemeClr val="tx2"/>
                </a:solidFill>
                <a:latin typeface="Garamond" pitchFamily="18" charset="0"/>
              </a:rPr>
              <a:t>УДФ-4, 2012 г. </a:t>
            </a:r>
            <a:endParaRPr lang="en-US" sz="24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17416" name="Рисунок 9" descr="IMG_52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25" y="1314450"/>
            <a:ext cx="80391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1</a:t>
            </a:r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5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857375" y="1285875"/>
            <a:ext cx="4714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latin typeface="Garamond" pitchFamily="18" charset="0"/>
              </a:rPr>
              <a:t>Рабочие органы установки УДФ-4</a:t>
            </a:r>
            <a:endParaRPr lang="en-US" sz="2400" b="1">
              <a:solidFill>
                <a:schemeClr val="tx2"/>
              </a:solidFill>
              <a:latin typeface="Garamond" pitchFamily="18" charset="0"/>
            </a:endParaRPr>
          </a:p>
        </p:txBody>
      </p:sp>
      <p:graphicFrame>
        <p:nvGraphicFramePr>
          <p:cNvPr id="18439" name="Object 16"/>
          <p:cNvGraphicFramePr>
            <a:graphicFrameLocks noChangeAspect="1"/>
          </p:cNvGraphicFramePr>
          <p:nvPr/>
        </p:nvGraphicFramePr>
        <p:xfrm>
          <a:off x="4876800" y="1362075"/>
          <a:ext cx="4352925" cy="4098925"/>
        </p:xfrm>
        <a:graphic>
          <a:graphicData uri="http://schemas.openxmlformats.org/presentationml/2006/ole">
            <p:oleObj spid="_x0000_s18439" name="AutoCAD Drawing" r:id="rId3" imgW="5095875" imgH="4791075" progId="AutoCAD.Drawing.18">
              <p:embed/>
            </p:oleObj>
          </a:graphicData>
        </a:graphic>
      </p:graphicFrame>
      <p:pic>
        <p:nvPicPr>
          <p:cNvPr id="18440" name="Picture 2" descr="IMAG0758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81025" y="2125663"/>
            <a:ext cx="3817938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Rectangle 6"/>
          <p:cNvSpPr>
            <a:spLocks noChangeArrowheads="1"/>
          </p:cNvSpPr>
          <p:nvPr/>
        </p:nvSpPr>
        <p:spPr bwMode="auto">
          <a:xfrm>
            <a:off x="581025" y="5400675"/>
            <a:ext cx="4714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Garamond" pitchFamily="18" charset="0"/>
              </a:rPr>
              <a:t>Дробеметный аппарат 3Д400М</a:t>
            </a:r>
            <a:endParaRPr lang="en-US" sz="20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8443" name="Rectangle 6"/>
          <p:cNvSpPr>
            <a:spLocks noChangeArrowheads="1"/>
          </p:cNvSpPr>
          <p:nvPr/>
        </p:nvSpPr>
        <p:spPr bwMode="auto">
          <a:xfrm>
            <a:off x="5895975" y="5400675"/>
            <a:ext cx="3248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Garamond" pitchFamily="18" charset="0"/>
              </a:rPr>
              <a:t>Зачистная головка </a:t>
            </a:r>
            <a:r>
              <a:rPr lang="ru-RU" sz="2000" b="1" dirty="0" smtClean="0">
                <a:solidFill>
                  <a:schemeClr val="tx2"/>
                </a:solidFill>
                <a:latin typeface="Garamond" pitchFamily="18" charset="0"/>
              </a:rPr>
              <a:t>ЗГ-3</a:t>
            </a:r>
            <a:endParaRPr lang="en-US" sz="20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7338"/>
            <a:ext cx="8524875" cy="750887"/>
          </a:xfrm>
        </p:spPr>
        <p:txBody>
          <a:bodyPr anchor="ctr"/>
          <a:lstStyle/>
          <a:p>
            <a:pPr>
              <a:defRPr/>
            </a:pPr>
            <a:r>
              <a:rPr lang="ru-RU" sz="2800" b="1" spc="-60" dirty="0" smtClean="0"/>
              <a:t>Оборудование для дробеударного формообразования </a:t>
            </a:r>
            <a:r>
              <a:rPr lang="ru-RU" sz="2800" b="1" dirty="0" smtClean="0"/>
              <a:t>и зачистки,</a:t>
            </a:r>
            <a:r>
              <a:rPr lang="en-US" sz="2800" b="1" dirty="0" smtClean="0"/>
              <a:t> </a:t>
            </a:r>
            <a:r>
              <a:rPr lang="ru-RU" sz="2800" b="1" dirty="0" smtClean="0"/>
              <a:t>разработанное </a:t>
            </a:r>
            <a:r>
              <a:rPr lang="ru-RU" sz="2800" b="1" dirty="0" err="1" smtClean="0"/>
              <a:t>ИрГТУ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50887"/>
          </a:xfrm>
        </p:spPr>
        <p:txBody>
          <a:bodyPr anchor="ctr"/>
          <a:lstStyle/>
          <a:p>
            <a:r>
              <a:rPr lang="ru-RU" sz="2800" b="1" dirty="0" smtClean="0"/>
              <a:t>Оборудование для </a:t>
            </a:r>
            <a:r>
              <a:rPr lang="ru-RU" sz="2800" b="1" dirty="0" err="1" smtClean="0"/>
              <a:t>гибки-прокатки</a:t>
            </a:r>
            <a:r>
              <a:rPr lang="ru-RU" sz="2800" b="1" dirty="0" smtClean="0"/>
              <a:t>,</a:t>
            </a:r>
            <a:r>
              <a:rPr lang="en-US" sz="2800" b="1" dirty="0" smtClean="0"/>
              <a:t> </a:t>
            </a:r>
            <a:r>
              <a:rPr lang="ru-RU" sz="2800" b="1" dirty="0" smtClean="0"/>
              <a:t>разработанное </a:t>
            </a:r>
            <a:r>
              <a:rPr lang="ru-RU" sz="2800" b="1" dirty="0" err="1" smtClean="0"/>
              <a:t>ИрГТУ</a:t>
            </a:r>
            <a:endParaRPr lang="ru-RU" sz="2800" b="1" dirty="0" smtClean="0"/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1</a:t>
            </a:r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6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6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67" name="Picture 3" descr="DSCN72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1123950"/>
            <a:ext cx="66675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3" cstate="print"/>
          <a:srcRect b="2867"/>
          <a:stretch>
            <a:fillRect/>
          </a:stretch>
        </p:blipFill>
        <p:spPr bwMode="auto">
          <a:xfrm>
            <a:off x="2971800" y="3774121"/>
            <a:ext cx="5642394" cy="238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6"/>
          <p:cNvSpPr>
            <a:spLocks noChangeArrowheads="1"/>
          </p:cNvSpPr>
          <p:nvPr/>
        </p:nvSpPr>
        <p:spPr bwMode="auto">
          <a:xfrm>
            <a:off x="552450" y="4354513"/>
            <a:ext cx="2447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Garamond" pitchFamily="18" charset="0"/>
              </a:rPr>
              <a:t>Модернизация листогибочной машины И2222Б</a:t>
            </a:r>
            <a:endParaRPr lang="en-US" sz="2000" b="1" dirty="0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484188" y="415038"/>
            <a:ext cx="81026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eaLnBrk="0" hangingPunct="0"/>
            <a:r>
              <a:rPr lang="ru-RU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Оборудование для свободной гибки, разработанное НИАТ  </a:t>
            </a:r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0" y="2190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992" name="Rectangle 8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994" name="Rectangle 10"/>
          <p:cNvSpPr>
            <a:spLocks noChangeArrowheads="1"/>
          </p:cNvSpPr>
          <p:nvPr/>
        </p:nvSpPr>
        <p:spPr bwMode="auto">
          <a:xfrm>
            <a:off x="0" y="18907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997" name="Rectangle 13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17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84188" y="5605226"/>
            <a:ext cx="81026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Гидропресс  СПП-250 с ЧПУ</a:t>
            </a:r>
          </a:p>
        </p:txBody>
      </p:sp>
      <p:pic>
        <p:nvPicPr>
          <p:cNvPr id="2" name="Picture 7" descr="C:\Documents and Settings\YRumyantsev\Мои документы\СПП-250К\СПП-250К_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8147" r="2454" b="4206"/>
          <a:stretch>
            <a:fillRect/>
          </a:stretch>
        </p:blipFill>
        <p:spPr bwMode="auto">
          <a:xfrm>
            <a:off x="467096" y="1717765"/>
            <a:ext cx="4393870" cy="3531130"/>
          </a:xfrm>
          <a:prstGeom prst="rect">
            <a:avLst/>
          </a:prstGeom>
          <a:noFill/>
        </p:spPr>
      </p:pic>
      <p:pic>
        <p:nvPicPr>
          <p:cNvPr id="45064" name="Picture 8" descr="C:\Documents and Settings\YRumyantsev\Мои документы\СПП-250К\СПП-250К_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5715" r="5193"/>
          <a:stretch>
            <a:fillRect/>
          </a:stretch>
        </p:blipFill>
        <p:spPr bwMode="auto">
          <a:xfrm>
            <a:off x="4981575" y="1717765"/>
            <a:ext cx="3724275" cy="353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8288"/>
            <a:ext cx="8229600" cy="750887"/>
          </a:xfrm>
        </p:spPr>
        <p:txBody>
          <a:bodyPr anchor="ctr"/>
          <a:lstStyle/>
          <a:p>
            <a:r>
              <a:rPr lang="ru-RU" sz="2800" b="1" dirty="0" smtClean="0"/>
              <a:t>Оборудование для раскатки ребер, разработанное </a:t>
            </a:r>
            <a:r>
              <a:rPr lang="ru-RU" sz="2800" b="1" dirty="0" err="1" smtClean="0"/>
              <a:t>ИрГТУ</a:t>
            </a:r>
            <a:endParaRPr lang="ru-RU" sz="2800" b="1" dirty="0" smtClean="0"/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18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90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561975" y="4735513"/>
            <a:ext cx="38671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Установка для местного пластического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деформирования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УМПД-2</a:t>
            </a:r>
            <a:endParaRPr lang="en-US" sz="2000" b="1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16392" name="Picture 1" descr="F:\Pashkov\Документы ИрГТУ\ПП 218-3\Выставка ВУЗПРОМЭКСПО 2013\Для буклетов\По старому проекту\Слайд 20\IMG_5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8" y="1104900"/>
            <a:ext cx="6729412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3" cstate="print"/>
          <a:srcRect l="-182"/>
          <a:stretch>
            <a:fillRect/>
          </a:stretch>
        </p:blipFill>
        <p:spPr bwMode="auto">
          <a:xfrm>
            <a:off x="4008438" y="3467100"/>
            <a:ext cx="4681537" cy="2476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25438"/>
            <a:ext cx="8686800" cy="522287"/>
          </a:xfrm>
        </p:spPr>
        <p:txBody>
          <a:bodyPr anchor="ctr"/>
          <a:lstStyle/>
          <a:p>
            <a:r>
              <a:rPr lang="ru-RU" sz="2800" b="1" dirty="0" smtClean="0"/>
              <a:t>Оборудование для </a:t>
            </a:r>
            <a:r>
              <a:rPr lang="ru-RU" sz="2800" b="1" dirty="0" err="1" smtClean="0"/>
              <a:t>дробеметного</a:t>
            </a:r>
            <a:r>
              <a:rPr lang="ru-RU" sz="2800" b="1" dirty="0" smtClean="0"/>
              <a:t> упрочнения, разработанное НИАТ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1</a:t>
            </a:r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9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1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3571875" y="5573713"/>
            <a:ext cx="2447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000" b="1">
                <a:solidFill>
                  <a:schemeClr val="tx2"/>
                </a:solidFill>
                <a:latin typeface="Garamond" pitchFamily="18" charset="0"/>
              </a:rPr>
              <a:t>Установка УДП-2-2,5</a:t>
            </a:r>
            <a:endParaRPr lang="en-US" sz="2000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94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9465" name="Picture 2" descr="D:\Закачка\ICQ-прием\Пашков АЕ\Рисунок 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31813" y="1028700"/>
            <a:ext cx="80232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1825"/>
          </a:xfrm>
        </p:spPr>
        <p:txBody>
          <a:bodyPr/>
          <a:lstStyle/>
          <a:p>
            <a:pPr eaLnBrk="1" hangingPunct="1"/>
            <a:r>
              <a:rPr lang="ru-RU" sz="3000" b="1" smtClean="0"/>
              <a:t>Крупногабаритные обводообразующие детали 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51100" y="1254125"/>
            <a:ext cx="60737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ru-RU" sz="2000" b="1">
                <a:solidFill>
                  <a:schemeClr val="tx2"/>
                </a:solidFill>
                <a:latin typeface="Garamond" pitchFamily="18" charset="0"/>
              </a:rPr>
              <a:t>Монолитно-фрезерованная панель</a:t>
            </a:r>
          </a:p>
        </p:txBody>
      </p:sp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457200" y="1574800"/>
            <a:ext cx="8369300" cy="1404938"/>
            <a:chOff x="288" y="2452"/>
            <a:chExt cx="5272" cy="885"/>
          </a:xfrm>
        </p:grpSpPr>
        <p:pic>
          <p:nvPicPr>
            <p:cNvPr id="4104" name="Picture 7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</a:blip>
            <a:srcRect t="33966" b="43390"/>
            <a:stretch>
              <a:fillRect/>
            </a:stretch>
          </p:blipFill>
          <p:spPr bwMode="auto">
            <a:xfrm flipV="1">
              <a:off x="288" y="2452"/>
              <a:ext cx="5272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05" name="Group 8"/>
            <p:cNvGrpSpPr>
              <a:grpSpLocks noChangeAspect="1"/>
            </p:cNvGrpSpPr>
            <p:nvPr/>
          </p:nvGrpSpPr>
          <p:grpSpPr bwMode="auto">
            <a:xfrm>
              <a:off x="3001" y="2793"/>
              <a:ext cx="2335" cy="420"/>
              <a:chOff x="2365" y="8986"/>
              <a:chExt cx="4376" cy="808"/>
            </a:xfrm>
          </p:grpSpPr>
          <p:pic>
            <p:nvPicPr>
              <p:cNvPr id="4106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2365" y="9306"/>
                <a:ext cx="4376" cy="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07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721" y="8986"/>
                <a:ext cx="486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 sz="1400"/>
              </a:p>
            </p:txBody>
          </p:sp>
        </p:grpSp>
      </p:grpSp>
      <p:pic>
        <p:nvPicPr>
          <p:cNvPr id="4101" name="Picture 12" descr="T7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4541" t="49261" r="4111" b="34036"/>
          <a:stretch>
            <a:fillRect/>
          </a:stretch>
        </p:blipFill>
        <p:spPr bwMode="auto">
          <a:xfrm>
            <a:off x="628650" y="4575175"/>
            <a:ext cx="80105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15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2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162050" y="3984625"/>
            <a:ext cx="7362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ru-RU" sz="2000" b="1">
                <a:solidFill>
                  <a:schemeClr val="tx2"/>
                </a:solidFill>
                <a:latin typeface="Garamond" pitchFamily="18" charset="0"/>
              </a:rPr>
              <a:t>Обшивка</a:t>
            </a:r>
            <a:r>
              <a:rPr lang="en-US" sz="2000" b="1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2000" b="1">
                <a:solidFill>
                  <a:schemeClr val="tx2"/>
                </a:solidFill>
                <a:latin typeface="Garamond" pitchFamily="18" charset="0"/>
              </a:rPr>
              <a:t>монолитно-сборной панели</a:t>
            </a:r>
            <a:r>
              <a:rPr lang="ru-RU" sz="420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2000" b="1">
                <a:solidFill>
                  <a:schemeClr val="tx2"/>
                </a:solidFill>
                <a:latin typeface="Garamond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20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552450" y="1180475"/>
            <a:ext cx="8696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Garamond" pitchFamily="18" charset="0"/>
              </a:rPr>
              <a:t>Программный комплекс расчета параметров дробеударного формообразования </a:t>
            </a:r>
            <a:endParaRPr lang="en-US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280550"/>
            <a:ext cx="8229600" cy="750888"/>
          </a:xfrm>
        </p:spPr>
        <p:txBody>
          <a:bodyPr anchor="ctr"/>
          <a:lstStyle/>
          <a:p>
            <a:r>
              <a:rPr lang="ru-RU" sz="2800" b="1" dirty="0" smtClean="0"/>
              <a:t>Расчет технологических параметров процесса </a:t>
            </a:r>
            <a:r>
              <a:rPr lang="ru-RU" sz="2800" b="1" dirty="0" err="1" smtClean="0">
                <a:latin typeface="Garamond" pitchFamily="18" charset="0"/>
                <a:cs typeface="Times New Roman" pitchFamily="18" charset="0"/>
              </a:rPr>
              <a:t>дробеударного</a:t>
            </a:r>
            <a:r>
              <a:rPr lang="ru-RU" sz="2800" b="1" dirty="0" smtClean="0">
                <a:latin typeface="Garamond" pitchFamily="18" charset="0"/>
                <a:cs typeface="Times New Roman" pitchFamily="18" charset="0"/>
              </a:rPr>
              <a:t> формообразования </a:t>
            </a:r>
            <a:endParaRPr lang="ru-RU" sz="2800" b="1" dirty="0" smtClean="0"/>
          </a:p>
        </p:txBody>
      </p:sp>
      <p:grpSp>
        <p:nvGrpSpPr>
          <p:cNvPr id="20485" name="Группа 43"/>
          <p:cNvGrpSpPr>
            <a:grpSpLocks/>
          </p:cNvGrpSpPr>
          <p:nvPr/>
        </p:nvGrpSpPr>
        <p:grpSpPr bwMode="auto">
          <a:xfrm>
            <a:off x="0" y="1533522"/>
            <a:ext cx="9144000" cy="4621217"/>
            <a:chOff x="0" y="1429299"/>
            <a:chExt cx="9144000" cy="4620760"/>
          </a:xfrm>
        </p:grpSpPr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0" y="1976438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0487" name="Rectangle 11"/>
            <p:cNvSpPr>
              <a:spLocks noChangeArrowheads="1"/>
            </p:cNvSpPr>
            <p:nvPr/>
          </p:nvSpPr>
          <p:spPr bwMode="auto">
            <a:xfrm>
              <a:off x="0" y="17811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0488" name="Rectangle 13"/>
            <p:cNvSpPr>
              <a:spLocks noChangeArrowheads="1"/>
            </p:cNvSpPr>
            <p:nvPr/>
          </p:nvSpPr>
          <p:spPr bwMode="auto">
            <a:xfrm>
              <a:off x="0" y="17811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pic>
          <p:nvPicPr>
            <p:cNvPr id="2048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48" r="-2"/>
            <a:stretch>
              <a:fillRect/>
            </a:stretch>
          </p:blipFill>
          <p:spPr bwMode="auto">
            <a:xfrm>
              <a:off x="6831805" y="1472112"/>
              <a:ext cx="2105989" cy="316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3827463" y="1438823"/>
              <a:ext cx="2395537" cy="3269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900" b="1" u="sng" dirty="0">
                  <a:latin typeface="Times New Roman" pitchFamily="18" charset="0"/>
                  <a:cs typeface="Times New Roman" pitchFamily="18" charset="0"/>
                </a:rPr>
                <a:t>Шаг 2. </a:t>
              </a:r>
              <a:r>
                <a:rPr lang="ru-RU" sz="800" b="1" dirty="0">
                  <a:latin typeface="Times New Roman" pitchFamily="18" charset="0"/>
                  <a:cs typeface="Times New Roman" pitchFamily="18" charset="0"/>
                </a:rPr>
                <a:t>Выбор элементов участка,  задание частоты вращения дробеметного аппарата (ДА)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92113" y="1437236"/>
              <a:ext cx="2838450" cy="4396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900" b="1" u="sng" dirty="0">
                  <a:latin typeface="Times New Roman" pitchFamily="18" charset="0"/>
                  <a:cs typeface="Times New Roman" pitchFamily="18" charset="0"/>
                </a:rPr>
                <a:t>Шаг 1. </a:t>
              </a:r>
              <a:r>
                <a:rPr lang="ru-RU" sz="800" b="1" dirty="0">
                  <a:latin typeface="Times New Roman" pitchFamily="18" charset="0"/>
                  <a:cs typeface="Times New Roman" pitchFamily="18" charset="0"/>
                </a:rPr>
                <a:t>Подготовка исходных данных  – разбивка электронной модели детали на участки с помощью программного модуля «Рассечение полосы обработки»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827463" y="2026140"/>
              <a:ext cx="2395537" cy="21746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900" b="1" u="sng" dirty="0">
                  <a:latin typeface="Times New Roman" pitchFamily="18" charset="0"/>
                  <a:cs typeface="Times New Roman" pitchFamily="18" charset="0"/>
                </a:rPr>
                <a:t>Шаг 3. </a:t>
              </a:r>
              <a:r>
                <a:rPr lang="ru-RU" sz="800" b="1" dirty="0">
                  <a:latin typeface="Times New Roman" pitchFamily="18" charset="0"/>
                  <a:cs typeface="Times New Roman" pitchFamily="18" charset="0"/>
                </a:rPr>
                <a:t>Ввод коэффициентов ДА в базу данных</a:t>
              </a:r>
            </a:p>
          </p:txBody>
        </p:sp>
        <p:cxnSp>
          <p:nvCxnSpPr>
            <p:cNvPr id="24" name="Соединительная линия уступом 23"/>
            <p:cNvCxnSpPr/>
            <p:nvPr/>
          </p:nvCxnSpPr>
          <p:spPr>
            <a:xfrm>
              <a:off x="6223000" y="1545175"/>
              <a:ext cx="719138" cy="358740"/>
            </a:xfrm>
            <a:prstGeom prst="bentConnector3">
              <a:avLst>
                <a:gd name="adj1" fmla="val 50000"/>
              </a:avLst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Соединительная линия уступом 24"/>
            <p:cNvCxnSpPr/>
            <p:nvPr/>
          </p:nvCxnSpPr>
          <p:spPr>
            <a:xfrm>
              <a:off x="6223000" y="2059475"/>
              <a:ext cx="755650" cy="1620678"/>
            </a:xfrm>
            <a:prstGeom prst="bentConnector3">
              <a:avLst>
                <a:gd name="adj1" fmla="val 68933"/>
              </a:avLst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95" name="Группа 226314"/>
            <p:cNvGrpSpPr>
              <a:grpSpLocks/>
            </p:cNvGrpSpPr>
            <p:nvPr/>
          </p:nvGrpSpPr>
          <p:grpSpPr bwMode="auto">
            <a:xfrm>
              <a:off x="451052" y="1916708"/>
              <a:ext cx="2778919" cy="985290"/>
              <a:chOff x="460577" y="2154833"/>
              <a:chExt cx="2778919" cy="985290"/>
            </a:xfrm>
          </p:grpSpPr>
          <p:pic>
            <p:nvPicPr>
              <p:cNvPr id="20511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0577" y="2154833"/>
                <a:ext cx="1373981" cy="985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12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37" t="1633" r="1268" b="879"/>
              <a:stretch>
                <a:fillRect/>
              </a:stretch>
            </p:blipFill>
            <p:spPr bwMode="auto">
              <a:xfrm>
                <a:off x="1855989" y="2154928"/>
                <a:ext cx="1383507" cy="985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" name="Прямоугольник 28"/>
            <p:cNvSpPr/>
            <p:nvPr/>
          </p:nvSpPr>
          <p:spPr>
            <a:xfrm>
              <a:off x="3479800" y="2508693"/>
              <a:ext cx="3090863" cy="3285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900" b="1" u="sng" dirty="0">
                  <a:latin typeface="Times New Roman" pitchFamily="18" charset="0"/>
                  <a:cs typeface="Times New Roman" pitchFamily="18" charset="0"/>
                </a:rPr>
                <a:t>Шаг 4. </a:t>
              </a:r>
              <a:r>
                <a:rPr lang="ru-RU" sz="800" b="1" dirty="0">
                  <a:latin typeface="Times New Roman" pitchFamily="18" charset="0"/>
                  <a:cs typeface="Times New Roman" pitchFamily="18" charset="0"/>
                </a:rPr>
                <a:t>Расчет режимов обработки участка и вывод результатов в информационное окно</a:t>
              </a:r>
            </a:p>
          </p:txBody>
        </p:sp>
        <p:sp>
          <p:nvSpPr>
            <p:cNvPr id="30" name="Стрелка вправо 29"/>
            <p:cNvSpPr/>
            <p:nvPr/>
          </p:nvSpPr>
          <p:spPr>
            <a:xfrm>
              <a:off x="3427413" y="1429299"/>
              <a:ext cx="330200" cy="33493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049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3621" y="2837269"/>
              <a:ext cx="1652179" cy="1756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15800" y="2837269"/>
              <a:ext cx="1434144" cy="1179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15800" y="4016643"/>
              <a:ext cx="1434144" cy="1593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63621" y="4593591"/>
              <a:ext cx="1652179" cy="705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Стрелка вправо 34"/>
            <p:cNvSpPr/>
            <p:nvPr/>
          </p:nvSpPr>
          <p:spPr>
            <a:xfrm rot="5400000">
              <a:off x="4860148" y="2241209"/>
              <a:ext cx="330168" cy="33496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0503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 t="15141"/>
            <a:stretch>
              <a:fillRect/>
            </a:stretch>
          </p:blipFill>
          <p:spPr bwMode="auto">
            <a:xfrm>
              <a:off x="392439" y="2977289"/>
              <a:ext cx="2023393" cy="161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73964" y="4641204"/>
              <a:ext cx="2047086" cy="1359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Стрелка вправо 37"/>
            <p:cNvSpPr/>
            <p:nvPr/>
          </p:nvSpPr>
          <p:spPr>
            <a:xfrm rot="5400000">
              <a:off x="4856973" y="1722147"/>
              <a:ext cx="330168" cy="33496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94113" y="5724653"/>
              <a:ext cx="2663825" cy="21746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900" b="1" u="sng" dirty="0">
                  <a:latin typeface="Times New Roman" pitchFamily="18" charset="0"/>
                  <a:cs typeface="Times New Roman" pitchFamily="18" charset="0"/>
                </a:rPr>
                <a:t>Шаг 5. </a:t>
              </a:r>
              <a:r>
                <a:rPr lang="ru-RU" sz="800" b="1" dirty="0">
                  <a:latin typeface="Times New Roman" pitchFamily="18" charset="0"/>
                  <a:cs typeface="Times New Roman" pitchFamily="18" charset="0"/>
                </a:rPr>
                <a:t>Формирование данных для постпроцессинга</a:t>
              </a:r>
            </a:p>
          </p:txBody>
        </p:sp>
        <p:pic>
          <p:nvPicPr>
            <p:cNvPr id="20507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20375" y="3766701"/>
              <a:ext cx="1860311" cy="1298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8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12057" y="4744323"/>
              <a:ext cx="1945484" cy="1305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2" name="Соединительная линия уступом 41"/>
            <p:cNvCxnSpPr/>
            <p:nvPr/>
          </p:nvCxnSpPr>
          <p:spPr>
            <a:xfrm flipV="1">
              <a:off x="6396038" y="4799232"/>
              <a:ext cx="576262" cy="1044473"/>
            </a:xfrm>
            <a:prstGeom prst="bentConnector3">
              <a:avLst>
                <a:gd name="adj1" fmla="val 65979"/>
              </a:avLst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Стрелка вправо 42"/>
            <p:cNvSpPr/>
            <p:nvPr/>
          </p:nvSpPr>
          <p:spPr>
            <a:xfrm rot="5400000">
              <a:off x="4923648" y="5352404"/>
              <a:ext cx="330168" cy="33496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13" cstate="print"/>
          <a:srcRect l="31522" t="7498" r="36000" b="9076"/>
          <a:stretch>
            <a:fillRect/>
          </a:stretch>
        </p:blipFill>
        <p:spPr bwMode="auto">
          <a:xfrm>
            <a:off x="403687" y="4450216"/>
            <a:ext cx="1165806" cy="168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200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08" name="Rectangle 11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09" name="Rectangle 13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21511" name="Группа 28"/>
          <p:cNvGrpSpPr>
            <a:grpSpLocks/>
          </p:cNvGrpSpPr>
          <p:nvPr/>
        </p:nvGrpSpPr>
        <p:grpSpPr bwMode="auto">
          <a:xfrm>
            <a:off x="533400" y="922338"/>
            <a:ext cx="8124825" cy="5059362"/>
            <a:chOff x="533400" y="922722"/>
            <a:chExt cx="8124825" cy="5058978"/>
          </a:xfrm>
        </p:grpSpPr>
        <p:pic>
          <p:nvPicPr>
            <p:cNvPr id="21512" name="Рисунок 17"/>
            <p:cNvPicPr>
              <a:picLocks noChangeAspect="1" noChangeArrowheads="1"/>
            </p:cNvPicPr>
            <p:nvPr/>
          </p:nvPicPr>
          <p:blipFill>
            <a:blip r:embed="rId2" cstate="print"/>
            <a:srcRect b="8295"/>
            <a:stretch>
              <a:fillRect/>
            </a:stretch>
          </p:blipFill>
          <p:spPr bwMode="auto">
            <a:xfrm>
              <a:off x="4600575" y="4086225"/>
              <a:ext cx="3733800" cy="189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3" name="Рисунок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6275" y="3933825"/>
              <a:ext cx="2609850" cy="204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4" name="Рисунок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6800" y="1409700"/>
              <a:ext cx="3709352" cy="971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15" name="Группа 24"/>
            <p:cNvGrpSpPr>
              <a:grpSpLocks/>
            </p:cNvGrpSpPr>
            <p:nvPr/>
          </p:nvGrpSpPr>
          <p:grpSpPr bwMode="auto">
            <a:xfrm>
              <a:off x="533400" y="922722"/>
              <a:ext cx="4435805" cy="2603817"/>
              <a:chOff x="533400" y="1094172"/>
              <a:chExt cx="4435805" cy="2603817"/>
            </a:xfrm>
          </p:grpSpPr>
          <p:pic>
            <p:nvPicPr>
              <p:cNvPr id="21519" name="Рисунок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3400" y="1190625"/>
                <a:ext cx="4095750" cy="2371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Прямоугольник 23"/>
              <p:cNvSpPr/>
              <p:nvPr/>
            </p:nvSpPr>
            <p:spPr>
              <a:xfrm rot="745917">
                <a:off x="793750" y="1094172"/>
                <a:ext cx="2085975" cy="409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 rot="7629959">
                <a:off x="3926729" y="2569611"/>
                <a:ext cx="1266729" cy="817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 rot="7931061">
                <a:off x="3821954" y="2655329"/>
                <a:ext cx="1266729" cy="817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1516" name="Rectangle 6"/>
            <p:cNvSpPr>
              <a:spLocks noChangeArrowheads="1"/>
            </p:cNvSpPr>
            <p:nvPr/>
          </p:nvSpPr>
          <p:spPr bwMode="auto">
            <a:xfrm>
              <a:off x="2143125" y="1106102"/>
              <a:ext cx="51244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b="1" dirty="0">
                  <a:solidFill>
                    <a:schemeClr val="tx2"/>
                  </a:solidFill>
                  <a:latin typeface="Garamond" pitchFamily="18" charset="0"/>
                </a:rPr>
                <a:t>Расчет геометрических характеристик сечений</a:t>
              </a:r>
              <a:endParaRPr lang="en-US" b="1" dirty="0">
                <a:solidFill>
                  <a:schemeClr val="tx2"/>
                </a:solidFill>
                <a:latin typeface="Garamond" pitchFamily="18" charset="0"/>
              </a:endParaRPr>
            </a:p>
          </p:txBody>
        </p:sp>
        <p:pic>
          <p:nvPicPr>
            <p:cNvPr id="21517" name="Рисунок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57750" y="2400300"/>
              <a:ext cx="3800475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Rectangle 6"/>
            <p:cNvSpPr>
              <a:spLocks noChangeArrowheads="1"/>
            </p:cNvSpPr>
            <p:nvPr/>
          </p:nvSpPr>
          <p:spPr bwMode="auto">
            <a:xfrm>
              <a:off x="1371598" y="3598902"/>
              <a:ext cx="67818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b="1">
                  <a:solidFill>
                    <a:schemeClr val="tx2"/>
                  </a:solidFill>
                  <a:latin typeface="Garamond" pitchFamily="18" charset="0"/>
                </a:rPr>
                <a:t>Моделирование  процесса упругопластического деформирования</a:t>
              </a:r>
              <a:endParaRPr lang="en-US" b="1">
                <a:solidFill>
                  <a:schemeClr val="tx2"/>
                </a:solidFill>
                <a:latin typeface="Garamond" pitchFamily="18" charset="0"/>
              </a:endParaRPr>
            </a:p>
          </p:txBody>
        </p:sp>
      </p:grp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272" y="621034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2</a:t>
            </a:r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1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9338"/>
            <a:ext cx="8229600" cy="750887"/>
          </a:xfrm>
        </p:spPr>
        <p:txBody>
          <a:bodyPr anchor="ctr"/>
          <a:lstStyle/>
          <a:p>
            <a:r>
              <a:rPr lang="ru-RU" sz="2800" b="1" dirty="0" smtClean="0"/>
              <a:t>Расчет технологических параметров процесса упругопластической гибки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98891" y="1030527"/>
          <a:ext cx="4873090" cy="3514178"/>
        </p:xfrm>
        <a:graphic>
          <a:graphicData uri="http://schemas.openxmlformats.org/presentationml/2006/ole">
            <p:oleObj spid="_x0000_s50178" name="Picture" r:id="rId3" imgW="6285474" imgH="3892437" progId="Word.Picture.8">
              <p:embed/>
            </p:oleObj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256800"/>
            <a:ext cx="8229600" cy="750888"/>
          </a:xfrm>
        </p:spPr>
        <p:txBody>
          <a:bodyPr anchor="ctr"/>
          <a:lstStyle/>
          <a:p>
            <a:r>
              <a:rPr lang="ru-RU" sz="2800" b="1" dirty="0" smtClean="0">
                <a:latin typeface="Garamond" pitchFamily="18" charset="0"/>
                <a:cs typeface="Times New Roman" pitchFamily="18" charset="0"/>
              </a:rPr>
              <a:t>Автоматизация вспомогательных операций процесса </a:t>
            </a:r>
            <a:r>
              <a:rPr lang="ru-RU" sz="2800" b="1" dirty="0" err="1" smtClean="0">
                <a:latin typeface="Garamond" pitchFamily="18" charset="0"/>
                <a:cs typeface="Times New Roman" pitchFamily="18" charset="0"/>
              </a:rPr>
              <a:t>дробеударного</a:t>
            </a:r>
            <a:r>
              <a:rPr lang="ru-RU" sz="2800" b="1" dirty="0" smtClean="0">
                <a:latin typeface="Garamond" pitchFamily="18" charset="0"/>
                <a:cs typeface="Times New Roman" pitchFamily="18" charset="0"/>
              </a:rPr>
              <a:t> формообразования </a:t>
            </a:r>
            <a:endParaRPr lang="ru-RU" sz="2800" b="1" dirty="0" smtClean="0">
              <a:latin typeface="Garamond" pitchFamily="18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3973230" y="2866030"/>
          <a:ext cx="4000475" cy="2326943"/>
        </p:xfrm>
        <a:graphic>
          <a:graphicData uri="http://schemas.openxmlformats.org/presentationml/2006/ole">
            <p:oleObj spid="_x0000_s50180" name="AutoCAD Drawing" r:id="rId4" imgW="7629525" imgH="4438650" progId="AutoCAD.Drawing.18">
              <p:embed/>
            </p:oleObj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28223" y="1181596"/>
            <a:ext cx="51244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Автоматизированная система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фиксации и управления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формой детали</a:t>
            </a:r>
            <a:endParaRPr lang="en-US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493651" y="3276526"/>
            <a:ext cx="30089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Система  смены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уплотнений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дробеметного 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  <a:latin typeface="Garamond" pitchFamily="18" charset="0"/>
              </a:rPr>
              <a:t>аппарата</a:t>
            </a:r>
            <a:endParaRPr lang="en-US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-11376" y="621034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2</a:t>
            </a:r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2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1077" y="496686"/>
            <a:ext cx="7076462" cy="340242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800" b="1" dirty="0" smtClean="0">
                <a:latin typeface="Garamond" pitchFamily="18" charset="0"/>
                <a:cs typeface="Times New Roman" pitchFamily="18" charset="0"/>
              </a:rPr>
              <a:t>Разработка комплексной технологии формообразование-зачистка-упрочнение                          </a:t>
            </a:r>
            <a:endParaRPr lang="en-US" sz="2800" b="1" dirty="0" smtClean="0">
              <a:latin typeface="Garamond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477089" y="1927546"/>
          <a:ext cx="8439473" cy="2064425"/>
        </p:xfrm>
        <a:graphic>
          <a:graphicData uri="http://schemas.openxmlformats.org/presentationml/2006/ole">
            <p:oleObj spid="_x0000_s51202" name="Picture" r:id="rId3" imgW="6272334" imgH="1677187" progId="Word.Picture.8">
              <p:embed/>
            </p:oleObj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25024" y="621034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2</a:t>
            </a:r>
            <a:r>
              <a:rPr lang="ru-RU" b="1" dirty="0" smtClean="0">
                <a:solidFill>
                  <a:srgbClr val="0000FF"/>
                </a:solidFill>
                <a:latin typeface="Garamond" pitchFamily="18" charset="0"/>
              </a:rPr>
              <a:t>3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238250"/>
            <a:ext cx="7570788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2563"/>
            <a:ext cx="8229600" cy="1139825"/>
          </a:xfrm>
        </p:spPr>
        <p:txBody>
          <a:bodyPr/>
          <a:lstStyle/>
          <a:p>
            <a:pPr eaLnBrk="1" hangingPunct="1"/>
            <a:r>
              <a:rPr lang="ru-RU" sz="3000" b="1" smtClean="0"/>
              <a:t>Технология изготовления панелей крыла,</a:t>
            </a:r>
            <a:r>
              <a:rPr lang="ru-RU" sz="3200" b="1" smtClean="0"/>
              <a:t> применяемая за рубежом</a:t>
            </a:r>
            <a:endParaRPr lang="ru-RU" sz="3000" b="1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00075" y="3941763"/>
            <a:ext cx="8429625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Компании,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специализирующиеся   в </a:t>
            </a: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области </a:t>
            </a:r>
            <a:endParaRPr lang="ru-RU" sz="24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дробеударного </a:t>
            </a: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формообразования </a:t>
            </a:r>
            <a:r>
              <a:rPr lang="ru-RU" sz="2400" b="1" dirty="0">
                <a:solidFill>
                  <a:schemeClr val="tx2"/>
                </a:solidFill>
                <a:latin typeface="Garamond" pitchFamily="18" charset="0"/>
              </a:rPr>
              <a:t>(</a:t>
            </a:r>
            <a:r>
              <a:rPr lang="en-US" sz="2400" b="1" dirty="0">
                <a:solidFill>
                  <a:schemeClr val="tx2"/>
                </a:solidFill>
                <a:latin typeface="Garamond" pitchFamily="18" charset="0"/>
              </a:rPr>
              <a:t>peen forming</a:t>
            </a:r>
            <a:r>
              <a:rPr lang="ru-RU" sz="2400" b="1" dirty="0">
                <a:solidFill>
                  <a:schemeClr val="tx2"/>
                </a:solidFill>
                <a:latin typeface="Garamond" pitchFamily="18" charset="0"/>
              </a:rPr>
              <a:t>)</a:t>
            </a:r>
          </a:p>
          <a:p>
            <a:pPr>
              <a:buFont typeface="Arial" pitchFamily="34" charset="0"/>
              <a:buChar char="•"/>
              <a:tabLst>
                <a:tab pos="180975" algn="l"/>
              </a:tabLst>
              <a:defRPr/>
            </a:pP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США</a:t>
            </a:r>
            <a:r>
              <a:rPr lang="en-US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Metal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Improvement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Company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Wheelabrator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 lvl="2">
              <a:tabLst>
                <a:tab pos="180975" algn="l"/>
              </a:tabLst>
              <a:defRPr/>
            </a:pPr>
            <a:r>
              <a:rPr lang="en-US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Aerostructures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Vought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Aircraft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Division</a:t>
            </a:r>
            <a:endParaRPr lang="ru-RU" sz="2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  <a:tabLst>
                <a:tab pos="180975" algn="l"/>
              </a:tabLst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Канада</a:t>
            </a:r>
            <a:r>
              <a:rPr lang="en-US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Sonaca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Group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Aerosphere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Inc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NMF </a:t>
            </a:r>
            <a:r>
              <a:rPr lang="en-US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Formax</a:t>
            </a:r>
            <a:r>
              <a:rPr lang="en-US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Ltd.</a:t>
            </a:r>
            <a:endParaRPr lang="ru-RU" sz="2000" b="1" dirty="0" err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  <a:tabLst>
                <a:tab pos="180975" algn="l"/>
              </a:tabLst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Германия</a:t>
            </a:r>
            <a:r>
              <a:rPr lang="en-US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Rosler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KSA (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Kugelstrahlzentrum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Aachen</a:t>
            </a: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125" name="Rectangle 15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b="1" dirty="0">
                <a:solidFill>
                  <a:srgbClr val="0000FF"/>
                </a:solidFill>
                <a:latin typeface="Garamond" pitchFamily="18" charset="0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60852" y="2749550"/>
            <a:ext cx="1421223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KSA, </a:t>
            </a:r>
          </a:p>
          <a:p>
            <a:pPr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Company </a:t>
            </a:r>
            <a:endParaRPr lang="ru-RU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Presentation</a:t>
            </a:r>
            <a:endParaRPr lang="ru-RU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2008 г.</a:t>
            </a:r>
            <a:endParaRPr lang="ru-RU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4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4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506413" y="177800"/>
            <a:ext cx="81835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Дробеударное формообразование панелей </a:t>
            </a:r>
            <a:endParaRPr lang="en-US" sz="3000" b="1">
              <a:solidFill>
                <a:schemeClr val="tx2"/>
              </a:solidFill>
              <a:latin typeface="Garamond" pitchFamily="18" charset="0"/>
            </a:endParaRPr>
          </a:p>
          <a:p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(</a:t>
            </a:r>
            <a:r>
              <a:rPr lang="en-US" sz="3000" b="1">
                <a:solidFill>
                  <a:schemeClr val="tx2"/>
                </a:solidFill>
                <a:latin typeface="Garamond" pitchFamily="18" charset="0"/>
              </a:rPr>
              <a:t>peen forming</a:t>
            </a:r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)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90550" y="1212850"/>
            <a:ext cx="60102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/>
            <a:r>
              <a:rPr lang="ru-RU" sz="2300" b="1">
                <a:solidFill>
                  <a:schemeClr val="tx2"/>
                </a:solidFill>
                <a:latin typeface="Garamond" pitchFamily="18" charset="0"/>
              </a:rPr>
              <a:t>Схемы  обработки,  применяемые за рубежом</a:t>
            </a: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1620838"/>
            <a:ext cx="60166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4237038"/>
            <a:ext cx="6018213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7296150" y="2470150"/>
            <a:ext cx="22002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Линейчатая поверхность</a:t>
            </a: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7296150" y="4813300"/>
            <a:ext cx="22002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Область </a:t>
            </a:r>
            <a:endParaRPr lang="en-US" b="1">
              <a:solidFill>
                <a:schemeClr val="tx2"/>
              </a:solidFill>
              <a:latin typeface="Garamond" pitchFamily="18" charset="0"/>
            </a:endParaRPr>
          </a:p>
          <a:p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перегиба</a:t>
            </a:r>
          </a:p>
        </p:txBody>
      </p:sp>
      <p:sp>
        <p:nvSpPr>
          <p:cNvPr id="26" name="Стрелка влево 25"/>
          <p:cNvSpPr/>
          <p:nvPr/>
        </p:nvSpPr>
        <p:spPr>
          <a:xfrm>
            <a:off x="6629400" y="2524125"/>
            <a:ext cx="514350" cy="3810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6629400" y="4838700"/>
            <a:ext cx="514350" cy="381000"/>
          </a:xfrm>
          <a:prstGeom prst="leftArrow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55" name="Прямоугольник 10"/>
          <p:cNvSpPr>
            <a:spLocks noChangeArrowheads="1"/>
          </p:cNvSpPr>
          <p:nvPr/>
        </p:nvSpPr>
        <p:spPr bwMode="auto">
          <a:xfrm>
            <a:off x="6651625" y="5683250"/>
            <a:ext cx="2024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Garamond" pitchFamily="18" charset="0"/>
              </a:rPr>
              <a:t>NMF Formax Ltd.</a:t>
            </a:r>
            <a:endParaRPr lang="ru-RU" b="1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1" descr="2"/>
          <p:cNvPicPr>
            <a:picLocks noChangeAspect="1" noChangeArrowheads="1"/>
          </p:cNvPicPr>
          <p:nvPr/>
        </p:nvPicPr>
        <p:blipFill>
          <a:blip r:embed="rId2" cstate="print"/>
          <a:srcRect l="797" t="1662" r="246" b="58232"/>
          <a:stretch>
            <a:fillRect/>
          </a:stretch>
        </p:blipFill>
        <p:spPr bwMode="auto">
          <a:xfrm>
            <a:off x="4132263" y="3254375"/>
            <a:ext cx="44767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363538" y="146050"/>
            <a:ext cx="81835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Технологическая линия</a:t>
            </a:r>
            <a:r>
              <a:rPr lang="en-US" sz="3000" b="1">
                <a:solidFill>
                  <a:schemeClr val="tx2"/>
                </a:solidFill>
                <a:latin typeface="Garamond" pitchFamily="18" charset="0"/>
              </a:rPr>
              <a:t>, </a:t>
            </a:r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используемая </a:t>
            </a:r>
            <a:r>
              <a:rPr lang="en-US" sz="3000" b="1">
                <a:solidFill>
                  <a:schemeClr val="tx2"/>
                </a:solidFill>
                <a:latin typeface="Garamond" pitchFamily="18" charset="0"/>
              </a:rPr>
              <a:t>Boeing</a:t>
            </a:r>
            <a:endParaRPr lang="ru-RU" sz="3000" b="1">
              <a:solidFill>
                <a:schemeClr val="tx2"/>
              </a:solidFill>
              <a:latin typeface="Garamond" pitchFamily="18" charset="0"/>
            </a:endParaRPr>
          </a:p>
          <a:p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 (</a:t>
            </a:r>
            <a:r>
              <a:rPr lang="en-US" sz="3000" b="1">
                <a:solidFill>
                  <a:schemeClr val="tx2"/>
                </a:solidFill>
                <a:latin typeface="Garamond" pitchFamily="18" charset="0"/>
              </a:rPr>
              <a:t>Wheelabrator group)</a:t>
            </a:r>
            <a:endParaRPr lang="ru-RU" sz="3000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3588" y="4295775"/>
            <a:ext cx="3184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US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7173" name="Rectangle 19"/>
          <p:cNvSpPr>
            <a:spLocks noChangeArrowheads="1"/>
          </p:cNvSpPr>
          <p:nvPr/>
        </p:nvSpPr>
        <p:spPr bwMode="auto">
          <a:xfrm>
            <a:off x="2962275" y="4425950"/>
            <a:ext cx="1543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 i="1">
                <a:solidFill>
                  <a:schemeClr val="tx2"/>
                </a:solidFill>
                <a:latin typeface="Garamond" pitchFamily="18" charset="0"/>
              </a:rPr>
              <a:t>D</a:t>
            </a:r>
            <a:r>
              <a:rPr lang="en-US" sz="1200" b="1" i="1">
                <a:solidFill>
                  <a:schemeClr val="tx2"/>
                </a:solidFill>
                <a:latin typeface="Garamond" pitchFamily="18" charset="0"/>
              </a:rPr>
              <a:t>s</a:t>
            </a:r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Garamond" pitchFamily="18" charset="0"/>
              </a:rPr>
              <a:t>=</a:t>
            </a:r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Garamond" pitchFamily="18" charset="0"/>
              </a:rPr>
              <a:t>1,12</a:t>
            </a:r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 мм </a:t>
            </a:r>
            <a:endParaRPr lang="en-US" b="1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7174" name="Picture 20" descr="1"/>
          <p:cNvPicPr>
            <a:picLocks noChangeAspect="1" noChangeArrowheads="1"/>
          </p:cNvPicPr>
          <p:nvPr/>
        </p:nvPicPr>
        <p:blipFill>
          <a:blip r:embed="rId3" cstate="print"/>
          <a:srcRect l="2084" t="1427" r="2779" b="60194"/>
          <a:stretch>
            <a:fillRect/>
          </a:stretch>
        </p:blipFill>
        <p:spPr bwMode="auto">
          <a:xfrm>
            <a:off x="458788" y="1152525"/>
            <a:ext cx="470535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22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5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7176" name="Rectangle 14"/>
          <p:cNvSpPr>
            <a:spLocks noChangeArrowheads="1"/>
          </p:cNvSpPr>
          <p:nvPr/>
        </p:nvSpPr>
        <p:spPr bwMode="auto">
          <a:xfrm>
            <a:off x="641350" y="1857375"/>
            <a:ext cx="1349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b="1" i="1">
                <a:solidFill>
                  <a:schemeClr val="tx2"/>
                </a:solidFill>
                <a:latin typeface="Garamond" pitchFamily="18" charset="0"/>
              </a:rPr>
              <a:t>D</a:t>
            </a:r>
            <a:r>
              <a:rPr lang="en-US" sz="1200" b="1" i="1">
                <a:solidFill>
                  <a:schemeClr val="tx2"/>
                </a:solidFill>
                <a:latin typeface="Garamond" pitchFamily="18" charset="0"/>
              </a:rPr>
              <a:t>s</a:t>
            </a:r>
            <a:r>
              <a:rPr lang="en-US" b="1">
                <a:solidFill>
                  <a:schemeClr val="tx2"/>
                </a:solidFill>
                <a:latin typeface="Garamond" pitchFamily="18" charset="0"/>
              </a:rPr>
              <a:t> =</a:t>
            </a:r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 3,2 мм</a:t>
            </a:r>
            <a:endParaRPr lang="en-US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7177" name="Прямоугольник 8"/>
          <p:cNvSpPr>
            <a:spLocks noChangeArrowheads="1"/>
          </p:cNvSpPr>
          <p:nvPr/>
        </p:nvSpPr>
        <p:spPr bwMode="auto">
          <a:xfrm>
            <a:off x="381000" y="5848350"/>
            <a:ext cx="83153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Vaccari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John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A.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Peen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forming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enters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computer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age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//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American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Machinist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. – </a:t>
            </a:r>
            <a:r>
              <a:rPr lang="ru-RU" sz="1550" b="1" dirty="0" err="1">
                <a:solidFill>
                  <a:schemeClr val="tx2"/>
                </a:solidFill>
                <a:latin typeface="Garamond" pitchFamily="18" charset="0"/>
              </a:rPr>
              <a:t>June</a:t>
            </a:r>
            <a:r>
              <a:rPr lang="ru-RU" sz="1550" b="1" dirty="0">
                <a:solidFill>
                  <a:schemeClr val="tx2"/>
                </a:solidFill>
                <a:latin typeface="Garamond" pitchFamily="18" charset="0"/>
              </a:rPr>
              <a:t> 1985. – P. 91-94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248275" y="1976438"/>
            <a:ext cx="3638550" cy="647700"/>
          </a:xfrm>
          <a:prstGeom prst="rect">
            <a:avLst/>
          </a:prstGeom>
          <a:noFill/>
          <a:ln w="15875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Отклонение контура 1,3 мм </a:t>
            </a:r>
          </a:p>
          <a:p>
            <a:pPr eaLnBrk="0" hangingPunct="0"/>
            <a:r>
              <a:rPr lang="ru-RU" b="1">
                <a:solidFill>
                  <a:schemeClr val="tx2"/>
                </a:solidFill>
                <a:latin typeface="Garamond" pitchFamily="18" charset="0"/>
              </a:rPr>
              <a:t>с приложением нагрузки 45,36 кг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  <a:latin typeface="Garamond" pitchFamily="18" charset="0"/>
              </a:rPr>
              <a:t>6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196" name="Picture 30" descr="93429_013120084310_Exhibit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1152525"/>
            <a:ext cx="53911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0" descr="Peen forming Air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5" y="2724150"/>
            <a:ext cx="4791075" cy="337185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439738" y="146050"/>
            <a:ext cx="8183562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Технологическая линия</a:t>
            </a:r>
            <a:r>
              <a:rPr lang="en-US" sz="3000" b="1">
                <a:solidFill>
                  <a:schemeClr val="tx2"/>
                </a:solidFill>
                <a:latin typeface="Garamond" pitchFamily="18" charset="0"/>
              </a:rPr>
              <a:t>, </a:t>
            </a:r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используемая </a:t>
            </a:r>
            <a:r>
              <a:rPr lang="en-US" sz="3000" b="1">
                <a:solidFill>
                  <a:schemeClr val="tx2"/>
                </a:solidFill>
                <a:latin typeface="Garamond" pitchFamily="18" charset="0"/>
              </a:rPr>
              <a:t>Airbus</a:t>
            </a:r>
            <a:endParaRPr lang="ru-RU" sz="3000" b="1">
              <a:solidFill>
                <a:schemeClr val="tx2"/>
              </a:solidFill>
              <a:latin typeface="Garamond" pitchFamily="18" charset="0"/>
            </a:endParaRPr>
          </a:p>
          <a:p>
            <a:r>
              <a:rPr lang="ru-RU" sz="3000" b="1">
                <a:solidFill>
                  <a:schemeClr val="tx2"/>
                </a:solidFill>
                <a:latin typeface="Garamond" pitchFamily="18" charset="0"/>
              </a:rPr>
              <a:t> (</a:t>
            </a:r>
            <a:r>
              <a:rPr lang="en-US" sz="3000" b="1">
                <a:solidFill>
                  <a:schemeClr val="tx2"/>
                </a:solidFill>
                <a:latin typeface="Garamond" pitchFamily="18" charset="0"/>
              </a:rPr>
              <a:t>Metal Improvement Company)</a:t>
            </a:r>
            <a:endParaRPr lang="ru-RU" sz="3000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8199" name="Прямоугольник 9"/>
          <p:cNvSpPr>
            <a:spLocks noChangeArrowheads="1"/>
          </p:cNvSpPr>
          <p:nvPr/>
        </p:nvSpPr>
        <p:spPr bwMode="auto">
          <a:xfrm>
            <a:off x="6437313" y="1435100"/>
            <a:ext cx="1452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Garamond" pitchFamily="18" charset="0"/>
              </a:rPr>
              <a:t>Saturation </a:t>
            </a:r>
            <a:endParaRPr lang="ru-RU" b="1">
              <a:solidFill>
                <a:schemeClr val="tx2"/>
              </a:solidFill>
              <a:latin typeface="Garamond" pitchFamily="18" charset="0"/>
            </a:endParaRPr>
          </a:p>
          <a:p>
            <a:r>
              <a:rPr lang="en-US" b="1">
                <a:solidFill>
                  <a:schemeClr val="tx2"/>
                </a:solidFill>
                <a:latin typeface="Garamond" pitchFamily="18" charset="0"/>
              </a:rPr>
              <a:t>shot peening</a:t>
            </a:r>
            <a:endParaRPr lang="ru-RU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8200" name="Прямоугольник 10"/>
          <p:cNvSpPr>
            <a:spLocks noChangeArrowheads="1"/>
          </p:cNvSpPr>
          <p:nvPr/>
        </p:nvSpPr>
        <p:spPr bwMode="auto">
          <a:xfrm>
            <a:off x="1630363" y="4692650"/>
            <a:ext cx="158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Garamond" pitchFamily="18" charset="0"/>
              </a:rPr>
              <a:t>Peen forming </a:t>
            </a:r>
            <a:endParaRPr lang="ru-RU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5915025" y="1543050"/>
            <a:ext cx="514350" cy="381000"/>
          </a:xfrm>
          <a:prstGeom prst="leftArrow">
            <a:avLst/>
          </a:prstGeom>
          <a:solidFill>
            <a:srgbClr val="EDA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flipH="1">
            <a:off x="3143250" y="4705350"/>
            <a:ext cx="514350" cy="381000"/>
          </a:xfrm>
          <a:prstGeom prst="leftArrow">
            <a:avLst/>
          </a:prstGeom>
          <a:solidFill>
            <a:srgbClr val="EDA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PF 2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63" y="1247775"/>
            <a:ext cx="747871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449263" y="203200"/>
            <a:ext cx="81835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solidFill>
                  <a:schemeClr val="tx2"/>
                </a:solidFill>
                <a:latin typeface="Garamond" pitchFamily="18" charset="0"/>
              </a:rPr>
              <a:t>Установка для дробеударного формообразования и упрочнения </a:t>
            </a:r>
            <a:r>
              <a:rPr lang="fr-FR" sz="2600" b="1">
                <a:solidFill>
                  <a:schemeClr val="tx2"/>
                </a:solidFill>
                <a:latin typeface="Garamond" pitchFamily="18" charset="0"/>
              </a:rPr>
              <a:t>MPF 15000/2500</a:t>
            </a:r>
            <a:r>
              <a:rPr lang="ru-RU" sz="2600" b="1">
                <a:solidFill>
                  <a:schemeClr val="tx2"/>
                </a:solidFill>
                <a:latin typeface="Garamond" pitchFamily="18" charset="0"/>
              </a:rPr>
              <a:t> (</a:t>
            </a:r>
            <a:r>
              <a:rPr lang="en-US" sz="2600" b="1">
                <a:solidFill>
                  <a:schemeClr val="tx2"/>
                </a:solidFill>
                <a:latin typeface="Garamond" pitchFamily="18" charset="0"/>
              </a:rPr>
              <a:t>Wheelabrator group)</a:t>
            </a:r>
            <a:endParaRPr lang="ru-RU" sz="2600" b="1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7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sp>
        <p:nvSpPr>
          <p:cNvPr id="9221" name="Прямоугольник 4"/>
          <p:cNvSpPr>
            <a:spLocks noChangeArrowheads="1"/>
          </p:cNvSpPr>
          <p:nvPr/>
        </p:nvSpPr>
        <p:spPr bwMode="auto">
          <a:xfrm>
            <a:off x="542925" y="5519738"/>
            <a:ext cx="75723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Garamond" pitchFamily="18" charset="0"/>
              </a:rPr>
              <a:t>XAIC China Buys Wing Peening Machine from Wheelabrator Group // Thursday, June 07, 2007 by Wheelabrator Group</a:t>
            </a:r>
            <a:endParaRPr lang="ru-RU" sz="1600" b="1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230188"/>
            <a:ext cx="8229600" cy="665162"/>
          </a:xfrm>
        </p:spPr>
        <p:txBody>
          <a:bodyPr/>
          <a:lstStyle/>
          <a:p>
            <a:pPr eaLnBrk="1" hangingPunct="1"/>
            <a:r>
              <a:rPr lang="ru-RU" sz="3000" b="1" smtClean="0"/>
              <a:t>Контроль формы деталей</a:t>
            </a:r>
          </a:p>
        </p:txBody>
      </p:sp>
      <p:sp>
        <p:nvSpPr>
          <p:cNvPr id="10243" name="Rectangle 15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8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314450" y="3556000"/>
          <a:ext cx="6534151" cy="2028825"/>
        </p:xfrm>
        <a:graphic>
          <a:graphicData uri="http://schemas.openxmlformats.org/drawingml/2006/table">
            <a:tbl>
              <a:tblPr/>
              <a:tblGrid>
                <a:gridCol w="713213"/>
                <a:gridCol w="709727"/>
                <a:gridCol w="680561"/>
                <a:gridCol w="676394"/>
                <a:gridCol w="777307"/>
                <a:gridCol w="681508"/>
                <a:gridCol w="1550510"/>
                <a:gridCol w="744931"/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Средняя толщина полотна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Отклонение контура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Допустимая нагрузка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Свободное состояние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Нагруженное состояние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дюйм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дюйм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дюйм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фунтов/дюйм</a:t>
                      </a:r>
                      <a:r>
                        <a:rPr lang="ru-RU" sz="1600" b="1" baseline="30000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кг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/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см</a:t>
                      </a:r>
                      <a:r>
                        <a:rPr lang="ru-RU" sz="1600" b="1" baseline="300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6,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4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1,27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1,05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0,375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9,5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0,375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9,5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0,6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1,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12,7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6,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4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0,030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0,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8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1,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&gt;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&gt;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12,7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6,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4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0,040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1,0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,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3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09675" y="3114675"/>
            <a:ext cx="67151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200" b="1" kern="0" spc="3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Отклонения контура, достигаемые за рубежом</a:t>
            </a:r>
          </a:p>
        </p:txBody>
      </p:sp>
      <p:pic>
        <p:nvPicPr>
          <p:cNvPr id="10309" name="Picture 2" descr="Aero-shot-peen-form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800100"/>
            <a:ext cx="46704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800100"/>
            <a:ext cx="32162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5600700"/>
            <a:ext cx="8181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en-US" sz="1600" b="1" kern="0" spc="-3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Ramati</a:t>
            </a:r>
            <a:r>
              <a:rPr lang="en-US" sz="1600" b="1" kern="0" spc="-3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S., </a:t>
            </a:r>
            <a:r>
              <a:rPr lang="en-US" sz="1600" b="1" kern="0" spc="-3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Levasseur</a:t>
            </a:r>
            <a:r>
              <a:rPr lang="en-US" sz="1600" b="1" kern="0" spc="-3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G., </a:t>
            </a:r>
            <a:r>
              <a:rPr lang="en-US" sz="1600" b="1" kern="0" spc="-3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Kennerknecht</a:t>
            </a:r>
            <a:r>
              <a:rPr lang="en-US" sz="1600" b="1" kern="0" spc="-3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S. Single piece wing skin utilization via advanced peen forming technology // 7-th Int. Conf. on Shot Peening. – Warsaw, Poland, 2000. – P. 207-213</a:t>
            </a:r>
            <a:endParaRPr lang="ru-RU" sz="1600" b="1" kern="0" spc="-3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238250"/>
            <a:ext cx="52673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449263" y="282575"/>
            <a:ext cx="820896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 b="1">
                <a:solidFill>
                  <a:schemeClr val="tx2"/>
                </a:solidFill>
                <a:latin typeface="Garamond" pitchFamily="18" charset="0"/>
              </a:rPr>
              <a:t>Доводка контура после дробеударного формообразования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552450" y="4354513"/>
            <a:ext cx="3343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Garamond" pitchFamily="18" charset="0"/>
              </a:rPr>
              <a:t>Airbus</a:t>
            </a: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6194425"/>
            <a:ext cx="91440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Garamond" pitchFamily="18" charset="0"/>
              </a:rPr>
              <a:t>9</a:t>
            </a:r>
            <a:endParaRPr lang="ru-RU" b="1" dirty="0">
              <a:solidFill>
                <a:srgbClr val="0000FF"/>
              </a:solidFill>
              <a:latin typeface="Garamond" pitchFamily="18" charset="0"/>
            </a:endParaRPr>
          </a:p>
        </p:txBody>
      </p:sp>
      <p:pic>
        <p:nvPicPr>
          <p:cNvPr id="11270" name="Рисунок 5" descr="DSC_0140-prc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2676525"/>
            <a:ext cx="4203700" cy="284797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71" name="Прямоугольник 6"/>
          <p:cNvSpPr>
            <a:spLocks noChangeArrowheads="1"/>
          </p:cNvSpPr>
          <p:nvPr/>
        </p:nvSpPr>
        <p:spPr bwMode="auto">
          <a:xfrm>
            <a:off x="6929438" y="5521325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tx2"/>
                </a:solidFill>
                <a:latin typeface="Garamond" pitchFamily="18" charset="0"/>
              </a:rPr>
              <a:t>Sonaca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ай">
  <a:themeElements>
    <a:clrScheme name="Край 16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0000FF"/>
      </a:accent1>
      <a:accent2>
        <a:srgbClr val="3B812F"/>
      </a:accent2>
      <a:accent3>
        <a:srgbClr val="FFFFFF"/>
      </a:accent3>
      <a:accent4>
        <a:srgbClr val="000000"/>
      </a:accent4>
      <a:accent5>
        <a:srgbClr val="AAAAFF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10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3366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DB8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11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3366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DB8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12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003366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1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660066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14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0033CC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ADE2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15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0066CC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16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0000FF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0</TotalTime>
  <Words>550</Words>
  <Application>Microsoft Office PowerPoint</Application>
  <PresentationFormat>Экран (4:3)</PresentationFormat>
  <Paragraphs>158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Garamond</vt:lpstr>
      <vt:lpstr>Times New Roman</vt:lpstr>
      <vt:lpstr>Wingdings</vt:lpstr>
      <vt:lpstr>Край</vt:lpstr>
      <vt:lpstr>Picture</vt:lpstr>
      <vt:lpstr>AutoCAD Drawing</vt:lpstr>
      <vt:lpstr>Слайд 1</vt:lpstr>
      <vt:lpstr>Крупногабаритные обводообразующие детали </vt:lpstr>
      <vt:lpstr>Технология изготовления панелей крыла, применяемая за рубежом</vt:lpstr>
      <vt:lpstr>Слайд 4</vt:lpstr>
      <vt:lpstr>Слайд 5</vt:lpstr>
      <vt:lpstr>Слайд 6</vt:lpstr>
      <vt:lpstr>Слайд 7</vt:lpstr>
      <vt:lpstr>Контроль формы деталей</vt:lpstr>
      <vt:lpstr>Слайд 9</vt:lpstr>
      <vt:lpstr>Слайд 10</vt:lpstr>
      <vt:lpstr>Схема предлагаемого способа комбинированного формообразования обшивок</vt:lpstr>
      <vt:lpstr>Схема предлагаемого способа комбинированного формообразования оребренных панелей</vt:lpstr>
      <vt:lpstr>Оборудование для дробеударного формообразования и зачистки, разработанное ИрГТУ</vt:lpstr>
      <vt:lpstr>Оборудование для дробеударного формообразования и зачистки, разработанное ИрГТУ</vt:lpstr>
      <vt:lpstr>Оборудование для дробеударного формообразования и зачистки, разработанное ИрГТУ</vt:lpstr>
      <vt:lpstr>Оборудование для гибки-прокатки, разработанное ИрГТУ</vt:lpstr>
      <vt:lpstr>Слайд 17</vt:lpstr>
      <vt:lpstr>Оборудование для раскатки ребер, разработанное ИрГТУ</vt:lpstr>
      <vt:lpstr>Оборудование для дробеметного упрочнения, разработанное НИАТ</vt:lpstr>
      <vt:lpstr>Расчет технологических параметров процесса дробеударного формообразования </vt:lpstr>
      <vt:lpstr>Расчет технологических параметров процесса упругопластической гибки</vt:lpstr>
      <vt:lpstr>Автоматизация вспомогательных операций процесса дробеударного формообразования 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2014-07-10T22:41:25Z</dcterms:created>
  <dcterms:modified xsi:type="dcterms:W3CDTF">2015-05-18T23:26:17Z</dcterms:modified>
</cp:coreProperties>
</file>