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58" r:id="rId5"/>
    <p:sldId id="362" r:id="rId6"/>
    <p:sldId id="351" r:id="rId7"/>
    <p:sldId id="363" r:id="rId8"/>
    <p:sldId id="349" r:id="rId9"/>
    <p:sldId id="360" r:id="rId10"/>
    <p:sldId id="361" r:id="rId11"/>
    <p:sldId id="366" r:id="rId12"/>
    <p:sldId id="329" r:id="rId13"/>
    <p:sldId id="331" r:id="rId14"/>
    <p:sldId id="3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1" autoAdjust="0"/>
    <p:restoredTop sz="95961" autoAdjust="0"/>
  </p:normalViewPr>
  <p:slideViewPr>
    <p:cSldViewPr>
      <p:cViewPr>
        <p:scale>
          <a:sx n="80" d="100"/>
          <a:sy n="80" d="100"/>
        </p:scale>
        <p:origin x="-2196" y="-17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83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8E6E9-93C0-4D61-8B12-768425F4489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634AC-F70B-4D55-A082-F6112489305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634AC-F70B-4D55-A082-F6112489305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634AC-F70B-4D55-A082-F6112489305D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6BD4-0537-4471-9A63-8B957D2E28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B978-1FA6-408A-8FDB-940C0EE433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4DFD-05D7-444C-BEB6-40BB89B5E0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3C58-2ED6-43CB-9C48-9C8C46FAC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9A52-EF18-4529-A5CA-C25182C7DD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FDC64-A773-4EBF-8685-0D5AF7A23B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BD-EF14-4AAE-9989-B70D906860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7DD-3032-4EFD-8390-B75C380FAF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109C-02C3-410F-9A77-8F91ACAB20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3757-5975-4BA5-B2A5-3A2014FA3D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9307-24DF-4C42-84FC-3AD810C4B7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BC545-763C-4C35-8E7E-4F97F59762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7E070-DDD8-4C86-9BA7-3BA6BF6587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50.wdp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5.jpe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2.jpeg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08721"/>
            <a:ext cx="8928992" cy="151216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lt"/>
              </a:rPr>
              <a:t>Композитный декинг на основе для обустройства поселка Листвянка</a:t>
            </a:r>
            <a:endParaRPr lang="ru-RU" sz="3600" b="1" dirty="0" smtClean="0">
              <a:ln w="1905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lt"/>
            </a:endParaRPr>
          </a:p>
        </p:txBody>
      </p:sp>
      <p:sp>
        <p:nvSpPr>
          <p:cNvPr id="6" name="Подзаголовок 5"/>
          <p:cNvSpPr txBox="1">
            <a:spLocks noGrp="1"/>
          </p:cNvSpPr>
          <p:nvPr>
            <p:ph type="subTitle" idx="1"/>
          </p:nvPr>
        </p:nvSpPr>
        <p:spPr>
          <a:xfrm>
            <a:off x="395536" y="3861048"/>
            <a:ext cx="8384976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ru-RU" sz="1800" kern="0" dirty="0" smtClean="0">
                <a:solidFill>
                  <a:sysClr val="windowText" lastClr="000000"/>
                </a:solidFill>
                <a:cs typeface="+mn-lt"/>
              </a:rPr>
              <a:t> </a:t>
            </a:r>
            <a:endParaRPr lang="ru-RU" sz="1800" kern="0" dirty="0" smtClean="0">
              <a:solidFill>
                <a:sysClr val="windowText" lastClr="000000"/>
              </a:solidFill>
              <a:cs typeface="+mn-lt"/>
            </a:endParaRPr>
          </a:p>
          <a:p>
            <a:pPr algn="just">
              <a:spcBef>
                <a:spcPts val="0"/>
              </a:spcBef>
              <a:defRPr/>
            </a:pPr>
            <a:endParaRPr lang="ru-RU" sz="1800" kern="0" dirty="0" smtClean="0">
              <a:solidFill>
                <a:sysClr val="windowText" lastClr="000000"/>
              </a:solidFill>
              <a:cs typeface="+mn-lt"/>
            </a:endParaRPr>
          </a:p>
          <a:p>
            <a:pPr algn="just">
              <a:spcBef>
                <a:spcPts val="0"/>
              </a:spcBef>
              <a:defRPr/>
            </a:pPr>
            <a:endParaRPr lang="ru-RU" sz="1800" kern="0" dirty="0">
              <a:solidFill>
                <a:sysClr val="windowText" lastClr="000000"/>
              </a:solidFill>
              <a:cs typeface="+mn-lt"/>
            </a:endParaRPr>
          </a:p>
          <a:p>
            <a:pPr algn="just">
              <a:spcBef>
                <a:spcPts val="0"/>
              </a:spcBef>
              <a:defRPr/>
            </a:pPr>
            <a:endParaRPr lang="ru-RU" sz="1800" kern="0" dirty="0" smtClean="0">
              <a:solidFill>
                <a:sysClr val="windowText" lastClr="000000"/>
              </a:solidFill>
              <a:cs typeface="+mn-lt"/>
            </a:endParaRPr>
          </a:p>
          <a:p>
            <a:pPr algn="just">
              <a:spcBef>
                <a:spcPts val="0"/>
              </a:spcBef>
              <a:defRPr/>
            </a:pPr>
            <a:endParaRPr lang="ru-RU" sz="1800" kern="0" dirty="0">
              <a:solidFill>
                <a:sysClr val="windowText" lastClr="000000"/>
              </a:solidFill>
              <a:cs typeface="+mn-lt"/>
            </a:endParaRPr>
          </a:p>
          <a:p>
            <a:pPr algn="r">
              <a:spcBef>
                <a:spcPts val="0"/>
              </a:spcBef>
              <a:defRPr/>
            </a:pPr>
            <a:endParaRPr lang="ru-RU" sz="1800" kern="0" dirty="0" smtClean="0">
              <a:solidFill>
                <a:sysClr val="windowText" lastClr="000000"/>
              </a:solidFill>
              <a:cs typeface="+mn-lt"/>
            </a:endParaRPr>
          </a:p>
          <a:p>
            <a:pPr algn="r">
              <a:spcBef>
                <a:spcPts val="0"/>
              </a:spcBef>
              <a:defRPr/>
            </a:pPr>
            <a:endParaRPr lang="ru-RU" sz="1800" kern="0" dirty="0" smtClean="0">
              <a:solidFill>
                <a:sysClr val="windowText" lastClr="000000"/>
              </a:solidFill>
              <a:cs typeface="+mn-lt"/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1800" kern="0" dirty="0" smtClean="0">
                <a:solidFill>
                  <a:sysClr val="windowText" lastClr="000000"/>
                </a:solidFill>
                <a:cs typeface="+mn-lt"/>
              </a:rPr>
              <a:t>Руководитель проекта</a:t>
            </a:r>
            <a:endParaRPr lang="ru-RU" sz="1800" kern="0" dirty="0" smtClean="0">
              <a:solidFill>
                <a:sysClr val="windowText" lastClr="000000"/>
              </a:solidFill>
              <a:cs typeface="+mn-lt"/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1800" kern="0" dirty="0">
                <a:solidFill>
                  <a:sysClr val="windowText" lastClr="000000"/>
                </a:solidFill>
                <a:cs typeface="+mn-lt"/>
                <a:sym typeface="+mn-ea"/>
              </a:rPr>
              <a:t>Зелинская </a:t>
            </a:r>
            <a:r>
              <a:rPr lang="ru-RU" sz="1800" kern="0" dirty="0" smtClean="0">
                <a:solidFill>
                  <a:sysClr val="windowText" lastClr="000000"/>
                </a:solidFill>
                <a:cs typeface="+mn-lt"/>
                <a:sym typeface="+mn-ea"/>
              </a:rPr>
              <a:t>Елена Валентиновна</a:t>
            </a:r>
            <a:endParaRPr lang="ru-RU" sz="1800" kern="0" dirty="0" smtClean="0">
              <a:solidFill>
                <a:sysClr val="windowText" lastClr="000000"/>
              </a:solidFill>
              <a:cs typeface="+mn-lt"/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1400" kern="0" dirty="0" smtClean="0">
                <a:solidFill>
                  <a:sysClr val="windowText" lastClr="000000"/>
                </a:solidFill>
                <a:cs typeface="+mn-lt"/>
              </a:rPr>
              <a:t>профессор кафедры обогащения полезных ископаемых и охраны окружающей среды</a:t>
            </a:r>
            <a:r>
              <a:rPr lang="ru-RU" sz="1400" kern="0" dirty="0">
                <a:solidFill>
                  <a:sysClr val="windowText" lastClr="000000"/>
                </a:solidFill>
                <a:cs typeface="+mn-lt"/>
              </a:rPr>
              <a:t>, д.т.н. </a:t>
            </a:r>
            <a:endParaRPr lang="ru-RU" sz="1200" kern="0" dirty="0" smtClean="0">
              <a:solidFill>
                <a:sysClr val="windowText" lastClr="000000"/>
              </a:solidFill>
              <a:cs typeface="+mn-lt"/>
            </a:endParaRPr>
          </a:p>
          <a:p>
            <a:pPr algn="just">
              <a:spcBef>
                <a:spcPts val="0"/>
              </a:spcBef>
              <a:defRPr/>
            </a:pPr>
            <a:endParaRPr lang="ru-RU" sz="1200" kern="0" dirty="0">
              <a:solidFill>
                <a:sysClr val="windowText" lastClr="000000"/>
              </a:solidFill>
              <a:cs typeface="+mn-lt"/>
            </a:endParaRPr>
          </a:p>
          <a:p>
            <a:pPr>
              <a:spcBef>
                <a:spcPts val="0"/>
              </a:spcBef>
              <a:defRPr/>
            </a:pPr>
            <a:endParaRPr lang="ru-RU" sz="1200" kern="0" dirty="0">
              <a:solidFill>
                <a:sysClr val="windowText" lastClr="000000"/>
              </a:solidFill>
              <a:cs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58545"/>
            <a:ext cx="2133600" cy="365125"/>
          </a:xfrm>
        </p:spPr>
        <p:txBody>
          <a:bodyPr/>
          <a:lstStyle/>
          <a:p>
            <a:fld id="{8697E070-DDD8-4C86-9BA7-3BA6BF658789}" type="slidenum">
              <a:rPr lang="ru-RU" smtClean="0"/>
            </a:fld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2276475"/>
            <a:ext cx="3089910" cy="1791335"/>
          </a:xfrm>
          <a:prstGeom prst="rect">
            <a:avLst/>
          </a:prstGeom>
          <a:noFill/>
        </p:spPr>
      </p:pic>
      <p:pic>
        <p:nvPicPr>
          <p:cNvPr id="9" name="Рисунок 8" descr="E:\НАТА\фото цветные лаги\Фото-00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5" y="2493278"/>
            <a:ext cx="1885950" cy="135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:\ЭСТИ\Городская администрация\аллея инноваций\Проект Алеея инноваций\ОТЧЕТ ИТОГОВЫЙ\сжатые лавки\IMG_887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617" y="2565033"/>
            <a:ext cx="172021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ЛАВОЧКИ\GZrdYQTAbOk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10" y="4195445"/>
            <a:ext cx="1724025" cy="142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8" y="4221107"/>
            <a:ext cx="1632933" cy="1395961"/>
          </a:xfrm>
          <a:prstGeom prst="rect">
            <a:avLst/>
          </a:prstGeom>
          <a:noFill/>
        </p:spPr>
      </p:pic>
      <p:pic>
        <p:nvPicPr>
          <p:cNvPr id="13" name="Рисунок 12" descr="H:\ЭСТИ\Городская администрация\аллея инноваций\Проект Алеея инноваций\ОТЧЕТ ИТОГОВЫЙ\сжатые лавки\IMG_886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3700" y="4173855"/>
            <a:ext cx="1768475" cy="137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НАТА\фото цветные лаги\Фильеры 2019\IMG_20190608_1009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85" y="4194810"/>
            <a:ext cx="149606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Дом бесплатно значок - Icon-Icons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" y="115570"/>
            <a:ext cx="1021715" cy="102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5" y="116205"/>
            <a:ext cx="1029335" cy="102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 descr="https://www.istu.edu/upload/iblock/b1f/logo_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145" y="0"/>
            <a:ext cx="1252855" cy="12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524"/>
            <a:ext cx="8229600" cy="1152128"/>
          </a:xfrm>
        </p:spPr>
        <p:txBody>
          <a:bodyPr>
            <a:no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charset="0"/>
                <a:cs typeface="Calibri" panose="020F0502020204030204" charset="0"/>
              </a:rPr>
              <a:t>Сертификаты соответствия </a:t>
            </a:r>
            <a:r>
              <a:rPr lang="ru-RU" sz="3200" b="1" dirty="0" smtClean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charset="0"/>
                <a:cs typeface="Calibri" panose="020F0502020204030204" charset="0"/>
              </a:rPr>
              <a:t>на композиты Винизол</a:t>
            </a:r>
            <a:endParaRPr lang="ru-RU" sz="3200" b="1" dirty="0" smtClean="0">
              <a:ln w="1905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82928"/>
            <a:ext cx="2133600" cy="365125"/>
          </a:xfrm>
        </p:spPr>
        <p:txBody>
          <a:bodyPr/>
          <a:lstStyle/>
          <a:p>
            <a:fld id="{8697E070-DDD8-4C86-9BA7-3BA6BF658789}" type="slidenum">
              <a:rPr lang="ru-RU" sz="1800" b="1" smtClean="0">
                <a:solidFill>
                  <a:schemeClr val="tx1"/>
                </a:solidFill>
              </a:rPr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808312" cy="3938931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05" y="1988841"/>
            <a:ext cx="2784881" cy="3938931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1" y="1988841"/>
            <a:ext cx="2808311" cy="393893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52128"/>
          </a:xfrm>
        </p:spPr>
        <p:txBody>
          <a:bodyPr>
            <a:noAutofit/>
          </a:bodyPr>
          <a:lstStyle/>
          <a:p>
            <a:r>
              <a:rPr lang="ru-RU" sz="3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charset="0"/>
                <a:cs typeface="Calibri" panose="020F0502020204030204" charset="0"/>
              </a:rPr>
              <a:t>Результаты </a:t>
            </a:r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charset="0"/>
                <a:cs typeface="Calibri" panose="020F0502020204030204" charset="0"/>
              </a:rPr>
              <a:t>внедрения</a:t>
            </a:r>
            <a:endParaRPr lang="ru-RU" sz="36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87108" y="6487120"/>
            <a:ext cx="2133600" cy="365125"/>
          </a:xfrm>
        </p:spPr>
        <p:txBody>
          <a:bodyPr/>
          <a:lstStyle/>
          <a:p>
            <a:fld id="{8697E070-DDD8-4C86-9BA7-3BA6BF658789}" type="slidenum">
              <a:rPr lang="ru-RU" sz="1800" b="1" smtClean="0">
                <a:solidFill>
                  <a:prstClr val="black">
                    <a:tint val="75000"/>
                  </a:prstClr>
                </a:solidFill>
              </a:rPr>
            </a:fld>
            <a:endParaRPr lang="ru-RU" sz="1800" b="1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868584" cy="40565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2666135" cy="4045884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71" y="1844825"/>
            <a:ext cx="2758518" cy="4045884"/>
          </a:xfrm>
          <a:prstGeom prst="rect">
            <a:avLst/>
          </a:prstGeom>
          <a:noFill/>
          <a:ln w="12700">
            <a:solidFill>
              <a:srgbClr val="CD62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131212" y="857250"/>
            <a:ext cx="7316148" cy="54292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altLang="ru-RU" sz="4425" b="1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4425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lt"/>
              </a:rPr>
              <a:t>Спасибо </a:t>
            </a:r>
            <a:endParaRPr lang="ru-RU" altLang="ru-RU" sz="4425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+mj-lt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4425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lt"/>
              </a:rPr>
              <a:t>       за</a:t>
            </a:r>
            <a:endParaRPr lang="ru-RU" altLang="ru-RU" sz="4425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+mj-lt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4425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lt"/>
              </a:rPr>
              <a:t>внимание!</a:t>
            </a:r>
            <a:endParaRPr lang="ru-RU" altLang="ru-RU" sz="4425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+mj-lt"/>
            </a:endParaRPr>
          </a:p>
        </p:txBody>
      </p:sp>
      <p:pic>
        <p:nvPicPr>
          <p:cNvPr id="5" name="Picture 2" descr="H:\ЭСТИ\Для рекламы\ad_irkutsk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20" y="44450"/>
            <a:ext cx="5544820" cy="672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67619" y="-243361"/>
            <a:ext cx="5049441" cy="8572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7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Tahoma" panose="020B0604030504040204" pitchFamily="34" charset="0"/>
              </a:rPr>
              <a:t>Продукция и технологии</a:t>
            </a:r>
            <a:endParaRPr lang="ru-RU" altLang="ru-RU" sz="27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Tahoma" panose="020B060403050404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5015" y="4389120"/>
            <a:ext cx="8403590" cy="8216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780"/>
            <a:r>
              <a:rPr lang="ru-RU" altLang="ru-RU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lt"/>
                <a:cs typeface="Tahoma" panose="020B0604030504040204" pitchFamily="34" charset="0"/>
              </a:rPr>
              <a:t>Проивзодится экструзионной</a:t>
            </a:r>
            <a:r>
              <a:rPr lang="ru-RU" altLang="ru-RU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lt"/>
                <a:cs typeface="Tahoma" panose="020B0604030504040204" pitchFamily="34" charset="0"/>
              </a:rPr>
              <a:t> технологией:</a:t>
            </a:r>
            <a:endParaRPr lang="ru-RU" altLang="ru-RU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+mj-lt"/>
              <a:cs typeface="Tahoma" panose="020B0604030504040204" pitchFamily="34" charset="0"/>
            </a:endParaRPr>
          </a:p>
          <a:p>
            <a:pPr indent="17780"/>
            <a:r>
              <a:rPr lang="ru-RU" altLang="ru-RU" sz="1800" dirty="0" smtClean="0">
                <a:latin typeface="+mj-lt"/>
                <a:cs typeface="Tahoma" panose="020B0604030504040204" pitchFamily="34" charset="0"/>
              </a:rPr>
              <a:t>смешивание          расплав          формование         охлаждение</a:t>
            </a:r>
            <a:endParaRPr lang="ru-RU" altLang="ru-RU" sz="1500" dirty="0" smtClean="0">
              <a:latin typeface="+mj-lt"/>
              <a:cs typeface="Tahoma" panose="020B0604030504040204" pitchFamily="34" charset="0"/>
            </a:endParaRPr>
          </a:p>
          <a:p>
            <a:pPr indent="17780"/>
            <a:endParaRPr lang="ru-RU" altLang="ru-RU" sz="15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indent="17780" algn="l">
              <a:buFont typeface="Arial" panose="020B0604020202020204" pitchFamily="34" charset="0"/>
              <a:buChar char="•"/>
            </a:pPr>
            <a:endParaRPr lang="ru-RU" altLang="ru-RU" sz="15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indent="17780"/>
            <a:endParaRPr lang="ru-RU" altLang="ru-RU" sz="15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Одношнековый экструдер (одночервячный экструдер) - Словарь терминов |  ПластЭксперт - все о пластиках и полимерах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815" y="5301041"/>
            <a:ext cx="3608615" cy="152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SCF34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1" y="5229454"/>
            <a:ext cx="3384266" cy="156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26" y="2708740"/>
            <a:ext cx="2067605" cy="155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63" y="2636349"/>
            <a:ext cx="1976820" cy="155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45" y="2564846"/>
            <a:ext cx="2293400" cy="162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401955" y="1412875"/>
            <a:ext cx="26987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7780" algn="ctr"/>
            <a:r>
              <a:rPr lang="ru-RU" altLang="ru-RU" sz="1600" dirty="0" smtClean="0">
                <a:cs typeface="Tahoma" panose="020B0604030504040204" pitchFamily="34" charset="0"/>
                <a:sym typeface="+mn-ea"/>
              </a:rPr>
              <a:t>наполнитель - промышленные отходы (золошлаки, пыльгазоочистки металлургии и др.) </a:t>
            </a:r>
            <a:endParaRPr lang="ru-RU" altLang="ru-RU" sz="1600" dirty="0" smtClean="0">
              <a:cs typeface="Tahoma" panose="020B0604030504040204" pitchFamily="34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491865" y="1659255"/>
            <a:ext cx="23450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ru-RU" sz="1600" dirty="0" smtClean="0">
                <a:cs typeface="Tahoma" panose="020B0604030504040204" pitchFamily="34" charset="0"/>
                <a:sym typeface="+mn-ea"/>
              </a:rPr>
              <a:t>  полимерное связующее </a:t>
            </a:r>
            <a:endParaRPr lang="ru-RU" altLang="ru-RU" sz="1600" dirty="0" smtClean="0">
              <a:cs typeface="Tahoma" panose="020B0604030504040204" pitchFamily="34" charset="0"/>
              <a:sym typeface="+mn-ea"/>
            </a:endParaRPr>
          </a:p>
          <a:p>
            <a:pPr algn="ctr"/>
            <a:r>
              <a:rPr lang="ru-RU" altLang="ru-RU" sz="1600" dirty="0" smtClean="0">
                <a:cs typeface="Tahoma" panose="020B0604030504040204" pitchFamily="34" charset="0"/>
                <a:sym typeface="+mn-ea"/>
              </a:rPr>
              <a:t>(ПВХ, ПП, ПЭ и др.) </a:t>
            </a:r>
            <a:endParaRPr lang="ru-RU" altLang="ru-RU" sz="1600" dirty="0" smtClean="0">
              <a:cs typeface="Tahoma" panose="020B0604030504040204" pitchFamily="34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228080" y="1612900"/>
            <a:ext cx="28117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ru-RU" sz="1600" dirty="0" smtClean="0">
                <a:cs typeface="Tahoma" panose="020B0604030504040204" pitchFamily="34" charset="0"/>
                <a:sym typeface="+mn-ea"/>
              </a:rPr>
              <a:t>технологические добавки (стабилизаторы, модификаторы, пигменты)</a:t>
            </a:r>
            <a:endParaRPr lang="ru-RU" altLang="ru-RU" sz="1600" dirty="0" smtClean="0">
              <a:cs typeface="Tahoma" panose="020B0604030504040204" pitchFamily="34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7360" y="692785"/>
            <a:ext cx="80492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7780" algn="ctr"/>
            <a:r>
              <a:rPr lang="ru-RU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lt"/>
                <a:sym typeface="+mn-ea"/>
              </a:rPr>
              <a:t>Декинг (террасная доска) из нового композита (Винизол) на основе техногенного сырья и термпопластов</a:t>
            </a:r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43305" y="332740"/>
            <a:ext cx="6317615" cy="72199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Примеры произведенных материалов из разработанного композита Винизол</a:t>
            </a:r>
            <a:endParaRPr lang="ru-RU" altLang="ru-RU" sz="2800" b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0" name="Рисунок 9" descr="H:\ЭСТИ\Городская администрация\ПРОЕКТ 2012\ИТОГОВЫЙ ОТЧЕТ\S73R911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97" y="4653170"/>
            <a:ext cx="1915121" cy="156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5" descr="H:\ЭСТИ\Городская администрация\ПРОЕКТ 2012\ИТОГОВЫЙ ОТЧЕТ\S73R9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10" y="4646185"/>
            <a:ext cx="1914525" cy="158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 descr="H:\ЭСТИ\Городская администрация\ПРОЕКТ 2012\ИТОГОВЫЙ ОТЧЕТ\S73R9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9" y="4653170"/>
            <a:ext cx="1857221" cy="156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photo\Фото материалов\Фото материалов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972" y="4653170"/>
            <a:ext cx="2045581" cy="1595863"/>
          </a:xfrm>
          <a:prstGeom prst="rect">
            <a:avLst/>
          </a:prstGeom>
          <a:noFill/>
        </p:spPr>
      </p:pic>
      <p:pic>
        <p:nvPicPr>
          <p:cNvPr id="2" name="Изображение 1" descr="S73R03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05" y="1059180"/>
            <a:ext cx="2160905" cy="1668145"/>
          </a:xfrm>
          <a:prstGeom prst="rect">
            <a:avLst/>
          </a:prstGeom>
        </p:spPr>
      </p:pic>
      <p:pic>
        <p:nvPicPr>
          <p:cNvPr id="3" name="Изображение 2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790" y="1040765"/>
            <a:ext cx="2493010" cy="1662430"/>
          </a:xfrm>
          <a:prstGeom prst="rect">
            <a:avLst/>
          </a:prstGeom>
        </p:spPr>
      </p:pic>
      <p:pic>
        <p:nvPicPr>
          <p:cNvPr id="5" name="Изображение 4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" y="2853055"/>
            <a:ext cx="2328545" cy="1714500"/>
          </a:xfrm>
          <a:prstGeom prst="rect">
            <a:avLst/>
          </a:prstGeom>
        </p:spPr>
      </p:pic>
      <p:pic>
        <p:nvPicPr>
          <p:cNvPr id="6" name="Изображение 5" descr="винизол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875" y="2894330"/>
            <a:ext cx="2312035" cy="1542415"/>
          </a:xfrm>
          <a:prstGeom prst="rect">
            <a:avLst/>
          </a:prstGeom>
        </p:spPr>
      </p:pic>
      <p:pic>
        <p:nvPicPr>
          <p:cNvPr id="7" name="Изображение 6" descr="7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080" y="2780665"/>
            <a:ext cx="2635885" cy="1758950"/>
          </a:xfrm>
          <a:prstGeom prst="rect">
            <a:avLst/>
          </a:prstGeom>
        </p:spPr>
      </p:pic>
      <p:pic>
        <p:nvPicPr>
          <p:cNvPr id="11" name="Изображение 10" descr="WP_20140423_0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720" y="1050290"/>
            <a:ext cx="2193290" cy="16478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Yu Gothic UI Semibold" panose="020B0700000000000000" charset="-128"/>
                <a:cs typeface="+mj-lt"/>
              </a:rPr>
              <a:t>П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Yu Gothic UI Semibold" panose="020B0700000000000000" charset="-128"/>
                <a:cs typeface="+mj-lt"/>
              </a:rPr>
              <a:t>ерспективы использования </a:t>
            </a:r>
            <a:r>
              <a:rPr lang="ru-RU" sz="2800" b="1" dirty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Yu Gothic UI Semibold" panose="020B0700000000000000" charset="-128"/>
                <a:cs typeface="+mj-lt"/>
              </a:rPr>
              <a:t>МПК (</a:t>
            </a:r>
            <a:r>
              <a:rPr lang="ru-RU" sz="2800" b="1" dirty="0" err="1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Yu Gothic UI Semibold" panose="020B0700000000000000" charset="-128"/>
                <a:cs typeface="+mj-lt"/>
              </a:rPr>
              <a:t>Винизол</a:t>
            </a:r>
            <a:r>
              <a:rPr lang="ru-RU" sz="2800" b="1" dirty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Yu Gothic UI Semibold" panose="020B0700000000000000" charset="-128"/>
                <a:cs typeface="+mj-lt"/>
              </a:rPr>
              <a:t>)</a:t>
            </a:r>
            <a:br>
              <a:rPr lang="ru-RU" sz="2800" b="1" dirty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Yu Gothic UI Semibold" panose="020B0700000000000000" charset="-128"/>
                <a:cs typeface="+mj-lt"/>
              </a:rPr>
            </a:br>
            <a:r>
              <a:rPr lang="ru-RU" sz="2800" b="1" dirty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Yu Gothic UI Semibold" panose="020B0700000000000000" charset="-128"/>
                <a:cs typeface="+mj-lt"/>
              </a:rPr>
              <a:t>в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Yu Gothic UI Semibold" panose="020B0700000000000000" charset="-128"/>
                <a:cs typeface="+mj-lt"/>
              </a:rPr>
              <a:t>обустройстве</a:t>
            </a:r>
            <a:endParaRPr lang="ru-RU" sz="2800" b="1" dirty="0" smtClean="0">
              <a:ln w="1905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Yu Gothic UI Semibold" panose="020B0700000000000000" charset="-128"/>
              <a:cs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Новый минерально-полимерный композит  ВИНИЗОЛ изготовлен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из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золошлаковых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отходов (зола уноса ТЭЦ) и ПВХ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ВИНИЗОЛ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обладает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высокой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химической, биологической стойкостью,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водостойкостью и геометрической стабильностью при выдержке в воде,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огнестойкостью Г2, не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гниет, не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плесневеет, сохраняют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свои декоративные свойства в условиях умеренно-холодного климата (УХЛ1),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устойчив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к воздействию УФ-излучения. </a:t>
            </a:r>
            <a:endParaRPr lang="ru-RU" sz="1800" b="1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ВИНИЗОЛ может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применяться в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качестве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декинга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(террасной доски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), фасадной панели, при оформлении дворовых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территорий, патио,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для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настила на верандах или террасах, при «обшивке»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домов, как наружные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оконные и дверные рамы, заборы,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черепица, подходит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для  садовых дорожек, морских пирсов и многое другое.</a:t>
            </a:r>
            <a:endParaRPr lang="ru-RU" sz="1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Используя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его абсолютную гидрофобность (водостойкость), изделия из ВИНИЗОЛА могут найти свое применение при строительстве дамб и водных преград (при ликвидации последствий затопления и т.д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.), а также для обустройства набережных</a:t>
            </a:r>
            <a:endParaRPr lang="ru-RU" sz="1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Экологическая оценка показала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возможность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применения ВИНИЗОЛА в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«зеленом»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строительстве и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соответствие СТО НОСТРОЙ 2.35.4-2011</a:t>
            </a:r>
            <a:endParaRPr lang="ru-RU" sz="1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0825" y="6492875"/>
            <a:ext cx="2133600" cy="365125"/>
          </a:xfrm>
        </p:spPr>
        <p:txBody>
          <a:bodyPr/>
          <a:lstStyle/>
          <a:p>
            <a:fld id="{8697E070-DDD8-4C86-9BA7-3BA6BF658789}" type="slidenum">
              <a:rPr lang="ru-RU" sz="1800" b="1" smtClean="0">
                <a:solidFill>
                  <a:prstClr val="black">
                    <a:tint val="75000"/>
                  </a:prstClr>
                </a:solidFill>
              </a:rPr>
            </a:fld>
            <a:endParaRPr lang="ru-RU" sz="1800" b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51725" y="240"/>
            <a:ext cx="5049441" cy="72215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7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Tahoma" panose="020B0604030504040204" pitchFamily="34" charset="0"/>
              </a:rPr>
              <a:t>Примеры применения</a:t>
            </a:r>
            <a:endParaRPr lang="ru-RU" altLang="ru-RU" sz="27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Tahoma" panose="020B0604030504040204" pitchFamily="34" charset="0"/>
            </a:endParaRPr>
          </a:p>
        </p:txBody>
      </p:sp>
      <p:pic>
        <p:nvPicPr>
          <p:cNvPr id="9220" name="Picture 4" descr="Террасная доска - что такое декинг и как производят террасную доску ДПК из  древесно-полимерного композита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6" y="836524"/>
            <a:ext cx="2760737" cy="204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49" y="837159"/>
            <a:ext cx="2949646" cy="204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 descr="Купить террасную доску в Пер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81" y="764769"/>
            <a:ext cx="2852057" cy="204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exs2-pirs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5" y="2948305"/>
            <a:ext cx="3114675" cy="1897380"/>
          </a:xfrm>
          <a:prstGeom prst="rect">
            <a:avLst/>
          </a:prstGeom>
        </p:spPr>
      </p:pic>
      <p:pic>
        <p:nvPicPr>
          <p:cNvPr id="3" name="Изображение 2" descr="20_616837b931fa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610" y="2959100"/>
            <a:ext cx="3077210" cy="1894205"/>
          </a:xfrm>
          <a:prstGeom prst="rect">
            <a:avLst/>
          </a:prstGeom>
        </p:spPr>
      </p:pic>
      <p:pic>
        <p:nvPicPr>
          <p:cNvPr id="4" name="Изображение 3" descr="naberezhnaya-iz-kompozit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555" y="5005705"/>
            <a:ext cx="2861310" cy="1727200"/>
          </a:xfrm>
          <a:prstGeom prst="rect">
            <a:avLst/>
          </a:prstGeom>
        </p:spPr>
      </p:pic>
      <p:pic>
        <p:nvPicPr>
          <p:cNvPr id="5" name="Изображение 4" descr="shebekino_naberegnay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0" y="4968240"/>
            <a:ext cx="3218180" cy="18103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72008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lt"/>
              </a:rPr>
              <a:t>Документальная база на </a:t>
            </a:r>
            <a:r>
              <a:rPr lang="ru-RU" sz="3600" b="1" dirty="0" smtClean="0">
                <a:ln w="1905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lt"/>
              </a:rPr>
              <a:t>разработанные композиционные материалы Винизол</a:t>
            </a:r>
            <a:endParaRPr lang="ru-RU" sz="3600" b="1" dirty="0" smtClean="0">
              <a:ln w="1905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360" y="1601376"/>
            <a:ext cx="8229600" cy="5256584"/>
          </a:xfrm>
        </p:spPr>
        <p:txBody>
          <a:bodyPr>
            <a:normAutofit fontScale="60000" lnSpcReduction="20000"/>
          </a:bodyPr>
          <a:lstStyle/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Патент </a:t>
            </a:r>
            <a:r>
              <a:rPr lang="ru-RU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РФ № 2469976  от 20.12.2012 г.;</a:t>
            </a:r>
            <a:endParaRPr lang="ru-RU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технические </a:t>
            </a:r>
            <a:r>
              <a:rPr lang="ru-RU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условия «Минерально-полимерный  композиционный материал «</a:t>
            </a:r>
            <a:r>
              <a:rPr lang="ru-RU" sz="36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Винизол</a:t>
            </a:r>
            <a:r>
              <a:rPr lang="ru-RU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» ТУ 25.23.11-001-90978809-2018; </a:t>
            </a:r>
            <a:endParaRPr lang="ru-RU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пожарное </a:t>
            </a:r>
            <a:r>
              <a:rPr lang="ru-RU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заключение № 693/РД об отнесении к группе РП1 (не распространяющих пламя)  и присвоении класса горючести Г2;</a:t>
            </a:r>
            <a:endParaRPr lang="ru-RU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Сертификат </a:t>
            </a:r>
            <a:r>
              <a:rPr lang="ru-RU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соответствия в Системе сертификации ГОСТ Р № РОСС RU.РФ34.Н8748 серия № </a:t>
            </a:r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0243293;           </a:t>
            </a:r>
            <a:endParaRPr lang="ru-RU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Экологический </a:t>
            </a:r>
            <a:r>
              <a:rPr lang="ru-RU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сертификат соответствия № ЭКО.001.ФЯ99.П00002, сроком </a:t>
            </a:r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действия;</a:t>
            </a:r>
            <a:endParaRPr lang="ru-RU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Разрешение </a:t>
            </a:r>
            <a:r>
              <a:rPr lang="ru-RU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на применение знака от 17.09.2018 г. № </a:t>
            </a:r>
            <a:r>
              <a:rPr lang="ru-RU" sz="3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0000102</a:t>
            </a:r>
            <a:endParaRPr lang="ru-RU" sz="3600" b="1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 algn="just">
              <a:buNone/>
            </a:pPr>
            <a:endParaRPr lang="ru-RU" sz="2600" b="1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Проведены </a:t>
            </a:r>
            <a:r>
              <a:rPr lang="ru-RU" sz="2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все необходимые исследования по определению свойств материала, </a:t>
            </a:r>
            <a:r>
              <a:rPr lang="ru-RU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разработан</a:t>
            </a:r>
            <a:r>
              <a:rPr lang="ru-RU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ru-RU" sz="2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бизнес-план. </a:t>
            </a:r>
            <a:endParaRPr lang="ru-RU" sz="2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endParaRPr lang="ru-RU" sz="2600" b="1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 algn="just">
              <a:buNone/>
            </a:pPr>
            <a:endParaRPr lang="ru-RU" sz="2600" b="1" dirty="0" smtClean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E070-DDD8-4C86-9BA7-3BA6BF658789}" type="slidenum">
              <a:rPr lang="ru-RU" b="1" smtClean="0">
                <a:solidFill>
                  <a:schemeClr val="tx1"/>
                </a:solidFill>
              </a:rPr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18210" y="332740"/>
            <a:ext cx="7307580" cy="857250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1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Tahoma" panose="020B0604030504040204" pitchFamily="34" charset="0"/>
              </a:rPr>
              <a:t>Сравнение физико-механических свойств разработанного декинга с аналогом из древесно-полимерного композита</a:t>
            </a:r>
            <a:endParaRPr lang="ru-RU" altLang="ru-RU" sz="21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Tahoma" panose="020B060403050404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53319" y="1731764"/>
            <a:ext cx="61722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780"/>
            <a:endParaRPr lang="ru-RU" altLang="ru-RU" sz="15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indent="17780"/>
            <a:endParaRPr lang="ru-RU" altLang="ru-RU" sz="15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48343" y="1564481"/>
          <a:ext cx="8251190" cy="42913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42995"/>
                <a:gridCol w="1820545"/>
                <a:gridCol w="1492250"/>
                <a:gridCol w="1295400"/>
              </a:tblGrid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Наименование показателя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+mj-lt"/>
                        </a:rPr>
                        <a:t>Значение для нового композита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Значение</a:t>
                      </a:r>
                      <a:endParaRPr lang="ru-RU" sz="1200" b="1" dirty="0"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ДПК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Норма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  <a:tr h="346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Предел прочности при изгибе, МПа     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52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latin typeface="+mj-lt"/>
                        </a:rPr>
                        <a:t>25</a:t>
                      </a:r>
                      <a:endParaRPr lang="ru-RU" sz="120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</a:rPr>
                        <a:t>Более </a:t>
                      </a:r>
                      <a:r>
                        <a:rPr lang="ru-RU" sz="1500" dirty="0">
                          <a:latin typeface="+mj-lt"/>
                        </a:rPr>
                        <a:t>25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  <a:tr h="440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Предел прочности при растяжении, МПа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18,9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latin typeface="+mj-lt"/>
                        </a:rPr>
                        <a:t>8</a:t>
                      </a:r>
                      <a:endParaRPr lang="ru-RU" sz="120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latin typeface="+mj-lt"/>
                        </a:rPr>
                        <a:t>Более 10</a:t>
                      </a:r>
                      <a:endParaRPr lang="ru-RU" sz="120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  <a:tr h="440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latin typeface="+mj-lt"/>
                        </a:rPr>
                        <a:t>Водопоглощение</a:t>
                      </a:r>
                      <a:r>
                        <a:rPr lang="ru-RU" sz="1500" b="1" dirty="0">
                          <a:latin typeface="+mj-lt"/>
                        </a:rPr>
                        <a:t> за 2 часа кипячения, %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0,36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latin typeface="+mj-lt"/>
                        </a:rPr>
                        <a:t>5,0</a:t>
                      </a:r>
                      <a:endParaRPr lang="ru-RU" sz="120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latin typeface="+mj-lt"/>
                        </a:rPr>
                        <a:t>Менее 5</a:t>
                      </a:r>
                      <a:endParaRPr lang="ru-RU" sz="120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  <a:tr h="440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Твердость (вдавливание шарика), Н/мм2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200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90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latin typeface="+mj-lt"/>
                        </a:rPr>
                        <a:t>Более 90</a:t>
                      </a:r>
                      <a:endParaRPr lang="ru-RU" sz="120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  <a:tr h="660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Удельное сопротивление выдергиванию шурупов из пластин, Н/мм	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330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120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Более 120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  <a:tr h="694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Несущая способность профильной доски при расстоянии между опорами 400 мм, Н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5292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2000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Более 2000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+mj-lt"/>
                        </a:rPr>
                        <a:t>Ударная вязкость по </a:t>
                      </a:r>
                      <a:r>
                        <a:rPr lang="ru-RU" sz="1500" b="1" dirty="0" err="1">
                          <a:latin typeface="+mj-lt"/>
                        </a:rPr>
                        <a:t>Шарпи</a:t>
                      </a:r>
                      <a:r>
                        <a:rPr lang="ru-RU" sz="1500" b="1" dirty="0">
                          <a:latin typeface="+mj-lt"/>
                        </a:rPr>
                        <a:t>,  кДж/м</a:t>
                      </a:r>
                      <a:r>
                        <a:rPr lang="ru-RU" sz="1500" b="1" baseline="30000" dirty="0">
                          <a:latin typeface="+mj-lt"/>
                        </a:rPr>
                        <a:t>2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10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3,22-4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</a:rPr>
                        <a:t>Более </a:t>
                      </a:r>
                      <a:r>
                        <a:rPr lang="ru-RU" sz="1500" dirty="0">
                          <a:latin typeface="+mj-lt"/>
                        </a:rPr>
                        <a:t>3,5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  <a:tr h="412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 smtClean="0">
                          <a:latin typeface="+mj-lt"/>
                        </a:rPr>
                        <a:t>Плотностъ</a:t>
                      </a:r>
                      <a:r>
                        <a:rPr lang="ru-RU" sz="1500" b="1" dirty="0">
                          <a:latin typeface="+mj-lt"/>
                        </a:rPr>
                        <a:t>,</a:t>
                      </a:r>
                      <a:r>
                        <a:rPr lang="ru-RU" sz="1500" b="1" dirty="0" smtClean="0">
                          <a:latin typeface="+mj-lt"/>
                        </a:rPr>
                        <a:t> </a:t>
                      </a:r>
                      <a:r>
                        <a:rPr lang="ru-RU" sz="1500" b="1" dirty="0">
                          <a:latin typeface="+mj-lt"/>
                        </a:rPr>
                        <a:t>кг/дм</a:t>
                      </a:r>
                      <a:r>
                        <a:rPr lang="ru-RU" sz="1500" b="1" baseline="30000" dirty="0">
                          <a:latin typeface="+mj-lt"/>
                        </a:rPr>
                        <a:t>2</a:t>
                      </a:r>
                      <a:endParaRPr lang="ru-RU" sz="1200" b="1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1182-1637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</a:rPr>
                        <a:t>1200-1500</a:t>
                      </a:r>
                      <a:endParaRPr lang="ru-RU" sz="12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Times New Roman" panose="02020603050405020304"/>
                        </a:rPr>
                        <a:t>-</a:t>
                      </a:r>
                      <a:endParaRPr lang="ru-RU" sz="1500" dirty="0">
                        <a:latin typeface="+mj-lt"/>
                        <a:ea typeface="Times New Roman" panose="02020603050405020304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95020" y="5855970"/>
            <a:ext cx="7553325" cy="8572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altLang="ru-RU" sz="1400" b="1" dirty="0">
                <a:cs typeface="Tahoma" panose="020B0604030504040204" pitchFamily="34" charset="0"/>
              </a:rPr>
            </a:br>
            <a:r>
              <a:rPr lang="ru-RU" altLang="ru-RU" sz="1400" dirty="0">
                <a:cs typeface="Tahoma" panose="020B0604030504040204" pitchFamily="34" charset="0"/>
              </a:rPr>
              <a:t>*По результатам испытаний в научно-исследовательской лаборатории «ДПК» в г. Москва</a:t>
            </a:r>
            <a:endParaRPr lang="ru-RU" altLang="ru-RU" sz="1400" dirty="0"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52128"/>
          </a:xfrm>
        </p:spPr>
        <p:txBody>
          <a:bodyPr>
            <a:noAutofit/>
          </a:bodyPr>
          <a:lstStyle/>
          <a:p>
            <a:r>
              <a:rPr lang="ru-RU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charset="0"/>
                <a:cs typeface="Calibri" panose="020F0502020204030204" charset="0"/>
              </a:rPr>
              <a:t>Сравнение эколого-экономических показателей </a:t>
            </a:r>
            <a:r>
              <a:rPr lang="ru-RU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charset="0"/>
                <a:cs typeface="Calibri" panose="020F0502020204030204" charset="0"/>
              </a:rPr>
              <a:t>с аналогом</a:t>
            </a:r>
            <a:endParaRPr lang="ru-RU" sz="32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111817" y="1413029"/>
          <a:ext cx="8921058" cy="489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1720258"/>
                <a:gridCol w="1596371"/>
                <a:gridCol w="1499973"/>
              </a:tblGrid>
              <a:tr h="63125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Показатели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Производство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∆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254">
                <a:tc vMerge="1"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ДПК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МПК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513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Расход э/энергии, кВт-ч/год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3 206578,7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2 529527,0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677051,7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Расход э/энергии, кВт-ч/ 1 м</a:t>
                      </a:r>
                      <a:r>
                        <a:rPr lang="ru-RU" sz="2000" baseline="30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2</a:t>
                      </a:r>
                      <a:endParaRPr lang="ru-RU" sz="2000" baseline="30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19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14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5,0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Себестоимость 1м</a:t>
                      </a:r>
                      <a:r>
                        <a:rPr lang="ru-RU" sz="2000" baseline="30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2 </a:t>
                      </a:r>
                      <a:r>
                        <a:rPr lang="ru-RU" sz="2000" dirty="0" smtClean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продукции, руб</a:t>
                      </a: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.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2266,7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1189,64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1077,06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6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Затраты на выпуск продукции, млн. руб./год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318,852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199,603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119,249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Выбросы газов и пыли г/кг продукции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0,236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0,022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0,214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Вредные выбросы т/год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3,074400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0,125911</a:t>
                      </a:r>
                      <a:endParaRPr lang="ru-RU" sz="2000" b="1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charset="0"/>
                          <a:ea typeface="Calibri" panose="020F0502020204030204"/>
                          <a:cs typeface="Calibri" panose="020F0502020204030204" charset="0"/>
                        </a:rPr>
                        <a:t>2,948489</a:t>
                      </a:r>
                      <a:endParaRPr lang="ru-RU" sz="2000" dirty="0">
                        <a:effectLst/>
                        <a:latin typeface="Calibri" panose="020F0502020204030204" charset="0"/>
                        <a:ea typeface="Calibri" panose="020F0502020204030204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97E070-DDD8-4C86-9BA7-3BA6BF658789}" type="slidenum">
              <a:rPr lang="ru-RU" sz="1800" b="1" smtClean="0">
                <a:solidFill>
                  <a:prstClr val="black"/>
                </a:solidFill>
              </a:rPr>
            </a:fld>
            <a:endParaRPr lang="ru-RU" sz="1800" b="1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051661" y="116205"/>
            <a:ext cx="5633909" cy="63371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7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Tahoma" panose="020B0604030504040204" pitchFamily="34" charset="0"/>
              </a:rPr>
              <a:t>Преимущества перед аналогами </a:t>
            </a:r>
            <a:endParaRPr lang="ru-RU" altLang="ru-RU" sz="27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Tahom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563689" y="1556369"/>
            <a:ext cx="4121671" cy="429157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15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15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altLang="ru-RU" sz="15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100" dirty="0" smtClean="0">
                <a:latin typeface="+mj-lt"/>
                <a:cs typeface="Tahoma" panose="020B0604030504040204" pitchFamily="34" charset="0"/>
              </a:rPr>
              <a:t>огнестойкость </a:t>
            </a:r>
            <a:r>
              <a:rPr lang="ru-RU" altLang="ru-RU" sz="2100" dirty="0">
                <a:latin typeface="+mj-lt"/>
                <a:cs typeface="Tahoma" panose="020B0604030504040204" pitchFamily="34" charset="0"/>
              </a:rPr>
              <a:t>(Г2</a:t>
            </a:r>
            <a:r>
              <a:rPr lang="ru-RU" altLang="ru-RU" sz="2100" dirty="0" smtClean="0">
                <a:latin typeface="+mj-lt"/>
                <a:cs typeface="Tahoma" panose="020B0604030504040204" pitchFamily="34" charset="0"/>
              </a:rPr>
              <a:t>)   </a:t>
            </a:r>
            <a:endParaRPr lang="ru-RU" altLang="ru-RU" sz="2100" dirty="0" smtClean="0">
              <a:latin typeface="+mj-lt"/>
              <a:cs typeface="Tahoma" panose="020B0604030504040204" pitchFamily="34" charset="0"/>
            </a:endParaRPr>
          </a:p>
          <a:p>
            <a:pPr algn="l"/>
            <a:endParaRPr lang="ru-RU" altLang="ru-RU" sz="2100" dirty="0">
              <a:latin typeface="+mj-lt"/>
              <a:cs typeface="Tahoma" panose="020B0604030504040204" pitchFamily="34" charset="0"/>
            </a:endParaRPr>
          </a:p>
          <a:p>
            <a:pPr algn="l"/>
            <a:r>
              <a:rPr lang="ru-RU" altLang="ru-RU" sz="2100" dirty="0" smtClean="0">
                <a:latin typeface="+mj-lt"/>
                <a:cs typeface="Tahoma" panose="020B0604030504040204" pitchFamily="34" charset="0"/>
              </a:rPr>
              <a:t> химическая стойкость</a:t>
            </a:r>
            <a:endParaRPr lang="ru-RU" altLang="ru-RU" sz="2100" dirty="0" smtClean="0">
              <a:latin typeface="+mj-lt"/>
              <a:cs typeface="Tahoma" panose="020B0604030504040204" pitchFamily="34" charset="0"/>
            </a:endParaRPr>
          </a:p>
          <a:p>
            <a:pPr algn="l"/>
            <a:endParaRPr lang="ru-RU" altLang="ru-RU" sz="2100" dirty="0">
              <a:latin typeface="+mj-lt"/>
              <a:cs typeface="Tahoma" panose="020B0604030504040204" pitchFamily="34" charset="0"/>
            </a:endParaRPr>
          </a:p>
          <a:p>
            <a:pPr algn="l"/>
            <a:r>
              <a:rPr lang="ru-RU" altLang="ru-RU" sz="2100" dirty="0" smtClean="0">
                <a:latin typeface="+mj-lt"/>
                <a:cs typeface="Tahoma" panose="020B0604030504040204" pitchFamily="34" charset="0"/>
              </a:rPr>
              <a:t> водостойкость</a:t>
            </a:r>
            <a:endParaRPr lang="ru-RU" altLang="ru-RU" sz="2100" dirty="0" smtClean="0">
              <a:latin typeface="+mj-lt"/>
              <a:cs typeface="Tahoma" panose="020B0604030504040204" pitchFamily="34" charset="0"/>
            </a:endParaRPr>
          </a:p>
          <a:p>
            <a:pPr algn="l"/>
            <a:endParaRPr lang="ru-RU" altLang="ru-RU" sz="2100" dirty="0">
              <a:latin typeface="+mj-lt"/>
              <a:cs typeface="Tahoma" panose="020B0604030504040204" pitchFamily="34" charset="0"/>
            </a:endParaRPr>
          </a:p>
          <a:p>
            <a:pPr algn="l"/>
            <a:r>
              <a:rPr lang="ru-RU" altLang="ru-RU" sz="2100" dirty="0">
                <a:latin typeface="+mj-lt"/>
                <a:cs typeface="Tahoma" panose="020B0604030504040204" pitchFamily="34" charset="0"/>
              </a:rPr>
              <a:t> </a:t>
            </a:r>
            <a:r>
              <a:rPr lang="ru-RU" altLang="ru-RU" sz="2100" dirty="0" smtClean="0">
                <a:latin typeface="+mj-lt"/>
                <a:cs typeface="Tahoma" panose="020B0604030504040204" pitchFamily="34" charset="0"/>
              </a:rPr>
              <a:t>долговечность</a:t>
            </a:r>
            <a:endParaRPr lang="ru-RU" altLang="ru-RU" sz="2100" dirty="0" smtClean="0">
              <a:latin typeface="+mj-lt"/>
              <a:cs typeface="Tahoma" panose="020B0604030504040204" pitchFamily="34" charset="0"/>
            </a:endParaRPr>
          </a:p>
          <a:p>
            <a:pPr algn="l"/>
            <a:endParaRPr lang="ru-RU" altLang="ru-RU" sz="2100" dirty="0">
              <a:latin typeface="+mj-lt"/>
              <a:cs typeface="Tahoma" panose="020B0604030504040204" pitchFamily="34" charset="0"/>
            </a:endParaRPr>
          </a:p>
          <a:p>
            <a:pPr algn="l"/>
            <a:r>
              <a:rPr lang="ru-RU" altLang="ru-RU" sz="2100" dirty="0">
                <a:latin typeface="+mj-lt"/>
                <a:cs typeface="Tahoma" panose="020B0604030504040204" pitchFamily="34" charset="0"/>
              </a:rPr>
              <a:t> </a:t>
            </a:r>
            <a:r>
              <a:rPr lang="ru-RU" altLang="ru-RU" sz="2100" dirty="0" smtClean="0">
                <a:latin typeface="+mj-lt"/>
                <a:cs typeface="Tahoma" panose="020B0604030504040204" pitchFamily="34" charset="0"/>
              </a:rPr>
              <a:t>биологическая стойкость</a:t>
            </a:r>
            <a:endParaRPr lang="ru-RU" altLang="ru-RU" sz="2100" dirty="0" smtClean="0">
              <a:latin typeface="+mj-lt"/>
              <a:cs typeface="Tahoma" panose="020B0604030504040204" pitchFamily="34" charset="0"/>
            </a:endParaRPr>
          </a:p>
          <a:p>
            <a:pPr algn="l"/>
            <a:endParaRPr lang="ru-RU" altLang="ru-RU" sz="2100" dirty="0">
              <a:latin typeface="+mj-lt"/>
              <a:cs typeface="Tahoma" panose="020B0604030504040204" pitchFamily="34" charset="0"/>
            </a:endParaRPr>
          </a:p>
          <a:p>
            <a:pPr algn="l"/>
            <a:r>
              <a:rPr lang="ru-RU" altLang="ru-RU" sz="2100" dirty="0">
                <a:latin typeface="+mj-lt"/>
                <a:cs typeface="Tahoma" panose="020B0604030504040204" pitchFamily="34" charset="0"/>
              </a:rPr>
              <a:t> </a:t>
            </a:r>
            <a:r>
              <a:rPr lang="ru-RU" altLang="ru-RU" sz="2100" dirty="0" smtClean="0">
                <a:latin typeface="+mj-lt"/>
                <a:cs typeface="Tahoma" panose="020B0604030504040204" pitchFamily="34" charset="0"/>
              </a:rPr>
              <a:t>устойчивость </a:t>
            </a:r>
            <a:r>
              <a:rPr lang="ru-RU" altLang="ru-RU" sz="2100" dirty="0">
                <a:latin typeface="+mj-lt"/>
                <a:cs typeface="Tahoma" panose="020B0604030504040204" pitchFamily="34" charset="0"/>
              </a:rPr>
              <a:t>к ультрафиолету</a:t>
            </a:r>
            <a:endParaRPr lang="ru-RU" altLang="ru-RU" sz="2100" dirty="0">
              <a:latin typeface="+mj-lt"/>
              <a:cs typeface="Tahoma" panose="020B0604030504040204" pitchFamily="34" charset="0"/>
            </a:endParaRPr>
          </a:p>
          <a:p>
            <a:pPr>
              <a:buFontTx/>
              <a:buNone/>
            </a:pPr>
            <a:endParaRPr lang="ru-RU" altLang="ru-RU" sz="27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2" name="Picture 4" descr="Пиктограммы защитных свойств спецодежды и СИЗ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71" y="1832302"/>
            <a:ext cx="420440" cy="48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иктограммы защитных свойств одежды ограниченного срока действия - ПромСИЗ™  | Спецодежда, спецобувь, СИ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94" y="2533806"/>
            <a:ext cx="585796" cy="5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иктограммы защитных свойств одежды ограниченного срока действия - ПромСИЗ™  | Спецодежда, спецобувь, СИ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94" y="3206687"/>
            <a:ext cx="585796" cy="5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Пиктограммы защитных свойств одежды ограниченного срока действия - ПромСИЗ™  | Спецодежда, спецобувь, СИ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12" y="4559572"/>
            <a:ext cx="525236" cy="5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Пиктограммы защитных свойств спецодежд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83" y="3930538"/>
            <a:ext cx="458921" cy="5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Уф излучения иконка: стоковые векторные изображения, иллюстрации - Страница  2 | Depositphotos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ru-RU" sz="1350"/>
          </a:p>
        </p:txBody>
      </p: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26" y="5084807"/>
            <a:ext cx="851808" cy="85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Изображение 2" descr="fvhzcMSxvw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5605" y="3429000"/>
            <a:ext cx="2234565" cy="1439545"/>
          </a:xfrm>
          <a:prstGeom prst="rect">
            <a:avLst/>
          </a:prstGeom>
        </p:spPr>
      </p:pic>
      <p:pic>
        <p:nvPicPr>
          <p:cNvPr id="4" name="Изображение 3" descr="pe-decking-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95605" y="1557020"/>
            <a:ext cx="2191385" cy="1461770"/>
          </a:xfrm>
          <a:prstGeom prst="rect">
            <a:avLst/>
          </a:prstGeom>
        </p:spPr>
      </p:pic>
      <p:pic>
        <p:nvPicPr>
          <p:cNvPr id="5" name="Изображение 4" descr="pe-decking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7360" y="5156835"/>
            <a:ext cx="2169160" cy="14478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6840" y="764540"/>
            <a:ext cx="2751455" cy="63373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Tahoma" panose="020B0604030504040204" pitchFamily="34" charset="0"/>
              </a:rPr>
              <a:t>Деструкция</a:t>
            </a:r>
            <a:endParaRPr lang="ru-RU" altLang="ru-RU" sz="16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Tahoma" panose="020B0604030504040204" pitchFamily="34" charset="0"/>
            </a:endParaRPr>
          </a:p>
          <a:p>
            <a:r>
              <a:rPr lang="ru-RU" altLang="ru-RU" sz="16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Tahoma" panose="020B0604030504040204" pitchFamily="34" charset="0"/>
              </a:rPr>
              <a:t>некачественного</a:t>
            </a:r>
            <a:endParaRPr lang="ru-RU" altLang="ru-RU" sz="16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Tahoma" panose="020B0604030504040204" pitchFamily="34" charset="0"/>
            </a:endParaRPr>
          </a:p>
          <a:p>
            <a:r>
              <a:rPr lang="ru-RU" altLang="ru-RU" sz="16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Tahoma" panose="020B0604030504040204" pitchFamily="34" charset="0"/>
              </a:rPr>
              <a:t>аналога из ДПК </a:t>
            </a:r>
            <a:endParaRPr lang="ru-RU" altLang="ru-RU" sz="16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Tahoma" panose="020B0604030504040204" pitchFamily="34" charset="0"/>
            </a:endParaRPr>
          </a:p>
        </p:txBody>
      </p:sp>
      <p:pic>
        <p:nvPicPr>
          <p:cNvPr id="8" name="Изображение 7" descr="8 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3980" y="2780665"/>
            <a:ext cx="2550160" cy="1699895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228080" y="1772920"/>
            <a:ext cx="2751455" cy="63373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Tahoma" panose="020B0604030504040204" pitchFamily="34" charset="0"/>
              </a:rPr>
              <a:t>Разработанный композит лишен недостатков аналога</a:t>
            </a:r>
            <a:endParaRPr lang="ru-RU" altLang="ru-RU" sz="16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3927</Words>
  <Application>WPS Presentation</Application>
  <PresentationFormat>Экран (4:3)</PresentationFormat>
  <Paragraphs>244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Times New Roman</vt:lpstr>
      <vt:lpstr>Calibri</vt:lpstr>
      <vt:lpstr>Microsoft YaHei</vt:lpstr>
      <vt:lpstr>Arial Unicode MS</vt:lpstr>
      <vt:lpstr>Sitka Display</vt:lpstr>
      <vt:lpstr>Sitka Heading</vt:lpstr>
      <vt:lpstr>Palatino Linotype</vt:lpstr>
      <vt:lpstr>Segoe UI Black</vt:lpstr>
      <vt:lpstr>Calibri</vt:lpstr>
      <vt:lpstr>Yu Gothic UI Semilight</vt:lpstr>
      <vt:lpstr>Ebrima</vt:lpstr>
      <vt:lpstr>Tahoma</vt:lpstr>
      <vt:lpstr>Sitka Small</vt:lpstr>
      <vt:lpstr>Yu Gothic UI Semibold</vt:lpstr>
      <vt:lpstr>Gadugi</vt:lpstr>
      <vt:lpstr>Trebuchet MS</vt:lpstr>
      <vt:lpstr>Sitka Text</vt:lpstr>
      <vt:lpstr>Wingdings 2</vt:lpstr>
      <vt:lpstr>Wingdings</vt:lpstr>
      <vt:lpstr>Тема Office</vt:lpstr>
      <vt:lpstr>Минерально-полимерные композиционные материалы</vt:lpstr>
      <vt:lpstr>PowerPoint 演示文稿</vt:lpstr>
      <vt:lpstr>PowerPoint 演示文稿</vt:lpstr>
      <vt:lpstr>Перспективы использования МПК (Винизол) в строительстве и ЖКХ</vt:lpstr>
      <vt:lpstr>PowerPoint 演示文稿</vt:lpstr>
      <vt:lpstr>Документальная база на разработанные МПК</vt:lpstr>
      <vt:lpstr>PowerPoint 演示文稿</vt:lpstr>
      <vt:lpstr>Сравнение эколого-экономических показателей с аналогом</vt:lpstr>
      <vt:lpstr>PowerPoint 演示文稿</vt:lpstr>
      <vt:lpstr>Сертификаты соответствия на минерально-полимерные композиты</vt:lpstr>
      <vt:lpstr>Результаты внедрения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ПЕРЕРАБОТКИ ОТХОДОВ ДОБЫЧИ МРАМОРА ДЛЯ ПРОИЗВОДСТВА МИНЕРАЛЬНО-ПОЛИМЕРНЫХ МАТЕРИАЛОВ</dc:title>
  <dc:creator>Мяка</dc:creator>
  <cp:lastModifiedBy>antiv</cp:lastModifiedBy>
  <cp:revision>417</cp:revision>
  <dcterms:created xsi:type="dcterms:W3CDTF">2017-10-05T13:30:00Z</dcterms:created>
  <dcterms:modified xsi:type="dcterms:W3CDTF">2022-04-03T15:47:40Z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A925F7CB5612478ABD10F22F260D6E03</vt:lpwstr>
  </property>
  <property fmtid="{D5CDD505-2E9C-101B-9397-08002B2CF9AE}" pid="3" name="KSOProductBuildVer">
    <vt:lpwstr>1049-11.2.0.11042</vt:lpwstr>
  </property>
</Properties>
</file>