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7" r:id="rId1"/>
  </p:sldMasterIdLst>
  <p:notesMasterIdLst>
    <p:notesMasterId r:id="rId48"/>
  </p:notesMasterIdLst>
  <p:handoutMasterIdLst>
    <p:handoutMasterId r:id="rId49"/>
  </p:handoutMasterIdLst>
  <p:sldIdLst>
    <p:sldId id="299" r:id="rId2"/>
    <p:sldId id="267" r:id="rId3"/>
    <p:sldId id="338" r:id="rId4"/>
    <p:sldId id="350" r:id="rId5"/>
    <p:sldId id="339" r:id="rId6"/>
    <p:sldId id="352" r:id="rId7"/>
    <p:sldId id="342" r:id="rId8"/>
    <p:sldId id="353" r:id="rId9"/>
    <p:sldId id="351" r:id="rId10"/>
    <p:sldId id="301" r:id="rId11"/>
    <p:sldId id="302" r:id="rId12"/>
    <p:sldId id="303" r:id="rId13"/>
    <p:sldId id="304" r:id="rId14"/>
    <p:sldId id="306" r:id="rId15"/>
    <p:sldId id="307" r:id="rId16"/>
    <p:sldId id="305" r:id="rId17"/>
    <p:sldId id="308" r:id="rId18"/>
    <p:sldId id="309" r:id="rId19"/>
    <p:sldId id="311" r:id="rId20"/>
    <p:sldId id="310" r:id="rId21"/>
    <p:sldId id="312" r:id="rId22"/>
    <p:sldId id="313" r:id="rId23"/>
    <p:sldId id="314" r:id="rId24"/>
    <p:sldId id="315" r:id="rId25"/>
    <p:sldId id="316" r:id="rId26"/>
    <p:sldId id="317" r:id="rId27"/>
    <p:sldId id="324" r:id="rId28"/>
    <p:sldId id="323" r:id="rId29"/>
    <p:sldId id="328" r:id="rId30"/>
    <p:sldId id="354" r:id="rId31"/>
    <p:sldId id="329" r:id="rId32"/>
    <p:sldId id="330" r:id="rId33"/>
    <p:sldId id="331" r:id="rId34"/>
    <p:sldId id="332" r:id="rId35"/>
    <p:sldId id="333" r:id="rId36"/>
    <p:sldId id="343" r:id="rId37"/>
    <p:sldId id="344" r:id="rId38"/>
    <p:sldId id="345" r:id="rId39"/>
    <p:sldId id="346" r:id="rId40"/>
    <p:sldId id="347" r:id="rId41"/>
    <p:sldId id="349" r:id="rId42"/>
    <p:sldId id="348" r:id="rId43"/>
    <p:sldId id="325" r:id="rId44"/>
    <p:sldId id="326" r:id="rId45"/>
    <p:sldId id="298" r:id="rId46"/>
    <p:sldId id="292" r:id="rId47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95" userDrawn="1">
          <p15:clr>
            <a:srgbClr val="A4A3A4"/>
          </p15:clr>
        </p15:guide>
        <p15:guide id="3" pos="7333" userDrawn="1">
          <p15:clr>
            <a:srgbClr val="A4A3A4"/>
          </p15:clr>
        </p15:guide>
        <p15:guide id="4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CC3"/>
    <a:srgbClr val="F6DA9B"/>
    <a:srgbClr val="D2DEEF"/>
    <a:srgbClr val="F2F2F2"/>
    <a:srgbClr val="0064A8"/>
    <a:srgbClr val="FF9900"/>
    <a:srgbClr val="FF6600"/>
    <a:srgbClr val="EAEFF7"/>
    <a:srgbClr val="1F1A17"/>
    <a:srgbClr val="DA2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152" autoAdjust="0"/>
    <p:restoredTop sz="94660" autoAdjust="0"/>
  </p:normalViewPr>
  <p:slideViewPr>
    <p:cSldViewPr snapToGrid="0" showGuides="1">
      <p:cViewPr varScale="1">
        <p:scale>
          <a:sx n="66" d="100"/>
          <a:sy n="66" d="100"/>
        </p:scale>
        <p:origin x="90" y="336"/>
      </p:cViewPr>
      <p:guideLst>
        <p:guide orient="horz" pos="595"/>
        <p:guide pos="7333"/>
        <p:guide pos="3840"/>
      </p:guideLst>
    </p:cSldViewPr>
  </p:slideViewPr>
  <p:outlineViewPr>
    <p:cViewPr>
      <p:scale>
        <a:sx n="33" d="100"/>
        <a:sy n="33" d="100"/>
      </p:scale>
      <p:origin x="6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046266275539204"/>
          <c:y val="5.092592592592611E-2"/>
          <c:w val="0.75367608460707558"/>
          <c:h val="0.76757896642230061"/>
        </c:manualLayout>
      </c:layout>
      <c:scatterChart>
        <c:scatterStyle val="lineMarker"/>
        <c:varyColors val="0"/>
        <c:ser>
          <c:idx val="0"/>
          <c:order val="0"/>
          <c:spPr>
            <a:ln w="22225" cap="rnd">
              <a:solidFill>
                <a:sysClr val="windowText" lastClr="000000"/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ysClr val="windowText" lastClr="00000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FF0000"/>
                </a:solidFill>
                <a:prstDash val="solid"/>
              </a:ln>
              <a:effectLst/>
            </c:spPr>
            <c:trendlineType val="poly"/>
            <c:order val="3"/>
            <c:dispRSqr val="1"/>
            <c:dispEq val="1"/>
            <c:trendlineLbl>
              <c:layout>
                <c:manualLayout>
                  <c:x val="3.4200249558969248E-2"/>
                  <c:y val="7.6830934926238145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</c:trendlineLbl>
          </c:trendline>
          <c:xVal>
            <c:numRef>
              <c:f>Лист4!$A$1:$A$7</c:f>
              <c:numCache>
                <c:formatCode>General</c:formatCode>
                <c:ptCount val="7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</c:numCache>
            </c:numRef>
          </c:xVal>
          <c:yVal>
            <c:numRef>
              <c:f>Лист4!$B$1:$B$7</c:f>
              <c:numCache>
                <c:formatCode>General</c:formatCode>
                <c:ptCount val="7"/>
                <c:pt idx="0">
                  <c:v>4.01</c:v>
                </c:pt>
                <c:pt idx="1">
                  <c:v>5.0999999999999996</c:v>
                </c:pt>
                <c:pt idx="2">
                  <c:v>5.6</c:v>
                </c:pt>
                <c:pt idx="3">
                  <c:v>5.75</c:v>
                </c:pt>
                <c:pt idx="4">
                  <c:v>5.45</c:v>
                </c:pt>
                <c:pt idx="5">
                  <c:v>4.95</c:v>
                </c:pt>
                <c:pt idx="6">
                  <c:v>4.3499999999999996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255440"/>
        <c:axId val="187311488"/>
      </c:scatterChart>
      <c:valAx>
        <c:axId val="193255440"/>
        <c:scaling>
          <c:orientation val="minMax"/>
          <c:max val="3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90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Время измельчения, мин</a:t>
                </a:r>
              </a:p>
            </c:rich>
          </c:tx>
          <c:layout>
            <c:manualLayout>
              <c:xMode val="edge"/>
              <c:yMode val="edge"/>
              <c:x val="0.49261804569510781"/>
              <c:y val="0.9140414009334857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7311488"/>
        <c:crosses val="autoZero"/>
        <c:crossBetween val="midCat"/>
      </c:valAx>
      <c:valAx>
        <c:axId val="187311488"/>
        <c:scaling>
          <c:orientation val="minMax"/>
          <c:min val="4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90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Кремниевый модуль, ед.</a:t>
                </a:r>
              </a:p>
            </c:rich>
          </c:tx>
          <c:layout>
            <c:manualLayout>
              <c:xMode val="edge"/>
              <c:yMode val="edge"/>
              <c:x val="1.410059808097763E-2"/>
              <c:y val="3.6708889649663456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32554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31061073103567277"/>
          <c:y val="0.35577973043224681"/>
          <c:w val="0.46170509014242078"/>
          <c:h val="0.254179821725182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/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emf"/><Relationship Id="rId1" Type="http://schemas.openxmlformats.org/officeDocument/2006/relationships/image" Target="../media/image113.jpe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2" Type="http://schemas.openxmlformats.org/officeDocument/2006/relationships/image" Target="../media/image113.jpeg"/><Relationship Id="rId1" Type="http://schemas.openxmlformats.org/officeDocument/2006/relationships/image" Target="../media/image123.png"/><Relationship Id="rId4" Type="http://schemas.openxmlformats.org/officeDocument/2006/relationships/image" Target="../media/image12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wmf"/><Relationship Id="rId1" Type="http://schemas.openxmlformats.org/officeDocument/2006/relationships/image" Target="../media/image113.jpe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wmf"/><Relationship Id="rId2" Type="http://schemas.openxmlformats.org/officeDocument/2006/relationships/image" Target="../media/image143.wmf"/><Relationship Id="rId1" Type="http://schemas.openxmlformats.org/officeDocument/2006/relationships/image" Target="../media/image14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DA0A8-179C-4187-85E6-9ACCC35934CC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0D2AA-389C-4A00-9206-C3A7E0D02A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194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C3797-4AE8-4A46-ACC9-C40521F013E7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E41286-AB35-4D48-8CD3-6486B7EFBA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062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57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297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309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596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009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978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837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7806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84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746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829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6579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1757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1143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1855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4582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3485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0457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4754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6771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2044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019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6201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6066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7170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0773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9570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7330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7381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9669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5252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1241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342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5964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75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6784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713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708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5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420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611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41286-AB35-4D48-8CD3-6486B7EFBA9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579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685E1-659A-4162-AE89-165169D83313}" type="datetime1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2B26-D41D-4180-B49C-7FAF0DF28E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21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3AA8C-022C-448C-9DCD-2A3B4D4EB963}" type="datetime1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2B26-D41D-4180-B49C-7FAF0DF28E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991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2C979-584F-4553-841E-B14FF0A9C75F}" type="datetime1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2B26-D41D-4180-B49C-7FAF0DF28E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0476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E02F0-AE6F-4D55-9ADE-5991DF7D7A96}" type="datetime1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2B26-D41D-4180-B49C-7FAF0DF28E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802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6781-329C-405A-B81B-D9A694EAAC39}" type="datetime1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2B26-D41D-4180-B49C-7FAF0DF28E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2737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D5EF6-AA2F-4B7D-9EF2-77C521F1F36A}" type="datetime1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2B26-D41D-4180-B49C-7FAF0DF28E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137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C350B-227B-439A-9C49-6AF45B246DCD}" type="datetime1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2B26-D41D-4180-B49C-7FAF0DF28E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793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723F-D9D8-4B0A-9A82-965964648697}" type="datetime1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2B26-D41D-4180-B49C-7FAF0DF28E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019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31B7-EB02-4865-911E-DBA2CD8B5B9C}" type="datetime1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2B26-D41D-4180-B49C-7FAF0DF28E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347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D106-A523-477A-9011-E5FF35917B4D}" type="datetime1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2B26-D41D-4180-B49C-7FAF0DF28E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758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D864B-4CE1-4192-8194-0B350BAC3A4F}" type="datetime1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2B26-D41D-4180-B49C-7FAF0DF28E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786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2AB91-A7C7-427D-93ED-A6548520254A}" type="datetime1">
              <a:rPr lang="ru-RU" smtClean="0"/>
              <a:pPr/>
              <a:t>17.10.2022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2B26-D41D-4180-B49C-7FAF0DF28E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892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AF8F-EF22-4D8C-9DFA-C45B8CD771DF}" type="datetime1">
              <a:rPr lang="ru-RU" smtClean="0"/>
              <a:pPr/>
              <a:t>17.10.2022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2B26-D41D-4180-B49C-7FAF0DF28E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564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19CD-A4F2-4CDC-9626-D4C575DF29D5}" type="datetime1">
              <a:rPr lang="ru-RU" smtClean="0"/>
              <a:pPr/>
              <a:t>17.10.2022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2B26-D41D-4180-B49C-7FAF0DF28E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149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A36D-AAE7-4420-A016-346349778AD8}" type="datetime1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2B26-D41D-4180-B49C-7FAF0DF28E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142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73B1-C1CF-47DB-A05D-F98BCD43C596}" type="datetime1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2B26-D41D-4180-B49C-7FAF0DF28E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544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5065E-D0B8-406F-AFE2-B2946AC0633D}" type="datetime1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BB72B26-D41D-4180-B49C-7FAF0DF28E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363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.jpeg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2.png"/><Relationship Id="rId9" Type="http://schemas.openxmlformats.org/officeDocument/2006/relationships/image" Target="../media/image4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2.pn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.jpe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.pn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2.png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2.png"/><Relationship Id="rId9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2.png"/><Relationship Id="rId9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3.jpe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2.png"/><Relationship Id="rId9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3.jpe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2.png"/><Relationship Id="rId9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3.jpe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3.jpe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1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15.emf"/><Relationship Id="rId5" Type="http://schemas.openxmlformats.org/officeDocument/2006/relationships/image" Target="../media/image2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3.jpeg"/><Relationship Id="rId9" Type="http://schemas.openxmlformats.org/officeDocument/2006/relationships/image" Target="../media/image11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2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13.jpeg"/><Relationship Id="rId12" Type="http://schemas.openxmlformats.org/officeDocument/2006/relationships/image" Target="../media/image12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4.wmf"/><Relationship Id="rId11" Type="http://schemas.openxmlformats.org/officeDocument/2006/relationships/image" Target="../media/image127.jpe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26.wmf"/><Relationship Id="rId4" Type="http://schemas.openxmlformats.org/officeDocument/2006/relationships/image" Target="../media/image123.png"/><Relationship Id="rId9" Type="http://schemas.openxmlformats.org/officeDocument/2006/relationships/image" Target="../media/image125.wmf"/><Relationship Id="rId1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emf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3.jpe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2.png"/><Relationship Id="rId9" Type="http://schemas.openxmlformats.org/officeDocument/2006/relationships/image" Target="../media/image1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3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3.jpe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37.png"/><Relationship Id="rId10" Type="http://schemas.openxmlformats.org/officeDocument/2006/relationships/image" Target="../media/image141.png"/><Relationship Id="rId4" Type="http://schemas.openxmlformats.org/officeDocument/2006/relationships/image" Target="../media/image2.png"/><Relationship Id="rId9" Type="http://schemas.openxmlformats.org/officeDocument/2006/relationships/image" Target="../media/image14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wmf"/><Relationship Id="rId13" Type="http://schemas.openxmlformats.org/officeDocument/2006/relationships/image" Target="../media/image146.png"/><Relationship Id="rId18" Type="http://schemas.openxmlformats.org/officeDocument/2006/relationships/image" Target="../media/image151.png"/><Relationship Id="rId3" Type="http://schemas.openxmlformats.org/officeDocument/2006/relationships/notesSlide" Target="../notesSlides/notesSlide32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144.wmf"/><Relationship Id="rId17" Type="http://schemas.openxmlformats.org/officeDocument/2006/relationships/image" Target="../media/image15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9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5.wmf"/><Relationship Id="rId11" Type="http://schemas.openxmlformats.org/officeDocument/2006/relationships/oleObject" Target="../embeddings/oleObject9.bin"/><Relationship Id="rId5" Type="http://schemas.openxmlformats.org/officeDocument/2006/relationships/image" Target="../media/image2.png"/><Relationship Id="rId15" Type="http://schemas.openxmlformats.org/officeDocument/2006/relationships/image" Target="../media/image148.png"/><Relationship Id="rId10" Type="http://schemas.openxmlformats.org/officeDocument/2006/relationships/image" Target="../media/image143.wmf"/><Relationship Id="rId4" Type="http://schemas.openxmlformats.org/officeDocument/2006/relationships/image" Target="../media/image3.jpe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1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2.pn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3.png"/><Relationship Id="rId7" Type="http://schemas.openxmlformats.org/officeDocument/2006/relationships/image" Target="../media/image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72051" y="0"/>
            <a:ext cx="4719949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006" y="85605"/>
            <a:ext cx="606258" cy="7831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31259" y="222472"/>
            <a:ext cx="4892352" cy="64633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ru-RU" sz="1400" dirty="0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Санкт-Петербургский</a:t>
            </a:r>
            <a:endParaRPr lang="en-US" sz="1400" dirty="0">
              <a:solidFill>
                <a:schemeClr val="accent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ru-RU" sz="1400" dirty="0">
                <a:solidFill>
                  <a:schemeClr val="accent2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горный университет</a:t>
            </a:r>
          </a:p>
          <a:p>
            <a:r>
              <a:rPr lang="en-US" sz="1400" dirty="0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spmi.ru</a:t>
            </a:r>
            <a:endParaRPr lang="ru-RU" sz="1400" dirty="0">
              <a:solidFill>
                <a:schemeClr val="accent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Заголовок 2"/>
          <p:cNvSpPr>
            <a:spLocks noGrp="1"/>
          </p:cNvSpPr>
          <p:nvPr>
            <p:ph type="ctrTitle"/>
          </p:nvPr>
        </p:nvSpPr>
        <p:spPr>
          <a:xfrm>
            <a:off x="1009651" y="1584959"/>
            <a:ext cx="8452401" cy="2367281"/>
          </a:xfrm>
        </p:spPr>
        <p:txBody>
          <a:bodyPr anchor="t">
            <a:normAutofit/>
          </a:bodyPr>
          <a:lstStyle/>
          <a:p>
            <a:pPr algn="l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Онлайн семинар: </a:t>
            </a:r>
            <a:br>
              <a:rPr lang="ru-RU" sz="2000" b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</a:br>
            <a:r>
              <a:rPr lang="ru-RU" sz="20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Производство глинозёма: исторические этапы развития, проблемы и пути их решения </a:t>
            </a:r>
            <a:r>
              <a:rPr lang="ru-RU" sz="2800" b="1" dirty="0">
                <a:solidFill>
                  <a:srgbClr val="00B050"/>
                </a:solidFill>
                <a:latin typeface="Segoe UI" pitchFamily="34" charset="0"/>
                <a:cs typeface="Segoe UI" pitchFamily="34" charset="0"/>
              </a:rPr>
              <a:t> 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xmlns="" id="{8648BA6D-FC86-4403-8B41-1108DBDB22AE}"/>
              </a:ext>
            </a:extLst>
          </p:cNvPr>
          <p:cNvSpPr txBox="1">
            <a:spLocks/>
          </p:cNvSpPr>
          <p:nvPr/>
        </p:nvSpPr>
        <p:spPr>
          <a:xfrm>
            <a:off x="1009650" y="3952240"/>
            <a:ext cx="8053069" cy="29057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sz="2400" b="1" cap="all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Бричкин Вячеслав Николаевич</a:t>
            </a:r>
            <a:r>
              <a:rPr lang="ru-RU" sz="2000" b="1" cap="all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/>
            </a:r>
            <a:br>
              <a:rPr lang="ru-RU" sz="2000" b="1" cap="all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проректор по подготовке научных кадров</a:t>
            </a:r>
            <a:r>
              <a:rPr lang="ru-RU" sz="2000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, доктор технических наук, доцент</a:t>
            </a:r>
            <a:r>
              <a:rPr lang="ru-RU" sz="20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</a:br>
            <a:r>
              <a:rPr lang="ru-RU" sz="20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</a:br>
            <a:r>
              <a:rPr lang="ru-RU" sz="20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</a:br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623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05875" y="6266186"/>
            <a:ext cx="2743200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10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15402" y="282939"/>
            <a:ext cx="10100529" cy="30777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ЛЁГКИЕ МЕТАЛЛЫ И ИХ МЕСТО В НАРОДНОМ ХОЗЯЙСТВЕ. АЛЮМИНИЙ</a:t>
            </a:r>
            <a:r>
              <a:rPr lang="en-US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  <p:pic>
        <p:nvPicPr>
          <p:cNvPr id="22" name="Рисунок 1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535" y="1003942"/>
            <a:ext cx="3318042" cy="2249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166777" y="3200725"/>
            <a:ext cx="32837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200" b="1" kern="0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Структура мирового потребления алюминия по отраслям </a:t>
            </a:r>
            <a:endParaRPr lang="ru-RU" altLang="ru-RU" sz="1200" b="1" kern="0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5" name="Рисунок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572" y="3735611"/>
            <a:ext cx="2877419" cy="191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336" y="996688"/>
            <a:ext cx="5753818" cy="3266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Прямоугольник 5"/>
          <p:cNvSpPr>
            <a:spLocks noChangeArrowheads="1"/>
          </p:cNvSpPr>
          <p:nvPr/>
        </p:nvSpPr>
        <p:spPr bwMode="auto">
          <a:xfrm>
            <a:off x="3372928" y="3677640"/>
            <a:ext cx="3140016" cy="461614"/>
          </a:xfrm>
          <a:prstGeom prst="rect">
            <a:avLst/>
          </a:prstGeom>
          <a:noFill/>
          <a:ln>
            <a:noFill/>
          </a:ln>
        </p:spPr>
        <p:txBody>
          <a:bodyPr wrap="square" lIns="91391" tIns="45695" rIns="91391" bIns="45695">
            <a:spAutoFit/>
          </a:bodyPr>
          <a:lstStyle>
            <a:lvl1pPr indent="447675"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География алюминиевой промышленности Европы и Азии</a:t>
            </a:r>
          </a:p>
        </p:txBody>
      </p:sp>
      <p:pic>
        <p:nvPicPr>
          <p:cNvPr id="30" name="Рисунок 1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1034" y="1049982"/>
            <a:ext cx="2711570" cy="206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1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6171" y="4330197"/>
            <a:ext cx="3744653" cy="132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1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458" y="3614468"/>
            <a:ext cx="3964580" cy="2566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Прямоугольник 5"/>
          <p:cNvSpPr>
            <a:spLocks noChangeArrowheads="1"/>
          </p:cNvSpPr>
          <p:nvPr/>
        </p:nvSpPr>
        <p:spPr bwMode="auto">
          <a:xfrm>
            <a:off x="8134708" y="6123675"/>
            <a:ext cx="2889850" cy="461614"/>
          </a:xfrm>
          <a:prstGeom prst="rect">
            <a:avLst/>
          </a:prstGeom>
          <a:noFill/>
          <a:ln>
            <a:noFill/>
          </a:ln>
        </p:spPr>
        <p:txBody>
          <a:bodyPr wrap="square" lIns="91391" tIns="45695" rIns="91391" bIns="45695">
            <a:spAutoFit/>
          </a:bodyPr>
          <a:lstStyle>
            <a:lvl1pPr indent="447675"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200" b="1" kern="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Ведущие страны производители глинозема за 2020 год, тыс. т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9040483" y="3192099"/>
            <a:ext cx="3027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altLang="ru-RU" sz="1200" b="1" kern="0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Ванна Эру-Холла с анодом Содерберга </a:t>
            </a:r>
            <a:endParaRPr lang="ru-RU" altLang="ru-RU" sz="1200" b="1" kern="0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05875" y="6266186"/>
            <a:ext cx="2743200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11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48316" y="248434"/>
            <a:ext cx="8803758" cy="30777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МИНЕРАЛЫ И РУДЫ АЛЮМИНИЯ</a:t>
            </a:r>
            <a:r>
              <a:rPr lang="en-US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  <p:pic>
        <p:nvPicPr>
          <p:cNvPr id="17" name="Рисунок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2708" y="1031368"/>
            <a:ext cx="4382877" cy="502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675" y="1055472"/>
            <a:ext cx="2501658" cy="136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63" y="2523401"/>
            <a:ext cx="2476044" cy="1878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10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3332" y="3700731"/>
            <a:ext cx="2450690" cy="1897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8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551" y="4487885"/>
            <a:ext cx="2352177" cy="178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3124" y="3019247"/>
            <a:ext cx="2133600" cy="155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 descr="D:\Users\brichkin_vn.P\Desktop\Кафедральная работа\Профориентация_металлургия+\Фото к статье\DSCF8448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8499" y="1023968"/>
            <a:ext cx="2389517" cy="2409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ru-RU" sz="1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Segoe UI" pitchFamily="34" charset="0"/>
                <a:ea typeface="Calibri"/>
                <a:cs typeface="Segoe UI" pitchFamily="34" charset="0"/>
              </a:rPr>
              <a:t>Государственный доклад о состоянии и использовании минерально-сырьевых ресурсов</a:t>
            </a:r>
            <a:endParaRPr lang="en-US" sz="1000" dirty="0" smtClean="0">
              <a:solidFill>
                <a:prstClr val="black">
                  <a:lumMod val="95000"/>
                  <a:lumOff val="5000"/>
                </a:prstClr>
              </a:solidFill>
              <a:latin typeface="Segoe UI" pitchFamily="34" charset="0"/>
              <a:ea typeface="Calibri"/>
              <a:cs typeface="Segoe UI" pitchFamily="34" charset="0"/>
            </a:endParaRPr>
          </a:p>
          <a:p>
            <a:pPr lvl="0" algn="ctr">
              <a:lnSpc>
                <a:spcPct val="115000"/>
              </a:lnSpc>
            </a:pPr>
            <a:r>
              <a:rPr lang="ru-RU" sz="1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Segoe UI" pitchFamily="34" charset="0"/>
                <a:ea typeface="Calibri"/>
                <a:cs typeface="Segoe UI" pitchFamily="34" charset="0"/>
              </a:rPr>
              <a:t>Российской Федерации в 2019 году / Москва: ФГБУ «ВИМС», 2020.  494 с. </a:t>
            </a:r>
            <a:endParaRPr lang="ru-RU" sz="1000" dirty="0">
              <a:solidFill>
                <a:prstClr val="black">
                  <a:lumMod val="95000"/>
                  <a:lumOff val="5000"/>
                </a:prstClr>
              </a:solidFill>
              <a:latin typeface="Segoe UI" pitchFamily="34" charset="0"/>
              <a:ea typeface="Calibri"/>
              <a:cs typeface="Segoe UI" pitchFamily="34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62845" y="6266186"/>
            <a:ext cx="2686230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12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48316" y="248434"/>
            <a:ext cx="8803758" cy="615553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ГЕОЛОГИЧЕСКОЕ ЗОНИРОВАНИЕ МЕСТОРОЖДЕНИЙ БОКСИТОВ И НЕФЕЛИНОВЫХ РУД</a:t>
            </a:r>
            <a:r>
              <a:rPr lang="en-US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4431" y="959330"/>
            <a:ext cx="5340350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33" y="1018248"/>
            <a:ext cx="446405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8954" y="2425401"/>
            <a:ext cx="4746057" cy="3475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8975665" y="3935534"/>
            <a:ext cx="278313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 smtClean="0"/>
              <a:t>– </a:t>
            </a:r>
            <a:r>
              <a:rPr lang="ru-RU" dirty="0" smtClean="0"/>
              <a:t>остаточно-хемогенные</a:t>
            </a:r>
            <a:endParaRPr lang="ru-RU" dirty="0"/>
          </a:p>
        </p:txBody>
      </p:sp>
      <p:sp>
        <p:nvSpPr>
          <p:cNvPr id="25" name="Oval 9"/>
          <p:cNvSpPr>
            <a:spLocks noChangeArrowheads="1"/>
          </p:cNvSpPr>
          <p:nvPr/>
        </p:nvSpPr>
        <p:spPr bwMode="auto">
          <a:xfrm>
            <a:off x="8682128" y="4412410"/>
            <a:ext cx="142875" cy="1444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9044676" y="4240123"/>
            <a:ext cx="270779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/>
              <a:t>–</a:t>
            </a:r>
            <a:r>
              <a:rPr lang="ru-RU" dirty="0"/>
              <a:t> </a:t>
            </a:r>
            <a:r>
              <a:rPr lang="ru-RU" dirty="0" smtClean="0"/>
              <a:t>осадочно-хемогенные</a:t>
            </a:r>
            <a:endParaRPr lang="ru-RU" dirty="0"/>
          </a:p>
        </p:txBody>
      </p:sp>
      <p:sp>
        <p:nvSpPr>
          <p:cNvPr id="27" name="AutoShape 13"/>
          <p:cNvSpPr>
            <a:spLocks noChangeArrowheads="1"/>
          </p:cNvSpPr>
          <p:nvPr/>
        </p:nvSpPr>
        <p:spPr bwMode="auto">
          <a:xfrm>
            <a:off x="8647622" y="4061394"/>
            <a:ext cx="188913" cy="150812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5848708" y="4658403"/>
            <a:ext cx="5256213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00000"/>
              </a:lnSpc>
              <a:tabLst>
                <a:tab pos="685800" algn="l"/>
              </a:tabLst>
            </a:pPr>
            <a:r>
              <a:rPr lang="ru-RU" sz="16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Производство алюминия 	- 3,7 млн.т в год.</a:t>
            </a:r>
          </a:p>
          <a:p>
            <a:pPr>
              <a:lnSpc>
                <a:spcPct val="100000"/>
              </a:lnSpc>
              <a:tabLst>
                <a:tab pos="685800" algn="l"/>
              </a:tabLst>
            </a:pPr>
            <a:r>
              <a:rPr lang="ru-RU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Производство </a:t>
            </a:r>
            <a:r>
              <a:rPr lang="ru-RU" sz="16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глинозема - 3,4 млн.т в год.</a:t>
            </a:r>
          </a:p>
          <a:p>
            <a:pPr>
              <a:lnSpc>
                <a:spcPct val="100000"/>
              </a:lnSpc>
              <a:tabLst>
                <a:tab pos="685800" algn="l"/>
              </a:tabLst>
            </a:pPr>
            <a:r>
              <a:rPr lang="ru-RU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Потребность </a:t>
            </a:r>
            <a:r>
              <a:rPr lang="ru-RU" sz="16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в глинозёме - около 7,1 млн.т в год.</a:t>
            </a:r>
          </a:p>
          <a:p>
            <a:pPr>
              <a:lnSpc>
                <a:spcPct val="100000"/>
              </a:lnSpc>
              <a:tabLst>
                <a:tab pos="685800" algn="l"/>
              </a:tabLst>
            </a:pPr>
            <a:r>
              <a:rPr lang="ru-RU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Дефицит </a:t>
            </a:r>
            <a:r>
              <a:rPr lang="ru-RU" sz="16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глинозема внутри России составляет:</a:t>
            </a:r>
          </a:p>
          <a:p>
            <a:pPr>
              <a:lnSpc>
                <a:spcPct val="100000"/>
              </a:lnSpc>
              <a:tabLst>
                <a:tab pos="685800" algn="l"/>
              </a:tabLst>
            </a:pPr>
            <a:r>
              <a:rPr lang="ru-RU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7,1 </a:t>
            </a:r>
            <a:r>
              <a:rPr lang="ru-RU" sz="1600" dirty="0">
                <a:latin typeface="Segoe UI" pitchFamily="34" charset="0"/>
                <a:ea typeface="Segoe UI" pitchFamily="34" charset="0"/>
                <a:cs typeface="Segoe UI" pitchFamily="34" charset="0"/>
              </a:rPr>
              <a:t>– 3,4 = 3,7 млн.т в год, или 52%.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709" y="4209691"/>
            <a:ext cx="1762641" cy="249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1000" dirty="0" smtClean="0">
              <a:solidFill>
                <a:prstClr val="black">
                  <a:lumMod val="95000"/>
                  <a:lumOff val="5000"/>
                </a:prstClr>
              </a:solidFill>
              <a:latin typeface="Segoe UI" pitchFamily="34" charset="0"/>
              <a:cs typeface="Segoe UI" pitchFamily="34" charset="0"/>
            </a:endParaRPr>
          </a:p>
          <a:p>
            <a:pPr lvl="0"/>
            <a:r>
              <a:rPr lang="ru-RU" sz="1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Segoe UI" pitchFamily="34" charset="0"/>
                <a:cs typeface="Segoe UI" pitchFamily="34" charset="0"/>
              </a:rPr>
              <a:t>Лайнер А.И. Производство глинозёма / А.И.Лайнер, Н.И.Ерёмин, Ю.А.Лайнер, И.З.Певзнер. М.: Металлургия, 1978. 344 с.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05875" y="6266186"/>
            <a:ext cx="2743200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13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48316" y="248434"/>
            <a:ext cx="9488054" cy="30777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ПОКАЗАТЕЛИ КАЧЕСТВА АЛЮМИНИЙСОДЕРЖАЩЕГО СЫРЬЯ. БОКСИТЫ</a:t>
            </a:r>
            <a:r>
              <a:rPr lang="en-US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  <p:pic>
        <p:nvPicPr>
          <p:cNvPr id="1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99404" y="4013750"/>
            <a:ext cx="5719672" cy="2343919"/>
          </a:xfrm>
          <a:noFill/>
        </p:spPr>
      </p:pic>
      <p:pic>
        <p:nvPicPr>
          <p:cNvPr id="15" name="Рисунок 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4430" y="3797061"/>
            <a:ext cx="4876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669" y="685800"/>
            <a:ext cx="5029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2892" y="691550"/>
            <a:ext cx="5105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394" y="1000664"/>
            <a:ext cx="1454425" cy="2277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986" y="3640347"/>
            <a:ext cx="1443445" cy="231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Times New Roman"/>
                <a:cs typeface="Segoe UI" pitchFamily="34" charset="0"/>
              </a:rPr>
              <a:t>Бричкин В.Н., 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Васильев В.В., Нагорная Е.А., Гуменюк А.М. 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Times New Roman"/>
                <a:cs typeface="Segoe UI" pitchFamily="34" charset="0"/>
              </a:rPr>
              <a:t>Повышение качества боксита путем селективного измельчения // 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Обогащение руд, 2017. №</a:t>
            </a:r>
            <a:r>
              <a:rPr 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3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. С. </a:t>
            </a:r>
            <a:r>
              <a:rPr 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3-9</a:t>
            </a: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153955" y="6266186"/>
            <a:ext cx="495120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14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48316" y="248434"/>
            <a:ext cx="9488054" cy="30777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ПОКАЗАТЕЛИ КАЧЕСТВА АЛЮМИНИЙСОДЕРЖАЩЕГО СЫРЬЯ. БОКСИТЫ</a:t>
            </a:r>
            <a:r>
              <a:rPr lang="en-US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3338422" y="890045"/>
            <a:ext cx="8853578" cy="16312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1600" dirty="0" smtClean="0"/>
              <a:t>С учетом связывания в гидроалюмосиликат натрия (ГАСН) следующего состава –</a:t>
            </a:r>
          </a:p>
          <a:p>
            <a:r>
              <a:rPr lang="ru-RU" sz="1600" dirty="0" smtClean="0"/>
              <a:t> </a:t>
            </a:r>
            <a:r>
              <a:rPr lang="de-DE" sz="1600" dirty="0" smtClean="0">
                <a:latin typeface="PetersburgC"/>
              </a:rPr>
              <a:t>Na</a:t>
            </a:r>
            <a:r>
              <a:rPr lang="de-DE" sz="800" dirty="0" smtClean="0">
                <a:latin typeface="PetersburgC"/>
              </a:rPr>
              <a:t>2</a:t>
            </a:r>
            <a:r>
              <a:rPr lang="de-DE" sz="1600" dirty="0" smtClean="0">
                <a:latin typeface="PetersburgC"/>
              </a:rPr>
              <a:t>O·Al</a:t>
            </a:r>
            <a:r>
              <a:rPr lang="de-DE" sz="800" dirty="0" smtClean="0">
                <a:latin typeface="PetersburgC"/>
              </a:rPr>
              <a:t>2</a:t>
            </a:r>
            <a:r>
              <a:rPr lang="de-DE" sz="1600" dirty="0" smtClean="0">
                <a:latin typeface="PetersburgC"/>
              </a:rPr>
              <a:t>O</a:t>
            </a:r>
            <a:r>
              <a:rPr lang="de-DE" sz="800" dirty="0" smtClean="0">
                <a:latin typeface="PetersburgC"/>
              </a:rPr>
              <a:t>3</a:t>
            </a:r>
            <a:r>
              <a:rPr lang="de-DE" sz="1600" dirty="0" smtClean="0">
                <a:latin typeface="PetersburgC"/>
              </a:rPr>
              <a:t>·</a:t>
            </a:r>
            <a:r>
              <a:rPr lang="de-DE" sz="1600" dirty="0" smtClean="0">
                <a:latin typeface="PetersburgC-Italic"/>
              </a:rPr>
              <a:t>n</a:t>
            </a:r>
            <a:r>
              <a:rPr lang="de-DE" sz="1600" dirty="0" smtClean="0">
                <a:latin typeface="PetersburgC"/>
              </a:rPr>
              <a:t>SiO</a:t>
            </a:r>
            <a:r>
              <a:rPr lang="de-DE" sz="800" dirty="0" smtClean="0">
                <a:latin typeface="PetersburgC"/>
              </a:rPr>
              <a:t>2</a:t>
            </a:r>
            <a:r>
              <a:rPr lang="de-DE" sz="1600" dirty="0" smtClean="0">
                <a:latin typeface="PetersburgC"/>
              </a:rPr>
              <a:t>·</a:t>
            </a:r>
            <a:r>
              <a:rPr lang="de-DE" sz="1600" dirty="0" smtClean="0">
                <a:latin typeface="PetersburgC-Italic"/>
              </a:rPr>
              <a:t>m</a:t>
            </a:r>
            <a:r>
              <a:rPr lang="de-DE" sz="1600" dirty="0" smtClean="0">
                <a:latin typeface="PetersburgC"/>
              </a:rPr>
              <a:t>H</a:t>
            </a:r>
            <a:r>
              <a:rPr lang="de-DE" sz="800" dirty="0" smtClean="0">
                <a:latin typeface="PetersburgC"/>
              </a:rPr>
              <a:t>2</a:t>
            </a:r>
            <a:r>
              <a:rPr lang="de-DE" sz="1600" dirty="0" smtClean="0">
                <a:latin typeface="PetersburgC"/>
              </a:rPr>
              <a:t>O</a:t>
            </a:r>
            <a:r>
              <a:rPr lang="de-DE" sz="1600" i="1" dirty="0" smtClean="0">
                <a:latin typeface="PetersburgC"/>
              </a:rPr>
              <a:t> </a:t>
            </a:r>
            <a:r>
              <a:rPr lang="ru-RU" sz="1600" dirty="0" smtClean="0"/>
              <a:t>в ходе технологического процесса всего SiO</a:t>
            </a:r>
            <a:r>
              <a:rPr lang="ru-RU" sz="1600" baseline="-25000" dirty="0" smtClean="0"/>
              <a:t>2</a:t>
            </a:r>
            <a:r>
              <a:rPr lang="ru-RU" sz="1600" dirty="0" smtClean="0"/>
              <a:t>, поступающего</a:t>
            </a:r>
          </a:p>
          <a:p>
            <a:r>
              <a:rPr lang="ru-RU" sz="1600" dirty="0" smtClean="0"/>
              <a:t>с бокситом, можно рассчитать теоретическое извлечение Al</a:t>
            </a:r>
            <a:r>
              <a:rPr lang="ru-RU" sz="1600" baseline="-25000" dirty="0" smtClean="0"/>
              <a:t>2</a:t>
            </a:r>
            <a:r>
              <a:rPr lang="ru-RU" sz="1600" dirty="0" smtClean="0"/>
              <a:t>O</a:t>
            </a:r>
            <a:r>
              <a:rPr lang="ru-RU" sz="1600" baseline="-25000" dirty="0" smtClean="0"/>
              <a:t>3</a:t>
            </a:r>
            <a:r>
              <a:rPr lang="ru-RU" sz="1600" dirty="0" smtClean="0"/>
              <a:t> в щелочной раствор:</a:t>
            </a:r>
          </a:p>
          <a:p>
            <a:r>
              <a:rPr lang="pt-BR" sz="1600" i="1" dirty="0" smtClean="0">
                <a:solidFill>
                  <a:srgbClr val="FF0000"/>
                </a:solidFill>
              </a:rPr>
              <a:t>(</a:t>
            </a:r>
            <a:r>
              <a:rPr lang="el-GR" sz="1600" i="1" dirty="0" smtClean="0">
                <a:solidFill>
                  <a:srgbClr val="FF0000"/>
                </a:solidFill>
              </a:rPr>
              <a:t>ε</a:t>
            </a:r>
            <a:r>
              <a:rPr lang="pt-BR" sz="1600" i="1" dirty="0" smtClean="0">
                <a:solidFill>
                  <a:srgbClr val="FF0000"/>
                </a:solidFill>
              </a:rPr>
              <a:t>Al</a:t>
            </a:r>
            <a:r>
              <a:rPr lang="pt-BR" sz="1600" i="1" baseline="-25000" dirty="0" smtClean="0">
                <a:solidFill>
                  <a:srgbClr val="FF0000"/>
                </a:solidFill>
              </a:rPr>
              <a:t>2</a:t>
            </a:r>
            <a:r>
              <a:rPr lang="pt-BR" sz="1600" i="1" dirty="0" smtClean="0">
                <a:solidFill>
                  <a:srgbClr val="FF0000"/>
                </a:solidFill>
              </a:rPr>
              <a:t>O</a:t>
            </a:r>
            <a:r>
              <a:rPr lang="pt-BR" sz="1600" i="1" baseline="-25000" dirty="0" smtClean="0">
                <a:solidFill>
                  <a:srgbClr val="FF0000"/>
                </a:solidFill>
              </a:rPr>
              <a:t>3</a:t>
            </a:r>
            <a:r>
              <a:rPr lang="pt-BR" sz="1600" i="1" dirty="0" smtClean="0">
                <a:solidFill>
                  <a:srgbClr val="FF0000"/>
                </a:solidFill>
              </a:rPr>
              <a:t>)</a:t>
            </a:r>
            <a:r>
              <a:rPr lang="pt-BR" sz="1600" i="1" baseline="-25000" dirty="0" smtClean="0">
                <a:solidFill>
                  <a:srgbClr val="FF0000"/>
                </a:solidFill>
              </a:rPr>
              <a:t>т </a:t>
            </a:r>
            <a:r>
              <a:rPr lang="pt-BR" sz="1600" i="1" dirty="0" smtClean="0">
                <a:solidFill>
                  <a:srgbClr val="FF0000"/>
                </a:solidFill>
              </a:rPr>
              <a:t>= [(Al</a:t>
            </a:r>
            <a:r>
              <a:rPr lang="pt-BR" sz="1600" i="1" baseline="-25000" dirty="0" smtClean="0">
                <a:solidFill>
                  <a:srgbClr val="FF0000"/>
                </a:solidFill>
              </a:rPr>
              <a:t>2</a:t>
            </a:r>
            <a:r>
              <a:rPr lang="pt-BR" sz="1600" i="1" dirty="0" smtClean="0">
                <a:solidFill>
                  <a:srgbClr val="FF0000"/>
                </a:solidFill>
              </a:rPr>
              <a:t>O</a:t>
            </a:r>
            <a:r>
              <a:rPr lang="pt-BR" sz="1600" i="1" baseline="-25000" dirty="0" smtClean="0">
                <a:solidFill>
                  <a:srgbClr val="FF0000"/>
                </a:solidFill>
              </a:rPr>
              <a:t>3</a:t>
            </a:r>
            <a:r>
              <a:rPr lang="pt-BR" sz="1600" i="1" dirty="0" smtClean="0">
                <a:solidFill>
                  <a:srgbClr val="FF0000"/>
                </a:solidFill>
              </a:rPr>
              <a:t>)</a:t>
            </a:r>
            <a:r>
              <a:rPr lang="ru-RU" sz="1600" i="1" baseline="30000" dirty="0" smtClean="0">
                <a:solidFill>
                  <a:srgbClr val="FF0000"/>
                </a:solidFill>
              </a:rPr>
              <a:t>б</a:t>
            </a:r>
            <a:r>
              <a:rPr lang="pt-BR" sz="1600" i="1" dirty="0" smtClean="0">
                <a:solidFill>
                  <a:srgbClr val="FF0000"/>
                </a:solidFill>
              </a:rPr>
              <a:t>– 1,7(SiO</a:t>
            </a:r>
            <a:r>
              <a:rPr lang="pt-BR" sz="1600" i="1" baseline="-25000" dirty="0" smtClean="0">
                <a:solidFill>
                  <a:srgbClr val="FF0000"/>
                </a:solidFill>
              </a:rPr>
              <a:t>2</a:t>
            </a:r>
            <a:r>
              <a:rPr lang="pt-BR" sz="1600" i="1" dirty="0" smtClean="0">
                <a:solidFill>
                  <a:srgbClr val="FF0000"/>
                </a:solidFill>
              </a:rPr>
              <a:t>)</a:t>
            </a:r>
            <a:r>
              <a:rPr lang="pt-BR" sz="1600" i="1" baseline="30000" dirty="0" smtClean="0">
                <a:solidFill>
                  <a:srgbClr val="FF0000"/>
                </a:solidFill>
              </a:rPr>
              <a:t>б</a:t>
            </a:r>
            <a:r>
              <a:rPr lang="pt-BR" sz="1600" i="1" dirty="0" smtClean="0">
                <a:solidFill>
                  <a:srgbClr val="FF0000"/>
                </a:solidFill>
              </a:rPr>
              <a:t> /n] / (Al</a:t>
            </a:r>
            <a:r>
              <a:rPr lang="pt-BR" sz="1600" i="1" baseline="-25000" dirty="0" smtClean="0">
                <a:solidFill>
                  <a:srgbClr val="FF0000"/>
                </a:solidFill>
              </a:rPr>
              <a:t>2</a:t>
            </a:r>
            <a:r>
              <a:rPr lang="pt-BR" sz="1600" i="1" dirty="0" smtClean="0">
                <a:solidFill>
                  <a:srgbClr val="FF0000"/>
                </a:solidFill>
              </a:rPr>
              <a:t>O</a:t>
            </a:r>
            <a:r>
              <a:rPr lang="pt-BR" sz="1600" i="1" baseline="-25000" dirty="0" smtClean="0">
                <a:solidFill>
                  <a:srgbClr val="FF0000"/>
                </a:solidFill>
              </a:rPr>
              <a:t>3</a:t>
            </a:r>
            <a:r>
              <a:rPr lang="pt-BR" sz="1600" i="1" dirty="0" smtClean="0">
                <a:solidFill>
                  <a:srgbClr val="FF0000"/>
                </a:solidFill>
              </a:rPr>
              <a:t>)</a:t>
            </a:r>
            <a:r>
              <a:rPr lang="pt-BR" sz="1600" i="1" baseline="30000" dirty="0" smtClean="0">
                <a:solidFill>
                  <a:srgbClr val="FF0000"/>
                </a:solidFill>
              </a:rPr>
              <a:t>б</a:t>
            </a:r>
            <a:r>
              <a:rPr lang="pt-BR" sz="1600" i="1" dirty="0" smtClean="0">
                <a:solidFill>
                  <a:srgbClr val="FF0000"/>
                </a:solidFill>
              </a:rPr>
              <a:t> =</a:t>
            </a:r>
            <a:r>
              <a:rPr lang="de-DE" sz="1600" i="1" dirty="0" smtClean="0">
                <a:solidFill>
                  <a:srgbClr val="FF0000"/>
                </a:solidFill>
              </a:rPr>
              <a:t> [1 – 1,7/n</a:t>
            </a:r>
            <a:r>
              <a:rPr lang="de-DE" sz="1600" i="1" dirty="0" smtClean="0">
                <a:solidFill>
                  <a:srgbClr val="FF0000"/>
                </a:solidFill>
                <a:latin typeface="PetersburgC"/>
              </a:rPr>
              <a:t>·</a:t>
            </a:r>
            <a:r>
              <a:rPr lang="el-GR" sz="1600" i="1" dirty="0" smtClean="0">
                <a:solidFill>
                  <a:srgbClr val="FF0000"/>
                </a:solidFill>
              </a:rPr>
              <a:t>μ</a:t>
            </a:r>
            <a:r>
              <a:rPr lang="de-DE" sz="1600" i="1" baseline="-25000" dirty="0" smtClean="0">
                <a:solidFill>
                  <a:srgbClr val="FF0000"/>
                </a:solidFill>
              </a:rPr>
              <a:t>Si</a:t>
            </a:r>
            <a:r>
              <a:rPr lang="de-DE" sz="1600" i="1" dirty="0" smtClean="0">
                <a:solidFill>
                  <a:srgbClr val="FF0000"/>
                </a:solidFill>
              </a:rPr>
              <a:t>], </a:t>
            </a:r>
          </a:p>
          <a:p>
            <a:r>
              <a:rPr lang="ru-RU" sz="1600" dirty="0" smtClean="0"/>
              <a:t>где </a:t>
            </a:r>
            <a:r>
              <a:rPr lang="ru-RU" sz="1600" i="1" dirty="0" err="1" smtClean="0"/>
              <a:t>μ</a:t>
            </a:r>
            <a:r>
              <a:rPr lang="ru-RU" sz="1600" i="1" baseline="-25000" dirty="0" err="1" smtClean="0"/>
              <a:t>Si</a:t>
            </a:r>
            <a:r>
              <a:rPr lang="ru-RU" sz="1600" i="1" dirty="0" err="1" smtClean="0"/>
              <a:t> </a:t>
            </a:r>
            <a:r>
              <a:rPr lang="ru-RU" sz="1600" i="1" dirty="0" smtClean="0"/>
              <a:t>= (Al</a:t>
            </a:r>
            <a:r>
              <a:rPr lang="ru-RU" sz="1600" i="1" baseline="-25000" dirty="0" smtClean="0"/>
              <a:t>2</a:t>
            </a:r>
            <a:r>
              <a:rPr lang="ru-RU" sz="1600" i="1" dirty="0" smtClean="0"/>
              <a:t>O</a:t>
            </a:r>
            <a:r>
              <a:rPr lang="ru-RU" sz="1600" i="1" baseline="-25000" dirty="0" smtClean="0"/>
              <a:t>3</a:t>
            </a:r>
            <a:r>
              <a:rPr lang="ru-RU" sz="1600" i="1" dirty="0" smtClean="0"/>
              <a:t>)</a:t>
            </a:r>
            <a:r>
              <a:rPr lang="ru-RU" sz="1600" i="1" baseline="30000" dirty="0" smtClean="0"/>
              <a:t>б</a:t>
            </a:r>
            <a:r>
              <a:rPr lang="ru-RU" sz="1600" i="1" dirty="0" smtClean="0"/>
              <a:t> / (SiO</a:t>
            </a:r>
            <a:r>
              <a:rPr lang="ru-RU" sz="1600" i="1" baseline="-25000" dirty="0" smtClean="0"/>
              <a:t>2</a:t>
            </a:r>
            <a:r>
              <a:rPr lang="ru-RU" sz="1600" i="1" dirty="0" smtClean="0"/>
              <a:t>)</a:t>
            </a:r>
            <a:r>
              <a:rPr lang="ru-RU" sz="1600" i="1" baseline="30000" dirty="0" smtClean="0"/>
              <a:t>б</a:t>
            </a:r>
            <a:r>
              <a:rPr lang="ru-RU" sz="1600" i="1" dirty="0" smtClean="0"/>
              <a:t> </a:t>
            </a:r>
            <a:r>
              <a:rPr lang="ru-RU" sz="1600" dirty="0" smtClean="0"/>
              <a:t>— кремниевый модуль боксита; </a:t>
            </a:r>
            <a:r>
              <a:rPr lang="en-US" sz="1600" dirty="0" smtClean="0"/>
              <a:t>n</a:t>
            </a:r>
            <a:r>
              <a:rPr lang="ru-RU" sz="1600" dirty="0" smtClean="0"/>
              <a:t>: </a:t>
            </a:r>
            <a:r>
              <a:rPr lang="ru-RU" sz="1600" i="1" dirty="0" smtClean="0"/>
              <a:t>1 — 2,0; 2 — 1,9: 3 — 1,8; 4 — 1,7; 5 — 1,5</a:t>
            </a:r>
            <a:r>
              <a:rPr lang="en-US" sz="1600" dirty="0" smtClean="0"/>
              <a:t> </a:t>
            </a:r>
            <a:endParaRPr lang="ru-RU" sz="16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3312544" y="2624838"/>
            <a:ext cx="5865961" cy="20621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1600" dirty="0" smtClean="0"/>
              <a:t>Зависимость выхода красного шлама в способе Байера от величины кремниевого модуля боксита по уравнению</a:t>
            </a:r>
          </a:p>
          <a:p>
            <a:r>
              <a:rPr lang="ru-RU" sz="1600" dirty="0" smtClean="0"/>
              <a:t> </a:t>
            </a:r>
            <a:r>
              <a:rPr lang="es-ES" sz="1600" i="1" dirty="0" smtClean="0">
                <a:solidFill>
                  <a:srgbClr val="FF0000"/>
                </a:solidFill>
              </a:rPr>
              <a:t>К</a:t>
            </a:r>
            <a:r>
              <a:rPr lang="ru-RU" sz="1600" i="1" dirty="0" smtClean="0">
                <a:solidFill>
                  <a:srgbClr val="FF0000"/>
                </a:solidFill>
              </a:rPr>
              <a:t>Ш</a:t>
            </a:r>
            <a:r>
              <a:rPr lang="es-ES" sz="1600" i="1" baseline="-25000" dirty="0" smtClean="0">
                <a:solidFill>
                  <a:srgbClr val="FF0000"/>
                </a:solidFill>
              </a:rPr>
              <a:t>Б</a:t>
            </a:r>
            <a:r>
              <a:rPr lang="es-ES" sz="1600" i="1" dirty="0" smtClean="0">
                <a:solidFill>
                  <a:srgbClr val="FF0000"/>
                </a:solidFill>
              </a:rPr>
              <a:t> = 1 – 1,53(Al</a:t>
            </a:r>
            <a:r>
              <a:rPr lang="es-ES" sz="1600" i="1" baseline="-25000" dirty="0" smtClean="0">
                <a:solidFill>
                  <a:srgbClr val="FF0000"/>
                </a:solidFill>
              </a:rPr>
              <a:t>2</a:t>
            </a:r>
            <a:r>
              <a:rPr lang="es-ES" sz="1600" i="1" dirty="0" smtClean="0">
                <a:solidFill>
                  <a:srgbClr val="FF0000"/>
                </a:solidFill>
              </a:rPr>
              <a:t>O</a:t>
            </a:r>
            <a:r>
              <a:rPr lang="es-ES" sz="1600" i="1" baseline="-25000" dirty="0" smtClean="0">
                <a:solidFill>
                  <a:srgbClr val="FF0000"/>
                </a:solidFill>
              </a:rPr>
              <a:t>3</a:t>
            </a:r>
            <a:r>
              <a:rPr lang="es-ES" sz="1600" i="1" dirty="0" smtClean="0">
                <a:solidFill>
                  <a:srgbClr val="FF0000"/>
                </a:solidFill>
              </a:rPr>
              <a:t>)</a:t>
            </a:r>
            <a:r>
              <a:rPr lang="es-ES" sz="1600" i="1" baseline="30000" dirty="0" smtClean="0">
                <a:solidFill>
                  <a:srgbClr val="FF0000"/>
                </a:solidFill>
              </a:rPr>
              <a:t>б </a:t>
            </a:r>
            <a:r>
              <a:rPr lang="es-ES" sz="1600" i="1" dirty="0" smtClean="0">
                <a:solidFill>
                  <a:srgbClr val="FF0000"/>
                </a:solidFill>
              </a:rPr>
              <a:t>+ 1,67(Al</a:t>
            </a:r>
            <a:r>
              <a:rPr lang="es-ES" sz="1600" i="1" baseline="-25000" dirty="0" smtClean="0">
                <a:solidFill>
                  <a:srgbClr val="FF0000"/>
                </a:solidFill>
              </a:rPr>
              <a:t>2</a:t>
            </a:r>
            <a:r>
              <a:rPr lang="es-ES" sz="1600" i="1" dirty="0" smtClean="0">
                <a:solidFill>
                  <a:srgbClr val="FF0000"/>
                </a:solidFill>
              </a:rPr>
              <a:t>O</a:t>
            </a:r>
            <a:r>
              <a:rPr lang="es-ES" sz="1600" i="1" baseline="-25000" dirty="0" smtClean="0">
                <a:solidFill>
                  <a:srgbClr val="FF0000"/>
                </a:solidFill>
              </a:rPr>
              <a:t>3</a:t>
            </a:r>
            <a:r>
              <a:rPr lang="es-ES" sz="1600" i="1" dirty="0" smtClean="0">
                <a:solidFill>
                  <a:srgbClr val="FF0000"/>
                </a:solidFill>
              </a:rPr>
              <a:t>)</a:t>
            </a:r>
            <a:r>
              <a:rPr lang="es-ES" sz="1600" i="1" baseline="30000" dirty="0" smtClean="0">
                <a:solidFill>
                  <a:srgbClr val="FF0000"/>
                </a:solidFill>
              </a:rPr>
              <a:t>б </a:t>
            </a:r>
            <a:r>
              <a:rPr lang="es-ES" sz="1600" i="1" dirty="0" smtClean="0">
                <a:solidFill>
                  <a:srgbClr val="FF0000"/>
                </a:solidFill>
              </a:rPr>
              <a:t>/ μ</a:t>
            </a:r>
            <a:r>
              <a:rPr lang="es-ES" sz="1600" i="1" baseline="-25000" dirty="0" smtClean="0">
                <a:solidFill>
                  <a:srgbClr val="FF0000"/>
                </a:solidFill>
              </a:rPr>
              <a:t>Si</a:t>
            </a:r>
            <a:r>
              <a:rPr lang="es-ES" sz="1600" i="1" dirty="0" smtClean="0">
                <a:solidFill>
                  <a:srgbClr val="FF0000"/>
                </a:solidFill>
              </a:rPr>
              <a:t>, </a:t>
            </a:r>
            <a:endParaRPr lang="ru-RU" sz="1600" i="1" dirty="0" smtClean="0">
              <a:solidFill>
                <a:srgbClr val="FF0000"/>
              </a:solidFill>
            </a:endParaRPr>
          </a:p>
          <a:p>
            <a:r>
              <a:rPr lang="ru-RU" sz="1600" dirty="0" smtClean="0"/>
              <a:t>где уменьшение массы исходного боксита связано с растворением гиббсита, а прирост — с изменением фазового состава минералов кремния при образовании ГАСН. Массовая доля в боксите Al</a:t>
            </a:r>
            <a:r>
              <a:rPr lang="ru-RU" sz="1600" baseline="-25000" dirty="0" smtClean="0"/>
              <a:t>2</a:t>
            </a:r>
            <a:r>
              <a:rPr lang="ru-RU" sz="1600" dirty="0" smtClean="0"/>
              <a:t>O</a:t>
            </a:r>
            <a:r>
              <a:rPr lang="ru-RU" sz="1600" baseline="-25000" dirty="0" smtClean="0"/>
              <a:t>3</a:t>
            </a:r>
            <a:r>
              <a:rPr lang="ru-RU" sz="1600" dirty="0" smtClean="0"/>
              <a:t>, %: </a:t>
            </a:r>
          </a:p>
          <a:p>
            <a:r>
              <a:rPr lang="ru-RU" sz="1600" i="1" dirty="0" smtClean="0"/>
              <a:t>1 — 40; 2 — 45; 3 — 50; 4 — 60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88590"/>
            <a:ext cx="3312543" cy="2682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57533"/>
            <a:ext cx="3226279" cy="2706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6363" y="2245329"/>
            <a:ext cx="3019245" cy="267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3341297" y="4949505"/>
            <a:ext cx="87356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Теоретический расход известняка в процессе спекания боксита определяется уравнением: </a:t>
            </a:r>
            <a:r>
              <a:rPr lang="de-DE" sz="1600" i="1" dirty="0" smtClean="0">
                <a:solidFill>
                  <a:srgbClr val="FF0000"/>
                </a:solidFill>
              </a:rPr>
              <a:t>q</a:t>
            </a:r>
            <a:r>
              <a:rPr lang="ru-RU" sz="1600" i="1" baseline="-25000" dirty="0" err="1" smtClean="0">
                <a:solidFill>
                  <a:srgbClr val="FF0000"/>
                </a:solidFill>
              </a:rPr>
              <a:t>изв</a:t>
            </a:r>
            <a:r>
              <a:rPr lang="ru-RU" sz="1600" i="1" baseline="-25000" dirty="0" smtClean="0">
                <a:solidFill>
                  <a:srgbClr val="FF0000"/>
                </a:solidFill>
              </a:rPr>
              <a:t> </a:t>
            </a:r>
            <a:r>
              <a:rPr lang="ru-RU" sz="1600" i="1" dirty="0" smtClean="0">
                <a:solidFill>
                  <a:srgbClr val="FF0000"/>
                </a:solidFill>
              </a:rPr>
              <a:t>= [56(</a:t>
            </a:r>
            <a:r>
              <a:rPr lang="de-DE" sz="1600" i="1" dirty="0" smtClean="0">
                <a:solidFill>
                  <a:srgbClr val="FF0000"/>
                </a:solidFill>
              </a:rPr>
              <a:t>Al</a:t>
            </a:r>
            <a:r>
              <a:rPr lang="de-DE" sz="1600" i="1" baseline="-25000" dirty="0" smtClean="0">
                <a:solidFill>
                  <a:srgbClr val="FF0000"/>
                </a:solidFill>
              </a:rPr>
              <a:t>2</a:t>
            </a:r>
            <a:r>
              <a:rPr lang="de-DE" sz="1600" i="1" dirty="0" smtClean="0">
                <a:solidFill>
                  <a:srgbClr val="FF0000"/>
                </a:solidFill>
              </a:rPr>
              <a:t>O</a:t>
            </a:r>
            <a:r>
              <a:rPr lang="de-DE" sz="1600" i="1" baseline="-25000" dirty="0" smtClean="0">
                <a:solidFill>
                  <a:srgbClr val="FF0000"/>
                </a:solidFill>
              </a:rPr>
              <a:t>3</a:t>
            </a:r>
            <a:r>
              <a:rPr lang="de-DE" sz="1600" i="1" dirty="0" smtClean="0">
                <a:solidFill>
                  <a:srgbClr val="FF0000"/>
                </a:solidFill>
              </a:rPr>
              <a:t>)</a:t>
            </a:r>
            <a:r>
              <a:rPr lang="ru-RU" sz="1600" i="1" baseline="30000" dirty="0" smtClean="0">
                <a:solidFill>
                  <a:srgbClr val="FF0000"/>
                </a:solidFill>
              </a:rPr>
              <a:t>б</a:t>
            </a:r>
            <a:r>
              <a:rPr lang="el-GR" sz="1600" i="1" dirty="0" smtClean="0">
                <a:solidFill>
                  <a:srgbClr val="FF0000"/>
                </a:solidFill>
              </a:rPr>
              <a:t>α</a:t>
            </a:r>
            <a:r>
              <a:rPr lang="ru-RU" sz="1600" i="1" baseline="-25000" dirty="0" err="1" smtClean="0">
                <a:solidFill>
                  <a:srgbClr val="FF0000"/>
                </a:solidFill>
              </a:rPr>
              <a:t>изв</a:t>
            </a:r>
            <a:r>
              <a:rPr lang="ru-RU" sz="1600" i="1" dirty="0" smtClean="0">
                <a:solidFill>
                  <a:srgbClr val="FF0000"/>
                </a:solidFill>
              </a:rPr>
              <a:t>] / [60(</a:t>
            </a:r>
            <a:r>
              <a:rPr lang="de-DE" sz="1600" i="1" dirty="0" smtClean="0">
                <a:solidFill>
                  <a:srgbClr val="FF0000"/>
                </a:solidFill>
              </a:rPr>
              <a:t>CaO)</a:t>
            </a:r>
            <a:r>
              <a:rPr lang="ru-RU" sz="1600" i="1" baseline="30000" dirty="0" err="1" smtClean="0">
                <a:solidFill>
                  <a:srgbClr val="FF0000"/>
                </a:solidFill>
              </a:rPr>
              <a:t>изв</a:t>
            </a:r>
            <a:r>
              <a:rPr lang="el-GR" sz="1600" i="1" dirty="0" smtClean="0">
                <a:solidFill>
                  <a:srgbClr val="FF0000"/>
                </a:solidFill>
              </a:rPr>
              <a:t>μ</a:t>
            </a:r>
            <a:r>
              <a:rPr lang="de-DE" sz="1600" i="1" baseline="-25000" dirty="0" smtClean="0">
                <a:solidFill>
                  <a:srgbClr val="FF0000"/>
                </a:solidFill>
              </a:rPr>
              <a:t>Si</a:t>
            </a:r>
            <a:r>
              <a:rPr lang="de-DE" sz="1600" i="1" dirty="0" smtClean="0">
                <a:solidFill>
                  <a:srgbClr val="FF0000"/>
                </a:solidFill>
              </a:rPr>
              <a:t>], </a:t>
            </a:r>
          </a:p>
          <a:p>
            <a:r>
              <a:rPr lang="ru-RU" sz="1600" dirty="0" smtClean="0"/>
              <a:t>где (CaO)</a:t>
            </a:r>
            <a:r>
              <a:rPr lang="ru-RU" sz="1600" baseline="30000" dirty="0" err="1" smtClean="0"/>
              <a:t>изв</a:t>
            </a:r>
            <a:r>
              <a:rPr lang="ru-RU" sz="1600" dirty="0" smtClean="0"/>
              <a:t> — содержание оксида кальция в известняке; 56 и 60 — молекулярная масса CaO и </a:t>
            </a:r>
            <a:r>
              <a:rPr lang="en-US" sz="1600" dirty="0" smtClean="0"/>
              <a:t>SiO</a:t>
            </a:r>
            <a:r>
              <a:rPr lang="en-US" sz="1600" baseline="-25000" dirty="0" smtClean="0"/>
              <a:t>2</a:t>
            </a:r>
            <a:r>
              <a:rPr lang="ru-RU" sz="1600" dirty="0" smtClean="0"/>
              <a:t>; </a:t>
            </a:r>
            <a:r>
              <a:rPr lang="el-GR" sz="1600" i="1" dirty="0" smtClean="0"/>
              <a:t>α</a:t>
            </a:r>
            <a:r>
              <a:rPr lang="ru-RU" sz="1600" i="1" baseline="-25000" dirty="0" err="1" smtClean="0"/>
              <a:t>изв</a:t>
            </a:r>
            <a:r>
              <a:rPr lang="ru-RU" sz="1600" i="1" baseline="-25000" dirty="0" smtClean="0"/>
              <a:t> </a:t>
            </a:r>
            <a:r>
              <a:rPr lang="ru-RU" sz="1600" i="1" dirty="0" smtClean="0"/>
              <a:t>= </a:t>
            </a:r>
            <a:r>
              <a:rPr lang="el-GR" sz="1600" i="1" dirty="0" smtClean="0"/>
              <a:t>ν</a:t>
            </a:r>
            <a:r>
              <a:rPr lang="de-DE" sz="1600" baseline="-25000" dirty="0" smtClean="0"/>
              <a:t>CaO</a:t>
            </a:r>
            <a:r>
              <a:rPr lang="de-DE" sz="1600" dirty="0" smtClean="0"/>
              <a:t> / </a:t>
            </a:r>
            <a:r>
              <a:rPr lang="el-GR" sz="1600" i="1" dirty="0" smtClean="0"/>
              <a:t>ν</a:t>
            </a:r>
            <a:r>
              <a:rPr lang="de-DE" sz="1600" baseline="-25000" dirty="0" smtClean="0"/>
              <a:t>SiO2</a:t>
            </a:r>
            <a:r>
              <a:rPr lang="ru-RU" sz="1600" baseline="-25000" dirty="0" smtClean="0"/>
              <a:t> </a:t>
            </a:r>
            <a:r>
              <a:rPr lang="ru-RU" sz="1600" dirty="0" smtClean="0"/>
              <a:t>≈ 2, </a:t>
            </a:r>
            <a:r>
              <a:rPr lang="el-GR" sz="1600" i="1" dirty="0" smtClean="0"/>
              <a:t>ν</a:t>
            </a:r>
            <a:r>
              <a:rPr lang="de-DE" sz="1600" baseline="-25000" dirty="0" smtClean="0"/>
              <a:t>CaO</a:t>
            </a:r>
            <a:r>
              <a:rPr lang="de-DE" sz="1600" dirty="0" smtClean="0"/>
              <a:t> </a:t>
            </a:r>
            <a:r>
              <a:rPr lang="ru-RU" sz="1600" dirty="0" smtClean="0"/>
              <a:t>и</a:t>
            </a:r>
            <a:r>
              <a:rPr lang="de-DE" sz="1600" dirty="0" smtClean="0"/>
              <a:t> </a:t>
            </a:r>
            <a:r>
              <a:rPr lang="el-GR" sz="1600" i="1" dirty="0" smtClean="0"/>
              <a:t>ν</a:t>
            </a:r>
            <a:r>
              <a:rPr lang="de-DE" sz="1600" baseline="-25000" dirty="0" smtClean="0"/>
              <a:t>SiO2</a:t>
            </a:r>
            <a:r>
              <a:rPr lang="ru-RU" sz="1600" baseline="-25000" dirty="0" smtClean="0"/>
              <a:t> </a:t>
            </a:r>
            <a:r>
              <a:rPr lang="ru-RU" sz="1600" dirty="0" smtClean="0"/>
              <a:t> - соответственно число молей</a:t>
            </a:r>
            <a:endParaRPr lang="de-DE" sz="1600" baseline="-25000" dirty="0" smtClean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ru-RU" sz="1000" dirty="0" smtClean="0">
              <a:solidFill>
                <a:prstClr val="black">
                  <a:lumMod val="95000"/>
                  <a:lumOff val="5000"/>
                </a:prstClr>
              </a:solidFill>
              <a:latin typeface="Segoe UI" pitchFamily="34" charset="0"/>
              <a:ea typeface="Times New Roman"/>
              <a:cs typeface="Segoe UI" pitchFamily="34" charset="0"/>
            </a:endParaRPr>
          </a:p>
          <a:p>
            <a:pPr lvl="0" algn="just"/>
            <a:r>
              <a:rPr lang="ru-RU" sz="1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Segoe UI" pitchFamily="34" charset="0"/>
                <a:ea typeface="Times New Roman"/>
                <a:cs typeface="Segoe UI" pitchFamily="34" charset="0"/>
              </a:rPr>
              <a:t>Бричкин В.Н., </a:t>
            </a:r>
            <a:r>
              <a:rPr lang="ru-RU" sz="1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Segoe UI" pitchFamily="34" charset="0"/>
                <a:cs typeface="Segoe UI" pitchFamily="34" charset="0"/>
              </a:rPr>
              <a:t>Васильев В.В., Нагорная Е.А., Гуменюк А.М. </a:t>
            </a:r>
            <a:r>
              <a:rPr lang="ru-RU" sz="1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Segoe UI" pitchFamily="34" charset="0"/>
                <a:ea typeface="Times New Roman"/>
                <a:cs typeface="Segoe UI" pitchFamily="34" charset="0"/>
              </a:rPr>
              <a:t>Повышение качества боксита путем селективного измельчения // </a:t>
            </a:r>
            <a:r>
              <a:rPr lang="ru-RU" sz="1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Segoe UI" pitchFamily="34" charset="0"/>
                <a:cs typeface="Segoe UI" pitchFamily="34" charset="0"/>
              </a:rPr>
              <a:t>Обогащение руд, 2017. №</a:t>
            </a:r>
            <a:r>
              <a:rPr lang="en-US" sz="1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Segoe UI" pitchFamily="34" charset="0"/>
                <a:cs typeface="Segoe UI" pitchFamily="34" charset="0"/>
              </a:rPr>
              <a:t>3</a:t>
            </a:r>
            <a:r>
              <a:rPr lang="ru-RU" sz="1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Segoe UI" pitchFamily="34" charset="0"/>
                <a:cs typeface="Segoe UI" pitchFamily="34" charset="0"/>
              </a:rPr>
              <a:t>. С. </a:t>
            </a:r>
            <a:r>
              <a:rPr lang="en-US" sz="1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Segoe UI" pitchFamily="34" charset="0"/>
                <a:cs typeface="Segoe UI" pitchFamily="34" charset="0"/>
              </a:rPr>
              <a:t>3-9</a:t>
            </a:r>
            <a:r>
              <a:rPr lang="ru-RU" sz="1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Segoe UI" pitchFamily="34" charset="0"/>
                <a:cs typeface="Segoe UI" pitchFamily="34" charset="0"/>
              </a:rPr>
              <a:t>.</a:t>
            </a:r>
          </a:p>
          <a:p>
            <a:pPr algn="just"/>
            <a:r>
              <a:rPr lang="ru-RU" sz="1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Segoe UI" pitchFamily="34" charset="0"/>
                <a:cs typeface="Segoe UI" pitchFamily="34" charset="0"/>
              </a:rPr>
              <a:t>Ибрагимов А.Т. 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Разработка и внедрение технологии переработки низкокачественного бокситового сырья Казахстана: автореферат диссертации на соискание </a:t>
            </a:r>
          </a:p>
          <a:p>
            <a:pPr algn="just"/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ученой степени кандидата технических наук: 05.16.02. </a:t>
            </a:r>
            <a:r>
              <a:rPr lang="ru-RU" sz="1000" dirty="0" err="1" smtClean="0">
                <a:solidFill>
                  <a:srgbClr val="333333"/>
                </a:solidFill>
                <a:latin typeface="Segoe UI" pitchFamily="34" charset="0"/>
                <a:cs typeface="Segoe UI" pitchFamily="34" charset="0"/>
              </a:rPr>
              <a:t>Алматы</a:t>
            </a:r>
            <a:r>
              <a:rPr lang="ru-RU" sz="1000" dirty="0" smtClean="0">
                <a:solidFill>
                  <a:srgbClr val="333333"/>
                </a:solidFill>
                <a:latin typeface="Segoe UI" pitchFamily="34" charset="0"/>
                <a:cs typeface="Segoe UI" pitchFamily="34" charset="0"/>
              </a:rPr>
              <a:t>, 2010. 22 с.</a:t>
            </a:r>
            <a:endParaRPr lang="ru-RU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cs typeface="Segoe UI" pitchFamily="34" charset="0"/>
            </a:endParaRPr>
          </a:p>
          <a:p>
            <a:pPr lvl="0" algn="just"/>
            <a:endParaRPr lang="ru-RU" sz="1000" dirty="0">
              <a:solidFill>
                <a:prstClr val="black">
                  <a:lumMod val="95000"/>
                  <a:lumOff val="5000"/>
                </a:prstClr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059063" y="6266186"/>
            <a:ext cx="590011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15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83411" y="248434"/>
            <a:ext cx="9195759" cy="615553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ПОКАЗАТЕЛИ КАЧЕСТВА АЛЮМИНИЙСОДЕРЖАЩЕГО СЫРЬЯ.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ОБОГАЩЕНИЕ БОКСИТОВ</a:t>
            </a:r>
            <a:r>
              <a:rPr lang="en-US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  <p:pic>
        <p:nvPicPr>
          <p:cNvPr id="13" name="Рисунок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2038"/>
            <a:ext cx="6003985" cy="444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2828" y="1523998"/>
            <a:ext cx="6084498" cy="189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Диаграмма 14"/>
          <p:cNvGraphicFramePr/>
          <p:nvPr/>
        </p:nvGraphicFramePr>
        <p:xfrm>
          <a:off x="6015038" y="2841684"/>
          <a:ext cx="2905125" cy="220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5322497" y="5038152"/>
            <a:ext cx="45547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Зависимость кремниевого модуля фракции боксита –63 мкм от времени измельчения в шаровой мельнице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886091" y="1000513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/>
              <a:t>Трёхстадиальная схема селективного измельчения низкокачественных бокситов  Среднетиманского бокситового рудника</a:t>
            </a:r>
            <a:endParaRPr lang="ru-RU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9328" y="3234905"/>
            <a:ext cx="3200400" cy="106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0838" y="4157931"/>
            <a:ext cx="1570007" cy="216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462949" y="5432091"/>
            <a:ext cx="5299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Принципиальная аппаратурно-технологическая схема переработки низкокачественных бокситов Краснооктябрьского месторождения (по материалам Ибрагимова А.Т.)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05875" y="6266186"/>
            <a:ext cx="2743200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16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48315" y="248434"/>
            <a:ext cx="10678499" cy="30777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ПОКАЗАТЕЛИ КАЧЕСТВА АЛЮМИНИЙСОДЕРЖАЩЕГО СЫРЬЯ. АЛЮМОСИЛИКАТЫ</a:t>
            </a:r>
            <a:endParaRPr lang="ru-RU" sz="2000" b="1" dirty="0">
              <a:solidFill>
                <a:srgbClr val="00206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  <p:pic>
        <p:nvPicPr>
          <p:cNvPr id="1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85139" y="1035170"/>
            <a:ext cx="5677619" cy="1792556"/>
          </a:xfr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901" y="1069676"/>
            <a:ext cx="1708511" cy="2484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056" y="3407433"/>
            <a:ext cx="1846524" cy="268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4626" y="1109491"/>
            <a:ext cx="3691298" cy="28198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9312" y="4451231"/>
            <a:ext cx="7181850" cy="1630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0262" y="4109725"/>
            <a:ext cx="2857029" cy="19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39049" y="2855345"/>
            <a:ext cx="2198246" cy="161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cs typeface="Segoe UI" pitchFamily="34" charset="0"/>
            </a:endParaRPr>
          </a:p>
          <a:p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Сизяков В.М., Назаров Ю.П., Бричкин В.Н., Сизякова Е.В. 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Times New Roman"/>
                <a:cs typeface="Segoe UI" pitchFamily="34" charset="0"/>
              </a:rPr>
              <a:t>Обогащение лежалых хвостов флотации апатит-нефелиновых руд // 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Обогащение руд, 2016. №2. С. 33-40.</a:t>
            </a:r>
          </a:p>
          <a:p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Times New Roman"/>
                <a:cs typeface="Segoe UI" pitchFamily="34" charset="0"/>
              </a:rPr>
              <a:t> </a:t>
            </a: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128075" y="6266186"/>
            <a:ext cx="521000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17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83412" y="248434"/>
            <a:ext cx="9851365" cy="615553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ПОКАЗАТЕЛИ КАЧЕСТВА АЛЮМИНИЙСОДЕРЖАЩЕГО СЫРЬЯ. ОБОГАЩЕНИЕ НЕФЕЛИНОВ</a:t>
            </a:r>
            <a:endParaRPr lang="ru-RU" sz="2000" b="1" dirty="0">
              <a:solidFill>
                <a:srgbClr val="00206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901" y="974784"/>
            <a:ext cx="4464240" cy="5020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540" y="968629"/>
            <a:ext cx="811351" cy="117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112144" y="4992144"/>
            <a:ext cx="2941608" cy="1277273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r>
              <a:rPr lang="ru-RU" sz="1100" dirty="0" smtClean="0"/>
              <a:t>Принципиальная аппаратурно-технологическая схема обогащения апатит-нефелиновой руды на комбинате «Апатит» (Китлер И.Н., Лайнер Ю.А. Нефелины – комплексное сырьё алюминиевой промышленности. М., 1962. 237 с.</a:t>
            </a:r>
            <a:endParaRPr lang="ru-RU" sz="11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95" r="6185"/>
          <a:stretch>
            <a:fillRect/>
          </a:stretch>
        </p:blipFill>
        <p:spPr bwMode="auto">
          <a:xfrm>
            <a:off x="4494362" y="2199735"/>
            <a:ext cx="4071668" cy="3907767"/>
          </a:xfrm>
          <a:prstGeom prst="rect">
            <a:avLst/>
          </a:prstGeom>
          <a:noFill/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1571" y="2100436"/>
            <a:ext cx="4260429" cy="92434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4623760" y="948732"/>
            <a:ext cx="7401464" cy="1231106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lnSpc>
                <a:spcPct val="100000"/>
              </a:lnSpc>
            </a:pPr>
            <a:r>
              <a:rPr lang="ru-RU" sz="1400" b="1" dirty="0">
                <a:solidFill>
                  <a:schemeClr val="accent5"/>
                </a:solidFill>
              </a:rPr>
              <a:t>Техногенное месторождение «Участок 13 км» </a:t>
            </a:r>
            <a:r>
              <a:rPr lang="ru-RU" sz="1200" dirty="0"/>
              <a:t>представляет собой законсервированное хвостохранилище, сформировавшееся в период работы АОНОФ-1 1930-1940гг. и 1950-1969гг. По предварительной оценке общий объём месторождения составляет 40-50 млн. т. По технологическому происхождению минеральная масса является хвостами флотационного обогащения апатит-нефелиновых руд. Географически месторождение находится между городами Апатиты и Кировск к югу от последнего, в долине реки </a:t>
            </a:r>
            <a:r>
              <a:rPr lang="ru-RU" sz="1200" dirty="0" smtClean="0"/>
              <a:t>Белой </a:t>
            </a:r>
            <a:endParaRPr lang="ru-RU" sz="1200" dirty="0"/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0298" y="3165896"/>
            <a:ext cx="3279174" cy="191928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5259" y="5112433"/>
            <a:ext cx="3631721" cy="995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6146321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Беляев А.И,  Рапопорт М.Б., Хазанов Е.И.  Алюминий. Л.: Цветметиздат, 1932.  160 с.</a:t>
            </a:r>
          </a:p>
          <a:p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Лайнер А.И. Производство глинозёма / А.И.Лайнер, Н.И.Ерёмин, Ю.А.Лайнер, И.З.Певзнер. М.: Металлургия, 1978. 344 с.</a:t>
            </a:r>
          </a:p>
          <a:p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 </a:t>
            </a: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128075" y="6266186"/>
            <a:ext cx="521000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18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48316" y="248434"/>
            <a:ext cx="8979096" cy="30777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ПЕРЕРАБОТКА НИЗКОКАЧЕСТВЕННЫХ БОКСИТОВ</a:t>
            </a:r>
            <a:endParaRPr lang="ru-RU" sz="2000" b="1" dirty="0">
              <a:solidFill>
                <a:srgbClr val="00206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770" y="1863308"/>
            <a:ext cx="5876450" cy="4257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2830" y="2972464"/>
            <a:ext cx="2972995" cy="7944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0" name="TextBox 36"/>
          <p:cNvSpPr txBox="1">
            <a:spLocks noChangeArrowheads="1"/>
          </p:cNvSpPr>
          <p:nvPr/>
        </p:nvSpPr>
        <p:spPr bwMode="auto">
          <a:xfrm>
            <a:off x="1631831" y="998776"/>
            <a:ext cx="5234796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Технологическая схема </a:t>
            </a:r>
            <a:r>
              <a:rPr lang="ru-RU" sz="1200" dirty="0" smtClean="0"/>
              <a:t>комплексной переработки низкокачественных бокситов по способу </a:t>
            </a:r>
            <a:r>
              <a:rPr lang="ru-RU" sz="1200" b="1" dirty="0" smtClean="0">
                <a:solidFill>
                  <a:schemeClr val="accent5"/>
                </a:solidFill>
              </a:rPr>
              <a:t>Кузнецова-Жуковского</a:t>
            </a:r>
            <a:r>
              <a:rPr lang="ru-RU" sz="1200" dirty="0" smtClean="0">
                <a:solidFill>
                  <a:schemeClr val="accent5"/>
                </a:solidFill>
              </a:rPr>
              <a:t> </a:t>
            </a:r>
            <a:r>
              <a:rPr lang="ru-RU" sz="1200" dirty="0" smtClean="0"/>
              <a:t> с получением глинозёма </a:t>
            </a:r>
            <a:r>
              <a:rPr lang="ru-RU" sz="1200" dirty="0"/>
              <a:t>из </a:t>
            </a:r>
            <a:r>
              <a:rPr lang="ru-RU" sz="1200" dirty="0" smtClean="0"/>
              <a:t>шлаков восстановительной электроплавки</a:t>
            </a:r>
            <a:endParaRPr lang="ru-RU" sz="1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839" y="992039"/>
            <a:ext cx="1388400" cy="2042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7918" y="1535499"/>
            <a:ext cx="3398808" cy="471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37"/>
          <p:cNvSpPr txBox="1">
            <a:spLocks noChangeArrowheads="1"/>
          </p:cNvSpPr>
          <p:nvPr/>
        </p:nvSpPr>
        <p:spPr bwMode="auto">
          <a:xfrm>
            <a:off x="4848048" y="2208362"/>
            <a:ext cx="4054414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cs typeface="Times New Roman" pitchFamily="18" charset="0"/>
              </a:rPr>
              <a:t>mCaO∙Al</a:t>
            </a:r>
            <a:r>
              <a:rPr lang="en-US" sz="1400" baseline="-25000" dirty="0">
                <a:cs typeface="Times New Roman" pitchFamily="18" charset="0"/>
              </a:rPr>
              <a:t>2</a:t>
            </a:r>
            <a:r>
              <a:rPr lang="en-US" sz="1400" dirty="0">
                <a:cs typeface="Times New Roman" pitchFamily="18" charset="0"/>
              </a:rPr>
              <a:t>O</a:t>
            </a:r>
            <a:r>
              <a:rPr lang="en-US" sz="1400" baseline="-25000" dirty="0">
                <a:cs typeface="Times New Roman" pitchFamily="18" charset="0"/>
              </a:rPr>
              <a:t>3</a:t>
            </a:r>
            <a:r>
              <a:rPr lang="en-US" sz="1400" dirty="0">
                <a:cs typeface="Times New Roman" pitchFamily="18" charset="0"/>
              </a:rPr>
              <a:t> </a:t>
            </a:r>
            <a:r>
              <a:rPr lang="en-US" sz="1400" dirty="0"/>
              <a:t>+ mNa</a:t>
            </a:r>
            <a:r>
              <a:rPr lang="en-US" sz="1400" baseline="-25000" dirty="0"/>
              <a:t>2</a:t>
            </a:r>
            <a:r>
              <a:rPr lang="en-US" sz="1400" dirty="0"/>
              <a:t>CO</a:t>
            </a:r>
            <a:r>
              <a:rPr lang="en-US" sz="1400" baseline="-25000" dirty="0"/>
              <a:t>3</a:t>
            </a:r>
            <a:r>
              <a:rPr lang="en-US" sz="1400" dirty="0"/>
              <a:t> + (m-1)H</a:t>
            </a:r>
            <a:r>
              <a:rPr lang="en-US" sz="1400" baseline="-25000" dirty="0"/>
              <a:t>2</a:t>
            </a:r>
            <a:r>
              <a:rPr lang="en-US" sz="1400" dirty="0"/>
              <a:t>O </a:t>
            </a:r>
            <a:r>
              <a:rPr lang="en-US" sz="1400" dirty="0" smtClean="0"/>
              <a:t>= </a:t>
            </a:r>
            <a:r>
              <a:rPr lang="en-US" sz="1400" dirty="0"/>
              <a:t>2NaAlO</a:t>
            </a:r>
            <a:r>
              <a:rPr lang="en-US" sz="1400" baseline="-25000" dirty="0"/>
              <a:t>2</a:t>
            </a:r>
            <a:r>
              <a:rPr lang="en-US" sz="1400" dirty="0"/>
              <a:t> + mCaCO</a:t>
            </a:r>
            <a:r>
              <a:rPr lang="en-US" sz="1400" baseline="-25000" dirty="0"/>
              <a:t>3</a:t>
            </a:r>
            <a:r>
              <a:rPr lang="en-US" sz="1400" dirty="0"/>
              <a:t> + </a:t>
            </a:r>
            <a:r>
              <a:rPr lang="en-US" sz="1400" dirty="0" smtClean="0"/>
              <a:t>2(m-1)</a:t>
            </a:r>
            <a:r>
              <a:rPr lang="en-US" sz="1400" dirty="0" err="1" smtClean="0"/>
              <a:t>NaOH</a:t>
            </a:r>
            <a:endParaRPr lang="ru-RU" sz="1400" dirty="0"/>
          </a:p>
        </p:txBody>
      </p:sp>
      <p:sp>
        <p:nvSpPr>
          <p:cNvPr id="25" name="TextBox 36"/>
          <p:cNvSpPr txBox="1">
            <a:spLocks noChangeArrowheads="1"/>
          </p:cNvSpPr>
          <p:nvPr/>
        </p:nvSpPr>
        <p:spPr bwMode="auto">
          <a:xfrm>
            <a:off x="7220310" y="978647"/>
            <a:ext cx="4866825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Принципиальная технологическая схема  восстановительной электроплавки высокожелезистого алюминиевого сырья  по способу Педерсена</a:t>
            </a:r>
            <a:endParaRPr lang="ru-RU" sz="1200" dirty="0"/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8824" y="4037163"/>
            <a:ext cx="1450609" cy="2009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Segoe UI" pitchFamily="34" charset="0"/>
                <a:cs typeface="Segoe UI" pitchFamily="34" charset="0"/>
              </a:rPr>
              <a:t>Лайнер А.И. Производство глинозёма / А.И.Лайнер, Н.И.Ерёмин, Ю.А.Лайнер, И.З.Певзнер. М.: Металлургия, 1978. 344 с.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05875" y="6266186"/>
            <a:ext cx="2743200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19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48316" y="248434"/>
            <a:ext cx="8142333" cy="30777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ПЕРЕРАБОТКА НИЗКОКАЧЕСТВЕННЫХ БОКСИТОВ</a:t>
            </a:r>
            <a:endParaRPr lang="ru-RU" sz="2000" b="1" dirty="0">
              <a:solidFill>
                <a:srgbClr val="00206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804" y="1061048"/>
            <a:ext cx="4607405" cy="504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0847" y="1078301"/>
            <a:ext cx="4936563" cy="499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6520" y="980728"/>
            <a:ext cx="1367060" cy="184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0314" y="1699406"/>
            <a:ext cx="1181884" cy="1768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97799" y="3529884"/>
            <a:ext cx="1294201" cy="1777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45125" y="4422476"/>
            <a:ext cx="1270498" cy="195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05875" y="6266186"/>
            <a:ext cx="2743200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2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7363" y="139250"/>
            <a:ext cx="11527058" cy="30777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lvl="1">
              <a:tabLst>
                <a:tab pos="3495675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Производство глинозёма: исторические этапы развития, проблемы и пути их решения</a:t>
            </a:r>
            <a:endParaRPr lang="ru-RU" sz="2000" b="1" kern="0" dirty="0">
              <a:solidFill>
                <a:srgbClr val="FF9900"/>
              </a:solidFill>
              <a:latin typeface="Segoe UI" pitchFamily="34" charset="0"/>
              <a:ea typeface="Segoe UI Black" panose="020B0A02040204020203" pitchFamily="34" charset="0"/>
              <a:cs typeface="Segoe UI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10849" y="967279"/>
            <a:ext cx="11212347" cy="53091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2000" b="1" dirty="0">
                <a:latin typeface="Segoe UI" pitchFamily="34" charset="0"/>
                <a:cs typeface="Segoe UI" pitchFamily="34" charset="0"/>
              </a:rPr>
              <a:t>Актуальность темы </a:t>
            </a:r>
            <a:r>
              <a:rPr lang="ru-RU" sz="2000" b="1" dirty="0" smtClean="0">
                <a:latin typeface="Segoe UI" pitchFamily="34" charset="0"/>
                <a:cs typeface="Segoe UI" pitchFamily="34" charset="0"/>
              </a:rPr>
              <a:t>семинара </a:t>
            </a:r>
            <a:r>
              <a:rPr lang="ru-RU" sz="2000" dirty="0" smtClean="0">
                <a:latin typeface="Segoe UI" pitchFamily="34" charset="0"/>
                <a:cs typeface="Segoe UI" pitchFamily="34" charset="0"/>
              </a:rPr>
              <a:t>обусловлена развитием отечественного комплекса производства алюминия в условиях ограниченных запасов высококачественного сырья и необходимостью повышения его сырьевой безопасности на основе вовлечения в производственный оборот альтернативных сырьевых источников природного и техногенного происхождения. </a:t>
            </a:r>
            <a:endParaRPr lang="ru-RU" sz="2000" dirty="0">
              <a:latin typeface="Segoe UI" pitchFamily="34" charset="0"/>
              <a:cs typeface="Segoe UI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ru-RU" sz="2000" b="1" dirty="0" smtClean="0">
                <a:latin typeface="Segoe UI" pitchFamily="34" charset="0"/>
                <a:cs typeface="Segoe UI" pitchFamily="34" charset="0"/>
              </a:rPr>
              <a:t>Цели </a:t>
            </a:r>
            <a:r>
              <a:rPr lang="ru-RU" sz="2000" b="1" dirty="0">
                <a:latin typeface="Segoe UI" pitchFamily="34" charset="0"/>
                <a:cs typeface="Segoe UI" pitchFamily="34" charset="0"/>
              </a:rPr>
              <a:t>и задачи: </a:t>
            </a:r>
            <a:r>
              <a:rPr lang="ru-RU" sz="2000" dirty="0" smtClean="0">
                <a:latin typeface="Segoe UI" pitchFamily="34" charset="0"/>
                <a:cs typeface="Segoe UI" pitchFamily="34" charset="0"/>
              </a:rPr>
              <a:t>Знакомство с современными тенденциями развития технологических процессов производства глинозёма из низкокачественного алюминийсодержащего сырья и принципами повышения их эффективности с учётом современных вызовов по обеспечению комплексности и экологической безопасности производства, снижению его энерго- и </a:t>
            </a:r>
            <a:r>
              <a:rPr lang="ru-RU" sz="2000" kern="0" dirty="0" smtClean="0">
                <a:latin typeface="Segoe UI" pitchFamily="34" charset="0"/>
                <a:cs typeface="Segoe UI" pitchFamily="34" charset="0"/>
              </a:rPr>
              <a:t>материалоёмкости, обеспечению качества основной и попутной продукции. При этом ключевыми задачами такого знакомства становится: </a:t>
            </a:r>
          </a:p>
          <a:p>
            <a:pPr algn="just"/>
            <a:r>
              <a:rPr lang="ru-RU" sz="2000" kern="0" dirty="0" smtClean="0">
                <a:latin typeface="Segoe UI" pitchFamily="34" charset="0"/>
                <a:cs typeface="Segoe UI" pitchFamily="34" charset="0"/>
              </a:rPr>
              <a:t>- анализ сырьевой базы, выявление альтернативных сырьевых источников и оценка их качества;</a:t>
            </a:r>
          </a:p>
          <a:p>
            <a:pPr algn="just">
              <a:buFontTx/>
              <a:buChar char="-"/>
            </a:pPr>
            <a:r>
              <a:rPr lang="ru-RU" sz="2000" kern="0" dirty="0" smtClean="0">
                <a:latin typeface="Segoe UI" pitchFamily="34" charset="0"/>
                <a:cs typeface="Segoe UI" pitchFamily="34" charset="0"/>
              </a:rPr>
              <a:t>формирование представлений о технологических принципах переработки низкокачественного алюминийсодержащего сырья;</a:t>
            </a:r>
          </a:p>
          <a:p>
            <a:pPr algn="just"/>
            <a:r>
              <a:rPr lang="ru-RU" sz="2000" dirty="0" smtClean="0">
                <a:latin typeface="Segoe UI" pitchFamily="34" charset="0"/>
                <a:cs typeface="Segoe UI" pitchFamily="34" charset="0"/>
              </a:rPr>
              <a:t>- развитие подходов, определяющих повышение комплексности и безотходности переработки алюминийсодержащего сырья природного и техногенного происхождения. </a:t>
            </a:r>
            <a:endParaRPr lang="ru-RU" sz="2000" dirty="0"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05875" y="6266186"/>
            <a:ext cx="2743200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20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48316" y="248434"/>
            <a:ext cx="10342069" cy="30777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ПЕРЕРАБОТКА НИЗКОКАЧЕСТВЕННЫХ БОКСИТОВ. КРАСНЫЙ ШЛАМ</a:t>
            </a:r>
            <a:endParaRPr lang="ru-RU" sz="2000" b="1" dirty="0">
              <a:solidFill>
                <a:srgbClr val="00206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  <p:graphicFrame>
        <p:nvGraphicFramePr>
          <p:cNvPr id="28" name="Объект 2"/>
          <p:cNvGraphicFramePr>
            <a:graphicFrameLocks noGrp="1"/>
          </p:cNvGraphicFramePr>
          <p:nvPr>
            <p:ph idx="1"/>
          </p:nvPr>
        </p:nvGraphicFramePr>
        <p:xfrm>
          <a:off x="207125" y="992847"/>
          <a:ext cx="8915401" cy="2967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8956">
                  <a:extLst>
                    <a:ext uri="{9D8B030D-6E8A-4147-A177-3AD203B41FA5}"/>
                  </a:extLst>
                </a:gridCol>
                <a:gridCol w="846803">
                  <a:extLst>
                    <a:ext uri="{9D8B030D-6E8A-4147-A177-3AD203B41FA5}"/>
                  </a:extLst>
                </a:gridCol>
                <a:gridCol w="911941">
                  <a:extLst>
                    <a:ext uri="{9D8B030D-6E8A-4147-A177-3AD203B41FA5}"/>
                  </a:extLst>
                </a:gridCol>
                <a:gridCol w="781664">
                  <a:extLst>
                    <a:ext uri="{9D8B030D-6E8A-4147-A177-3AD203B41FA5}"/>
                  </a:extLst>
                </a:gridCol>
                <a:gridCol w="846803">
                  <a:extLst>
                    <a:ext uri="{9D8B030D-6E8A-4147-A177-3AD203B41FA5}"/>
                  </a:extLst>
                </a:gridCol>
                <a:gridCol w="781664">
                  <a:extLst>
                    <a:ext uri="{9D8B030D-6E8A-4147-A177-3AD203B41FA5}"/>
                  </a:extLst>
                </a:gridCol>
                <a:gridCol w="846803">
                  <a:extLst>
                    <a:ext uri="{9D8B030D-6E8A-4147-A177-3AD203B41FA5}"/>
                  </a:extLst>
                </a:gridCol>
                <a:gridCol w="1200767">
                  <a:extLst>
                    <a:ext uri="{9D8B030D-6E8A-4147-A177-3AD203B41FA5}"/>
                  </a:extLst>
                </a:gridCol>
              </a:tblGrid>
              <a:tr h="57918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Способ производства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Al</a:t>
                      </a:r>
                      <a:r>
                        <a:rPr lang="en-US" sz="1600" baseline="-25000" dirty="0" smtClean="0"/>
                        <a:t>2</a:t>
                      </a:r>
                      <a:r>
                        <a:rPr lang="en-US" sz="1600" dirty="0" smtClean="0"/>
                        <a:t>O</a:t>
                      </a:r>
                      <a:r>
                        <a:rPr lang="en-US" sz="1600" baseline="-25000" dirty="0" smtClean="0"/>
                        <a:t>3</a:t>
                      </a:r>
                      <a:endParaRPr lang="ru-RU" sz="1600" baseline="-250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Na</a:t>
                      </a:r>
                      <a:r>
                        <a:rPr lang="en-US" sz="1600" baseline="-25000" dirty="0" smtClean="0"/>
                        <a:t>2</a:t>
                      </a:r>
                      <a:r>
                        <a:rPr lang="en-US" sz="1600" dirty="0" smtClean="0"/>
                        <a:t>O</a:t>
                      </a:r>
                      <a:endParaRPr lang="ru-RU" sz="1600" baseline="-25000" dirty="0" smtClean="0"/>
                    </a:p>
                    <a:p>
                      <a:pPr algn="ctr"/>
                      <a:endParaRPr lang="ru-RU" sz="16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SiO</a:t>
                      </a:r>
                      <a:r>
                        <a:rPr lang="en-US" sz="1600" baseline="-25000" dirty="0" smtClean="0"/>
                        <a:t>2</a:t>
                      </a:r>
                      <a:endParaRPr lang="ru-RU" sz="1600" baseline="-25000" dirty="0" smtClean="0"/>
                    </a:p>
                    <a:p>
                      <a:pPr algn="ctr"/>
                      <a:endParaRPr lang="ru-RU" sz="16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Fe</a:t>
                      </a:r>
                      <a:r>
                        <a:rPr lang="en-US" sz="1600" baseline="-25000" dirty="0" smtClean="0"/>
                        <a:t>2</a:t>
                      </a:r>
                      <a:r>
                        <a:rPr lang="en-US" sz="1600" dirty="0" smtClean="0"/>
                        <a:t>O</a:t>
                      </a:r>
                      <a:r>
                        <a:rPr lang="en-US" sz="1600" baseline="-25000" dirty="0" smtClean="0"/>
                        <a:t>3</a:t>
                      </a:r>
                      <a:endParaRPr lang="ru-RU" sz="1600" baseline="-25000" dirty="0" smtClean="0"/>
                    </a:p>
                    <a:p>
                      <a:pPr algn="ctr"/>
                      <a:endParaRPr lang="ru-RU" sz="16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CaO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/>
                        <a:t>П.п.п</a:t>
                      </a:r>
                      <a:r>
                        <a:rPr lang="ru-RU" sz="1600" dirty="0" smtClean="0"/>
                        <a:t>.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Пр.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extLst>
                  <a:ext uri="{0D108BD9-81ED-4DB2-BD59-A6C34878D82A}"/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Байера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12-13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</a:t>
                      </a:r>
                      <a:r>
                        <a:rPr lang="en-US" sz="1600" dirty="0" smtClean="0"/>
                        <a:t>,7-3,0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7-8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47-48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12-13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6-7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13,3-8,0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extLst>
                  <a:ext uri="{0D108BD9-81ED-4DB2-BD59-A6C34878D82A}"/>
                </a:extLst>
              </a:tr>
              <a:tr h="82304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Параллельно-комбинированный Байер-спекание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12-13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3,0-3,2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7-8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43-44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15-16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6-7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14,0-8,8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extLst>
                  <a:ext uri="{0D108BD9-81ED-4DB2-BD59-A6C34878D82A}"/>
                </a:extLst>
              </a:tr>
              <a:tr h="8230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Последовательно-комбинированный Байер-спекание</a:t>
                      </a:r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4,5-5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2,5-2,7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18-20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23-25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42-43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3-4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7-0,3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extLst>
                  <a:ext uri="{0D108BD9-81ED-4DB2-BD59-A6C34878D82A}"/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Спекание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9-10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4,8-5,0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19-20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20-21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38-39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4-5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5,2</a:t>
                      </a:r>
                      <a:endParaRPr lang="ru-RU" sz="1600" dirty="0"/>
                    </a:p>
                  </a:txBody>
                  <a:tcPr marL="99060" marR="99060" marT="45725" marB="45725"/>
                </a:tc>
                <a:extLst>
                  <a:ext uri="{0D108BD9-81ED-4DB2-BD59-A6C34878D82A}"/>
                </a:extLst>
              </a:tr>
            </a:tbl>
          </a:graphicData>
        </a:graphic>
      </p:graphicFrame>
      <p:graphicFrame>
        <p:nvGraphicFramePr>
          <p:cNvPr id="29" name="Таблица 28"/>
          <p:cNvGraphicFramePr>
            <a:graphicFrameLocks noGrp="1"/>
          </p:cNvGraphicFramePr>
          <p:nvPr/>
        </p:nvGraphicFramePr>
        <p:xfrm>
          <a:off x="310551" y="4002657"/>
          <a:ext cx="5408762" cy="2064816"/>
        </p:xfrm>
        <a:graphic>
          <a:graphicData uri="http://schemas.openxmlformats.org/drawingml/2006/table">
            <a:tbl>
              <a:tblPr/>
              <a:tblGrid>
                <a:gridCol w="1352521"/>
                <a:gridCol w="1352521"/>
                <a:gridCol w="1351199"/>
                <a:gridCol w="1352521"/>
              </a:tblGrid>
              <a:tr h="34413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Определяемые элементы</a:t>
                      </a:r>
                    </a:p>
                  </a:txBody>
                  <a:tcPr marL="67953" marR="679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химических элементов в образцах красного шлама, % масс.</a:t>
                      </a:r>
                    </a:p>
                  </a:txBody>
                  <a:tcPr marL="67953" marR="679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50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образец №1</a:t>
                      </a:r>
                    </a:p>
                  </a:txBody>
                  <a:tcPr marL="67953" marR="679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образец №2</a:t>
                      </a:r>
                    </a:p>
                  </a:txBody>
                  <a:tcPr marL="67953" marR="679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образец №3</a:t>
                      </a:r>
                    </a:p>
                  </a:txBody>
                  <a:tcPr marL="67953" marR="679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0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953" marR="679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0,081</a:t>
                      </a:r>
                    </a:p>
                  </a:txBody>
                  <a:tcPr marL="67953" marR="679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0,083</a:t>
                      </a:r>
                    </a:p>
                  </a:txBody>
                  <a:tcPr marL="67953" marR="679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0,040</a:t>
                      </a:r>
                    </a:p>
                  </a:txBody>
                  <a:tcPr marL="67953" marR="679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0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953" marR="679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0,0052</a:t>
                      </a:r>
                    </a:p>
                  </a:txBody>
                  <a:tcPr marL="67953" marR="679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0,0040</a:t>
                      </a:r>
                    </a:p>
                  </a:txBody>
                  <a:tcPr marL="67953" marR="679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0,0039</a:t>
                      </a:r>
                    </a:p>
                  </a:txBody>
                  <a:tcPr marL="67953" marR="679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0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953" marR="679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0,049</a:t>
                      </a:r>
                    </a:p>
                  </a:txBody>
                  <a:tcPr marL="67953" marR="679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0,040</a:t>
                      </a:r>
                    </a:p>
                  </a:txBody>
                  <a:tcPr marL="67953" marR="679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0,013</a:t>
                      </a:r>
                    </a:p>
                  </a:txBody>
                  <a:tcPr marL="67953" marR="679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0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953" marR="679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0,027</a:t>
                      </a:r>
                    </a:p>
                  </a:txBody>
                  <a:tcPr marL="67953" marR="679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0,032</a:t>
                      </a:r>
                    </a:p>
                  </a:txBody>
                  <a:tcPr marL="67953" marR="679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0,017</a:t>
                      </a:r>
                    </a:p>
                  </a:txBody>
                  <a:tcPr marL="67953" marR="679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0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953" marR="679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0,035</a:t>
                      </a:r>
                    </a:p>
                  </a:txBody>
                  <a:tcPr marL="67953" marR="679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0,031</a:t>
                      </a:r>
                    </a:p>
                  </a:txBody>
                  <a:tcPr marL="67953" marR="679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0,015</a:t>
                      </a:r>
                    </a:p>
                  </a:txBody>
                  <a:tcPr marL="67953" marR="679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0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953" marR="679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0,018</a:t>
                      </a:r>
                    </a:p>
                  </a:txBody>
                  <a:tcPr marL="67953" marR="679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0,016</a:t>
                      </a:r>
                    </a:p>
                  </a:txBody>
                  <a:tcPr marL="67953" marR="679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0,009</a:t>
                      </a:r>
                    </a:p>
                  </a:txBody>
                  <a:tcPr marL="67953" marR="679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0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Sm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953" marR="679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0,0036</a:t>
                      </a:r>
                    </a:p>
                  </a:txBody>
                  <a:tcPr marL="67953" marR="679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0,0035</a:t>
                      </a:r>
                    </a:p>
                  </a:txBody>
                  <a:tcPr marL="67953" marR="679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0,0022</a:t>
                      </a:r>
                    </a:p>
                  </a:txBody>
                  <a:tcPr marL="67953" marR="679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7851" y="1280461"/>
            <a:ext cx="2793251" cy="173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1050" y="3183148"/>
            <a:ext cx="2810735" cy="187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3757" y="3993307"/>
            <a:ext cx="3407130" cy="2079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Лайнер А.И. Производство глинозёма / А.И.Лайнер, Н.И.Ерёмин, Ю.А.Лайнер, И.З.Певзнер. М.: Металлургия, 1978. 344 с.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05875" y="6266186"/>
            <a:ext cx="2743200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21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48316" y="248434"/>
            <a:ext cx="9393163" cy="30777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ПЕРЕРАБОТКА НИЗКОКАЧЕСТВЕННЫХ БОКСИТОВ. КРАСНЫЙ ШЛАМ</a:t>
            </a:r>
            <a:endParaRPr lang="ru-RU" sz="2000" b="1" dirty="0">
              <a:solidFill>
                <a:srgbClr val="00206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  <p:pic>
        <p:nvPicPr>
          <p:cNvPr id="13" name="Picture 5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6312" y="1009290"/>
            <a:ext cx="5118950" cy="3246138"/>
          </a:xfrm>
          <a:prstGeom prst="rect">
            <a:avLst/>
          </a:prstGeom>
          <a:solidFill>
            <a:srgbClr val="F6DA9B"/>
          </a:solidFill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7745" y="983411"/>
            <a:ext cx="3084858" cy="469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021" y="1017919"/>
            <a:ext cx="3719204" cy="331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36"/>
          <p:cNvSpPr txBox="1">
            <a:spLocks noChangeArrowheads="1"/>
          </p:cNvSpPr>
          <p:nvPr/>
        </p:nvSpPr>
        <p:spPr bwMode="auto">
          <a:xfrm>
            <a:off x="260232" y="4457968"/>
            <a:ext cx="3716546" cy="9002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050" dirty="0" smtClean="0"/>
              <a:t>Аппаратурно-технологическая схема переработки красного шлама в ФРГ: 1 – циркуляционный насос; 2 мешалка; 3 – дозирующий насос; 4 – шнековый дозатор; 5 – трубчатая печь; 7 – плавильная печь; 8 – десульфуризация; 9 – разливка; 10 - грануляция</a:t>
            </a:r>
            <a:endParaRPr lang="ru-RU" sz="1050" dirty="0"/>
          </a:p>
        </p:txBody>
      </p:sp>
      <p:sp>
        <p:nvSpPr>
          <p:cNvPr id="17" name="TextBox 36"/>
          <p:cNvSpPr txBox="1">
            <a:spLocks noChangeArrowheads="1"/>
          </p:cNvSpPr>
          <p:nvPr/>
        </p:nvSpPr>
        <p:spPr bwMode="auto">
          <a:xfrm>
            <a:off x="8971472" y="5723176"/>
            <a:ext cx="3068128" cy="57708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050" dirty="0" smtClean="0"/>
              <a:t>Принципиальная технологическая схема комплексной переработки красного шлама по способу ВАМИ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0396" y="4275593"/>
            <a:ext cx="1220291" cy="18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4805" y="4269142"/>
            <a:ext cx="1321294" cy="1881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05875" y="6266186"/>
            <a:ext cx="2743200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22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  <p:pic>
        <p:nvPicPr>
          <p:cNvPr id="13" name="Picture 4" descr="Безымянный 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5071" y="134098"/>
            <a:ext cx="4658265" cy="655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8611" y="1803381"/>
            <a:ext cx="3721489" cy="3027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3960" y="1621767"/>
            <a:ext cx="2992104" cy="4314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319177" y="947174"/>
            <a:ext cx="3994030" cy="615553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ПЕРЕРАБОТКА НЕФЕЛИНОВОГО СЫРЬЯ</a:t>
            </a:r>
            <a:endParaRPr lang="ru-RU" sz="2000" b="1" dirty="0">
              <a:solidFill>
                <a:srgbClr val="00206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Times New Roman"/>
                <a:cs typeface="Segoe UI" pitchFamily="34" charset="0"/>
              </a:rPr>
              <a:t>Сизяков В.М., Бричкин В.Н. О роли гидрокарбоалюминатов кальция в усовершенствовании технологии комплексной переработки нефелинов // Записки Горного института, </a:t>
            </a:r>
          </a:p>
          <a:p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2018. Т. 231. С. 292-298</a:t>
            </a: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119449" y="6266186"/>
            <a:ext cx="529626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23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18919" y="179423"/>
            <a:ext cx="9358658" cy="615553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ПЕРЕРАБОТКА НЕФЕЛИНОВОГО СЫРЬЯ. ОБЕСКРЕМНИВАНИЕ АЛЮМИНАТНЫХ РАСТВОРОВ</a:t>
            </a:r>
            <a:endParaRPr lang="ru-RU" sz="2000" b="1" dirty="0">
              <a:solidFill>
                <a:srgbClr val="00206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2404" y="2555019"/>
            <a:ext cx="6872947" cy="370775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719" y="1023091"/>
            <a:ext cx="2924354" cy="27878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9" name="Picture 2" descr="Брич-моногр-3"/>
          <p:cNvPicPr>
            <a:picLocks noChangeAspect="1" noChangeArrowheads="1"/>
          </p:cNvPicPr>
          <p:nvPr/>
        </p:nvPicPr>
        <p:blipFill>
          <a:blip r:embed="rId7" cstate="email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76771"/>
            <a:ext cx="5475437" cy="283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0" y="3917859"/>
            <a:ext cx="50387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400" b="1" dirty="0"/>
              <a:t>4Ca(OH)</a:t>
            </a:r>
            <a:r>
              <a:rPr lang="en-US" sz="1400" b="1" baseline="-25000" dirty="0"/>
              <a:t>2</a:t>
            </a:r>
            <a:r>
              <a:rPr lang="en-US" sz="1400" b="1" dirty="0"/>
              <a:t> + 2NaAl(OH)</a:t>
            </a:r>
            <a:r>
              <a:rPr lang="en-US" sz="1400" b="1" baseline="-25000" dirty="0"/>
              <a:t>4</a:t>
            </a:r>
            <a:r>
              <a:rPr lang="en-US" sz="1400" b="1" dirty="0"/>
              <a:t> + 0,5Na</a:t>
            </a:r>
            <a:r>
              <a:rPr lang="en-US" sz="1400" b="1" baseline="-25000" dirty="0"/>
              <a:t>2</a:t>
            </a:r>
            <a:r>
              <a:rPr lang="en-US" sz="1400" b="1" dirty="0"/>
              <a:t>CO</a:t>
            </a:r>
            <a:r>
              <a:rPr lang="en-US" sz="1400" b="1" baseline="-25000" dirty="0"/>
              <a:t>3</a:t>
            </a:r>
            <a:r>
              <a:rPr lang="en-US" sz="1400" b="1" dirty="0"/>
              <a:t> + 4,5H</a:t>
            </a:r>
            <a:r>
              <a:rPr lang="en-US" sz="1400" b="1" baseline="-25000" dirty="0"/>
              <a:t>2</a:t>
            </a:r>
            <a:r>
              <a:rPr lang="en-US" sz="1400" b="1" dirty="0"/>
              <a:t>O =</a:t>
            </a:r>
            <a:endParaRPr lang="ru-RU" sz="1400" b="1" dirty="0"/>
          </a:p>
          <a:p>
            <a:pPr algn="ctr"/>
            <a:r>
              <a:rPr lang="en-US" sz="1400" b="1" dirty="0" smtClean="0"/>
              <a:t>4CaO·Al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O</a:t>
            </a:r>
            <a:r>
              <a:rPr lang="en-US" sz="1400" b="1" baseline="-25000" dirty="0" smtClean="0"/>
              <a:t>3</a:t>
            </a:r>
            <a:r>
              <a:rPr lang="en-US" sz="1400" b="1" dirty="0" smtClean="0"/>
              <a:t>·0,5CO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·11H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O </a:t>
            </a:r>
            <a:r>
              <a:rPr lang="en-US" sz="1400" b="1" dirty="0"/>
              <a:t>+ 3NaOH</a:t>
            </a:r>
            <a:r>
              <a:rPr lang="ru-RU" sz="1400" b="1" dirty="0"/>
              <a:t>.</a:t>
            </a: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161026" y="4461364"/>
            <a:ext cx="5038725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400" b="1" dirty="0" smtClean="0"/>
              <a:t>4CaO·Al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O</a:t>
            </a:r>
            <a:r>
              <a:rPr lang="en-US" sz="1400" b="1" baseline="-25000" dirty="0" smtClean="0"/>
              <a:t>3</a:t>
            </a:r>
            <a:r>
              <a:rPr lang="en-US" sz="1400" b="1" dirty="0" smtClean="0"/>
              <a:t>·0,5CO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·11H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O +</a:t>
            </a:r>
            <a:r>
              <a:rPr lang="ru-RU" sz="1400" b="1" dirty="0" smtClean="0"/>
              <a:t> </a:t>
            </a:r>
            <a:r>
              <a:rPr lang="en-US" sz="1400" b="1" dirty="0" smtClean="0"/>
              <a:t>mNa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SiO</a:t>
            </a:r>
            <a:r>
              <a:rPr lang="en-US" sz="1400" b="1" baseline="-25000" dirty="0" smtClean="0"/>
              <a:t>3</a:t>
            </a:r>
            <a:r>
              <a:rPr lang="en-US" sz="1400" b="1" dirty="0" smtClean="0"/>
              <a:t> +     = </a:t>
            </a:r>
            <a:r>
              <a:rPr lang="en-US" sz="1400" b="1" baseline="-25000" dirty="0" smtClean="0"/>
              <a:t> </a:t>
            </a:r>
            <a:r>
              <a:rPr lang="ru-RU" sz="1400" b="1" dirty="0" smtClean="0"/>
              <a:t> </a:t>
            </a:r>
            <a:r>
              <a:rPr lang="en-US" sz="1400" b="1" dirty="0" smtClean="0"/>
              <a:t>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3СаО∙Al</a:t>
            </a:r>
            <a:r>
              <a:rPr lang="ru-RU" sz="1400" b="1" baseline="-25000" dirty="0" smtClean="0"/>
              <a:t>2</a:t>
            </a:r>
            <a:r>
              <a:rPr lang="ru-RU" sz="1400" b="1" dirty="0" smtClean="0"/>
              <a:t>O</a:t>
            </a:r>
            <a:r>
              <a:rPr lang="ru-RU" sz="1400" b="1" baseline="-25000" dirty="0" smtClean="0"/>
              <a:t>3</a:t>
            </a:r>
            <a:r>
              <a:rPr lang="ru-RU" sz="1400" b="1" dirty="0" smtClean="0"/>
              <a:t>∙mSiO</a:t>
            </a:r>
            <a:r>
              <a:rPr lang="ru-RU" sz="1400" b="1" baseline="-25000" dirty="0" smtClean="0"/>
              <a:t>2</a:t>
            </a:r>
            <a:r>
              <a:rPr lang="ru-RU" sz="1400" b="1" dirty="0" smtClean="0"/>
              <a:t>∙(6-2m)H</a:t>
            </a:r>
            <a:r>
              <a:rPr lang="ru-RU" sz="1400" b="1" baseline="-25000" dirty="0" smtClean="0"/>
              <a:t>2</a:t>
            </a:r>
            <a:r>
              <a:rPr lang="ru-RU" sz="1400" b="1" dirty="0" smtClean="0"/>
              <a:t>O</a:t>
            </a:r>
            <a:r>
              <a:rPr lang="en-US" sz="1400" b="1" dirty="0" smtClean="0"/>
              <a:t> </a:t>
            </a:r>
            <a:r>
              <a:rPr lang="ru-RU" sz="1400" b="1" dirty="0" smtClean="0"/>
              <a:t>+</a:t>
            </a:r>
            <a:r>
              <a:rPr lang="en-US" sz="1400" b="1" dirty="0" smtClean="0"/>
              <a:t> (0,5+m)CaO·H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O + mNa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CO</a:t>
            </a:r>
            <a:r>
              <a:rPr lang="en-US" sz="1400" b="1" baseline="-25000" dirty="0" smtClean="0"/>
              <a:t>3</a:t>
            </a:r>
            <a:r>
              <a:rPr lang="en-US" sz="1400" b="1" dirty="0" smtClean="0"/>
              <a:t> + (0,5-m)CaO·CO</a:t>
            </a:r>
            <a:r>
              <a:rPr lang="en-US" sz="1400" b="1" baseline="-25000" dirty="0" smtClean="0"/>
              <a:t>2 </a:t>
            </a:r>
            <a:r>
              <a:rPr lang="en-US" sz="1400" b="1" dirty="0" smtClean="0"/>
              <a:t>+ (4,5+m)</a:t>
            </a:r>
            <a:r>
              <a:rPr lang="ru-RU" sz="1400" b="1" dirty="0" smtClean="0"/>
              <a:t>H</a:t>
            </a:r>
            <a:r>
              <a:rPr lang="ru-RU" sz="1400" b="1" baseline="-25000" dirty="0" smtClean="0"/>
              <a:t>2</a:t>
            </a:r>
            <a:r>
              <a:rPr lang="ru-RU" sz="1400" b="1" dirty="0" smtClean="0"/>
              <a:t>O</a:t>
            </a:r>
          </a:p>
          <a:p>
            <a:pPr algn="ctr"/>
            <a:endParaRPr lang="ru-RU" sz="1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70" y="5210354"/>
            <a:ext cx="4779034" cy="879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05875" y="6266186"/>
            <a:ext cx="2743200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24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18919" y="179423"/>
            <a:ext cx="9358658" cy="615553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КОМПЛЕКСНАЯ ПЕРЕРАБОТКА НЕФЕЛИНОВОГО СЫРЬЯ. УТИЛИЗАЦИЯ НЕФЕЛИНОВЫХ ШЛАМОВ</a:t>
            </a:r>
            <a:endParaRPr lang="ru-RU" sz="2000" b="1" dirty="0">
              <a:solidFill>
                <a:srgbClr val="00206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936" y="1021369"/>
            <a:ext cx="2651874" cy="292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1114" y="1043796"/>
            <a:ext cx="8369776" cy="4899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309" y="4024874"/>
            <a:ext cx="3088347" cy="212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Абрамов В.Я., Алексеев А.И., Бадальянц Х.А. Комплексная переработка нефелино-апатитового сырья. М.: Металлургия , 1990.  392 с.</a:t>
            </a:r>
          </a:p>
          <a:p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Сизяков В.М., Бричкин В.Н., Куртенков Р.В. 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Повышение комплексности переработки нефелинового сырья на основе содовой конверсии белитового шлама //</a:t>
            </a:r>
          </a:p>
          <a:p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Обогащение руд, 2016. №1. С 54-59. </a:t>
            </a: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300603" y="6266186"/>
            <a:ext cx="572758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25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18919" y="179423"/>
            <a:ext cx="9358658" cy="615553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КОМПЛЕКСНАЯ ПЕРЕРАБОТКА НЕФЕЛИНОВОГО СЫРЬЯ. УТИЛИЗАЦИЯ НЕФЕЛИНОВЫХ ШЛАМОВ</a:t>
            </a:r>
            <a:endParaRPr lang="ru-RU" sz="2000" b="1" dirty="0">
              <a:solidFill>
                <a:srgbClr val="00206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83412"/>
            <a:ext cx="4610224" cy="3640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3"/>
          <p:cNvSpPr>
            <a:spLocks noChangeArrowheads="1"/>
          </p:cNvSpPr>
          <p:nvPr/>
        </p:nvSpPr>
        <p:spPr bwMode="auto">
          <a:xfrm>
            <a:off x="4511616" y="1016511"/>
            <a:ext cx="7199821" cy="985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600" dirty="0">
                <a:ea typeface="Calibri" pitchFamily="34" charset="0"/>
                <a:cs typeface="Times New Roman" pitchFamily="18" charset="0"/>
              </a:rPr>
              <a:t>Na</a:t>
            </a:r>
            <a:r>
              <a:rPr lang="en-US" sz="1600" baseline="-25000" dirty="0">
                <a:ea typeface="Calibri" pitchFamily="34" charset="0"/>
                <a:cs typeface="Times New Roman" pitchFamily="18" charset="0"/>
              </a:rPr>
              <a:t>2</a:t>
            </a:r>
            <a:r>
              <a:rPr lang="en-US" sz="1600" dirty="0">
                <a:ea typeface="Calibri" pitchFamily="34" charset="0"/>
                <a:cs typeface="Times New Roman" pitchFamily="18" charset="0"/>
              </a:rPr>
              <a:t>O</a:t>
            </a:r>
            <a:r>
              <a:rPr lang="en-US" sz="16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  <a:sym typeface="Symbol" pitchFamily="18" charset="2"/>
              </a:rPr>
              <a:t></a:t>
            </a:r>
            <a:r>
              <a:rPr lang="en-US" sz="1600" dirty="0">
                <a:ea typeface="Calibri" pitchFamily="34" charset="0"/>
                <a:cs typeface="Times New Roman" pitchFamily="18" charset="0"/>
              </a:rPr>
              <a:t>Al</a:t>
            </a:r>
            <a:r>
              <a:rPr lang="en-US" sz="1600" baseline="-25000" dirty="0">
                <a:ea typeface="Calibri" pitchFamily="34" charset="0"/>
                <a:cs typeface="Times New Roman" pitchFamily="18" charset="0"/>
              </a:rPr>
              <a:t>2</a:t>
            </a:r>
            <a:r>
              <a:rPr lang="en-US" sz="1600" dirty="0">
                <a:ea typeface="Calibri" pitchFamily="34" charset="0"/>
                <a:cs typeface="Times New Roman" pitchFamily="18" charset="0"/>
              </a:rPr>
              <a:t>O</a:t>
            </a:r>
            <a:r>
              <a:rPr lang="en-US" sz="1600" baseline="-25000" dirty="0">
                <a:ea typeface="Calibri" pitchFamily="34" charset="0"/>
                <a:cs typeface="Times New Roman" pitchFamily="18" charset="0"/>
              </a:rPr>
              <a:t>3</a:t>
            </a:r>
            <a:r>
              <a:rPr lang="en-US" sz="16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  <a:sym typeface="Symbol" pitchFamily="18" charset="2"/>
              </a:rPr>
              <a:t></a:t>
            </a:r>
            <a:r>
              <a:rPr lang="en-US" sz="1600" dirty="0">
                <a:ea typeface="Calibri" pitchFamily="34" charset="0"/>
                <a:cs typeface="Times New Roman" pitchFamily="18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SiO</a:t>
            </a:r>
            <a:r>
              <a:rPr lang="en-US" sz="1600" baseline="-250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+ 4(CaO</a:t>
            </a:r>
            <a:r>
              <a:rPr lang="en-US" sz="16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  <a:sym typeface="Symbol" pitchFamily="18" charset="2"/>
              </a:rPr>
              <a:t></a:t>
            </a:r>
            <a:r>
              <a:rPr lang="en-US" sz="16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CO</a:t>
            </a:r>
            <a:r>
              <a:rPr lang="en-US" sz="1600" baseline="-250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) = </a:t>
            </a:r>
            <a:r>
              <a:rPr lang="en-US" sz="1600" dirty="0">
                <a:ea typeface="Calibri" pitchFamily="34" charset="0"/>
                <a:cs typeface="Times New Roman" pitchFamily="18" charset="0"/>
              </a:rPr>
              <a:t>Na</a:t>
            </a:r>
            <a:r>
              <a:rPr lang="en-US" sz="1600" baseline="-25000" dirty="0">
                <a:ea typeface="Calibri" pitchFamily="34" charset="0"/>
                <a:cs typeface="Times New Roman" pitchFamily="18" charset="0"/>
              </a:rPr>
              <a:t>2</a:t>
            </a:r>
            <a:r>
              <a:rPr lang="en-US" sz="1600" dirty="0">
                <a:ea typeface="Calibri" pitchFamily="34" charset="0"/>
                <a:cs typeface="Times New Roman" pitchFamily="18" charset="0"/>
              </a:rPr>
              <a:t>O</a:t>
            </a:r>
            <a:r>
              <a:rPr lang="en-US" sz="16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  <a:sym typeface="Symbol" pitchFamily="18" charset="2"/>
              </a:rPr>
              <a:t></a:t>
            </a:r>
            <a:r>
              <a:rPr lang="en-US" sz="1600" dirty="0">
                <a:ea typeface="Calibri" pitchFamily="34" charset="0"/>
                <a:cs typeface="Times New Roman" pitchFamily="18" charset="0"/>
              </a:rPr>
              <a:t>Al</a:t>
            </a:r>
            <a:r>
              <a:rPr lang="en-US" sz="1600" baseline="-25000" dirty="0">
                <a:ea typeface="Calibri" pitchFamily="34" charset="0"/>
                <a:cs typeface="Times New Roman" pitchFamily="18" charset="0"/>
              </a:rPr>
              <a:t>2</a:t>
            </a:r>
            <a:r>
              <a:rPr lang="en-US" sz="1600" dirty="0">
                <a:ea typeface="Calibri" pitchFamily="34" charset="0"/>
                <a:cs typeface="Times New Roman" pitchFamily="18" charset="0"/>
              </a:rPr>
              <a:t>O</a:t>
            </a:r>
            <a:r>
              <a:rPr lang="en-US" sz="1600" baseline="-25000" dirty="0">
                <a:ea typeface="Calibri" pitchFamily="34" charset="0"/>
                <a:cs typeface="Times New Roman" pitchFamily="18" charset="0"/>
              </a:rPr>
              <a:t>3</a:t>
            </a:r>
            <a:r>
              <a:rPr lang="en-US" sz="1600" dirty="0">
                <a:ea typeface="Calibri" pitchFamily="34" charset="0"/>
                <a:cs typeface="Times New Roman" pitchFamily="18" charset="0"/>
              </a:rPr>
              <a:t> + 2(</a:t>
            </a:r>
            <a:r>
              <a:rPr lang="en-US" sz="16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2CaO</a:t>
            </a:r>
            <a:r>
              <a:rPr lang="en-US" sz="16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  <a:sym typeface="Symbol" pitchFamily="18" charset="2"/>
              </a:rPr>
              <a:t></a:t>
            </a:r>
            <a:r>
              <a:rPr lang="en-US" sz="16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SiO</a:t>
            </a:r>
            <a:r>
              <a:rPr lang="en-US" sz="1600" baseline="-250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) + 4CO</a:t>
            </a:r>
            <a:r>
              <a:rPr lang="en-US" sz="1600" baseline="-250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,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25000"/>
              </a:lnSpc>
            </a:pPr>
            <a:r>
              <a:rPr lang="en-US" sz="1600" dirty="0">
                <a:ea typeface="Calibri" pitchFamily="34" charset="0"/>
                <a:cs typeface="Times New Roman" pitchFamily="18" charset="0"/>
              </a:rPr>
              <a:t>Na</a:t>
            </a:r>
            <a:r>
              <a:rPr lang="en-US" sz="1600" baseline="-25000" dirty="0">
                <a:ea typeface="Calibri" pitchFamily="34" charset="0"/>
                <a:cs typeface="Times New Roman" pitchFamily="18" charset="0"/>
              </a:rPr>
              <a:t>2</a:t>
            </a:r>
            <a:r>
              <a:rPr lang="en-US" sz="1600" dirty="0">
                <a:ea typeface="Calibri" pitchFamily="34" charset="0"/>
                <a:cs typeface="Times New Roman" pitchFamily="18" charset="0"/>
              </a:rPr>
              <a:t>O</a:t>
            </a:r>
            <a:r>
              <a:rPr lang="en-US" sz="16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  <a:sym typeface="Symbol" pitchFamily="18" charset="2"/>
              </a:rPr>
              <a:t></a:t>
            </a:r>
            <a:r>
              <a:rPr lang="en-US" sz="1600" dirty="0">
                <a:ea typeface="Calibri" pitchFamily="34" charset="0"/>
                <a:cs typeface="Times New Roman" pitchFamily="18" charset="0"/>
              </a:rPr>
              <a:t>Al</a:t>
            </a:r>
            <a:r>
              <a:rPr lang="en-US" sz="1600" baseline="-25000" dirty="0">
                <a:ea typeface="Calibri" pitchFamily="34" charset="0"/>
                <a:cs typeface="Times New Roman" pitchFamily="18" charset="0"/>
              </a:rPr>
              <a:t>2</a:t>
            </a:r>
            <a:r>
              <a:rPr lang="en-US" sz="1600" dirty="0">
                <a:ea typeface="Calibri" pitchFamily="34" charset="0"/>
                <a:cs typeface="Times New Roman" pitchFamily="18" charset="0"/>
              </a:rPr>
              <a:t>O</a:t>
            </a:r>
            <a:r>
              <a:rPr lang="en-US" sz="1600" baseline="-25000" dirty="0">
                <a:ea typeface="Calibri" pitchFamily="34" charset="0"/>
                <a:cs typeface="Times New Roman" pitchFamily="18" charset="0"/>
              </a:rPr>
              <a:t>3</a:t>
            </a:r>
            <a:r>
              <a:rPr lang="en-US" sz="16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  <a:sym typeface="Symbol" pitchFamily="18" charset="2"/>
              </a:rPr>
              <a:t></a:t>
            </a:r>
            <a:r>
              <a:rPr lang="en-US" sz="16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6SiO</a:t>
            </a:r>
            <a:r>
              <a:rPr lang="en-US" sz="1600" baseline="-250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+ 12(CaO</a:t>
            </a:r>
            <a:r>
              <a:rPr lang="en-US" sz="16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  <a:sym typeface="Symbol" pitchFamily="18" charset="2"/>
              </a:rPr>
              <a:t></a:t>
            </a:r>
            <a:r>
              <a:rPr lang="en-US" sz="16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CO</a:t>
            </a:r>
            <a:r>
              <a:rPr lang="en-US" sz="1600" baseline="-250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) = </a:t>
            </a:r>
            <a:r>
              <a:rPr lang="en-US" sz="1600" dirty="0">
                <a:ea typeface="Calibri" pitchFamily="34" charset="0"/>
                <a:cs typeface="Times New Roman" pitchFamily="18" charset="0"/>
              </a:rPr>
              <a:t>Na</a:t>
            </a:r>
            <a:r>
              <a:rPr lang="en-US" sz="1600" baseline="-25000" dirty="0">
                <a:ea typeface="Calibri" pitchFamily="34" charset="0"/>
                <a:cs typeface="Times New Roman" pitchFamily="18" charset="0"/>
              </a:rPr>
              <a:t>2</a:t>
            </a:r>
            <a:r>
              <a:rPr lang="en-US" sz="1600" dirty="0">
                <a:ea typeface="Calibri" pitchFamily="34" charset="0"/>
                <a:cs typeface="Times New Roman" pitchFamily="18" charset="0"/>
              </a:rPr>
              <a:t>O</a:t>
            </a:r>
            <a:r>
              <a:rPr lang="en-US" sz="16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  <a:sym typeface="Symbol" pitchFamily="18" charset="2"/>
              </a:rPr>
              <a:t></a:t>
            </a:r>
            <a:r>
              <a:rPr lang="en-US" sz="1600" dirty="0">
                <a:ea typeface="Calibri" pitchFamily="34" charset="0"/>
                <a:cs typeface="Times New Roman" pitchFamily="18" charset="0"/>
              </a:rPr>
              <a:t>Al</a:t>
            </a:r>
            <a:r>
              <a:rPr lang="en-US" sz="1600" baseline="-25000" dirty="0">
                <a:ea typeface="Calibri" pitchFamily="34" charset="0"/>
                <a:cs typeface="Times New Roman" pitchFamily="18" charset="0"/>
              </a:rPr>
              <a:t>2</a:t>
            </a:r>
            <a:r>
              <a:rPr lang="en-US" sz="1600" dirty="0">
                <a:ea typeface="Calibri" pitchFamily="34" charset="0"/>
                <a:cs typeface="Times New Roman" pitchFamily="18" charset="0"/>
              </a:rPr>
              <a:t>O</a:t>
            </a:r>
            <a:r>
              <a:rPr lang="en-US" sz="1600" baseline="-25000" dirty="0">
                <a:ea typeface="Calibri" pitchFamily="34" charset="0"/>
                <a:cs typeface="Times New Roman" pitchFamily="18" charset="0"/>
              </a:rPr>
              <a:t>3</a:t>
            </a:r>
            <a:r>
              <a:rPr lang="en-US" sz="1600" dirty="0">
                <a:ea typeface="Calibri" pitchFamily="34" charset="0"/>
                <a:cs typeface="Times New Roman" pitchFamily="18" charset="0"/>
              </a:rPr>
              <a:t> + 6(</a:t>
            </a:r>
            <a:r>
              <a:rPr lang="en-US" sz="16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2CaO</a:t>
            </a:r>
            <a:r>
              <a:rPr lang="en-US" sz="16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  <a:sym typeface="Symbol" pitchFamily="18" charset="2"/>
              </a:rPr>
              <a:t></a:t>
            </a:r>
            <a:r>
              <a:rPr lang="en-US" sz="16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SiO</a:t>
            </a:r>
            <a:r>
              <a:rPr lang="en-US" sz="1600" baseline="-250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) + 12CO</a:t>
            </a:r>
            <a:r>
              <a:rPr lang="en-US" sz="1600" baseline="-250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2</a:t>
            </a:r>
            <a:r>
              <a:rPr lang="ru-RU" sz="16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,</a:t>
            </a:r>
          </a:p>
          <a:p>
            <a:pPr algn="ctr">
              <a:lnSpc>
                <a:spcPct val="125000"/>
              </a:lnSpc>
            </a:pPr>
            <a:r>
              <a:rPr lang="en-US" sz="1600" dirty="0">
                <a:ea typeface="Calibri" pitchFamily="34" charset="0"/>
                <a:cs typeface="Times New Roman" pitchFamily="18" charset="0"/>
              </a:rPr>
              <a:t>2CaO</a:t>
            </a:r>
            <a:r>
              <a:rPr lang="en-US" sz="1600" dirty="0">
                <a:ea typeface="Calibri" pitchFamily="34" charset="0"/>
                <a:cs typeface="Times New Roman" pitchFamily="18" charset="0"/>
                <a:sym typeface="Symbol" pitchFamily="18" charset="2"/>
              </a:rPr>
              <a:t></a:t>
            </a:r>
            <a:r>
              <a:rPr lang="en-US" sz="1600" dirty="0">
                <a:ea typeface="Calibri" pitchFamily="34" charset="0"/>
                <a:cs typeface="Times New Roman" pitchFamily="18" charset="0"/>
              </a:rPr>
              <a:t>SiO</a:t>
            </a:r>
            <a:r>
              <a:rPr lang="en-US" sz="1600" baseline="-25000" dirty="0">
                <a:ea typeface="Calibri" pitchFamily="34" charset="0"/>
                <a:cs typeface="Times New Roman" pitchFamily="18" charset="0"/>
              </a:rPr>
              <a:t>2</a:t>
            </a:r>
            <a:r>
              <a:rPr lang="en-US" sz="1600" dirty="0">
                <a:ea typeface="Calibri" pitchFamily="34" charset="0"/>
                <a:cs typeface="Times New Roman" pitchFamily="18" charset="0"/>
              </a:rPr>
              <a:t> = [2/3(2CaO</a:t>
            </a:r>
            <a:r>
              <a:rPr lang="en-US" sz="1600" dirty="0">
                <a:ea typeface="Calibri" pitchFamily="34" charset="0"/>
                <a:cs typeface="Times New Roman" pitchFamily="18" charset="0"/>
                <a:sym typeface="Symbol" pitchFamily="18" charset="2"/>
              </a:rPr>
              <a:t></a:t>
            </a:r>
            <a:r>
              <a:rPr lang="en-US" sz="1600" dirty="0">
                <a:ea typeface="Calibri" pitchFamily="34" charset="0"/>
                <a:cs typeface="Times New Roman" pitchFamily="18" charset="0"/>
              </a:rPr>
              <a:t>SiO</a:t>
            </a:r>
            <a:r>
              <a:rPr lang="en-US" sz="1600" baseline="-25000" dirty="0">
                <a:ea typeface="Calibri" pitchFamily="34" charset="0"/>
                <a:cs typeface="Times New Roman" pitchFamily="18" charset="0"/>
              </a:rPr>
              <a:t>2</a:t>
            </a:r>
            <a:r>
              <a:rPr lang="en-US" sz="1600" dirty="0">
                <a:ea typeface="Calibri" pitchFamily="34" charset="0"/>
                <a:cs typeface="Times New Roman" pitchFamily="18" charset="0"/>
              </a:rPr>
              <a:t>) + 2/3CaO] + 1/3SiO</a:t>
            </a:r>
            <a:r>
              <a:rPr lang="en-US" sz="1600" baseline="-25000" dirty="0">
                <a:ea typeface="Calibri" pitchFamily="34" charset="0"/>
                <a:cs typeface="Times New Roman" pitchFamily="18" charset="0"/>
              </a:rPr>
              <a:t>2</a:t>
            </a:r>
            <a:r>
              <a:rPr lang="en-US" sz="1600" dirty="0">
                <a:ea typeface="Calibri" pitchFamily="34" charset="0"/>
                <a:cs typeface="Times New Roman" pitchFamily="18" charset="0"/>
              </a:rPr>
              <a:t>.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9751" y="1975449"/>
            <a:ext cx="5310877" cy="27740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</p:pic>
      <p:sp>
        <p:nvSpPr>
          <p:cNvPr id="17" name="Прямоугольник 12"/>
          <p:cNvSpPr>
            <a:spLocks noChangeArrowheads="1"/>
          </p:cNvSpPr>
          <p:nvPr/>
        </p:nvSpPr>
        <p:spPr bwMode="auto">
          <a:xfrm>
            <a:off x="5130142" y="4762650"/>
            <a:ext cx="67770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/>
              <a:t>Теоретический выход клинкера алитового состава</a:t>
            </a:r>
            <a:r>
              <a:rPr lang="ru-RU" sz="1600" dirty="0"/>
              <a:t>: </a:t>
            </a:r>
          </a:p>
          <a:p>
            <a:pPr algn="ctr"/>
            <a:r>
              <a:rPr lang="ru-RU" sz="1600" dirty="0"/>
              <a:t>1 – на 1т </a:t>
            </a:r>
            <a:r>
              <a:rPr lang="en-US" sz="1600" dirty="0"/>
              <a:t>Al</a:t>
            </a:r>
            <a:r>
              <a:rPr lang="ru-RU" sz="1600" baseline="-25000" dirty="0"/>
              <a:t>2</a:t>
            </a:r>
            <a:r>
              <a:rPr lang="en-US" sz="1600" dirty="0"/>
              <a:t>O</a:t>
            </a:r>
            <a:r>
              <a:rPr lang="ru-RU" sz="1600" baseline="-25000" dirty="0"/>
              <a:t>3</a:t>
            </a:r>
            <a:r>
              <a:rPr lang="ru-RU" sz="1600" dirty="0"/>
              <a:t> в исходном сырье; 2 - при сквозном извлечении </a:t>
            </a:r>
            <a:r>
              <a:rPr lang="en-US" sz="1600" dirty="0"/>
              <a:t>Al</a:t>
            </a:r>
            <a:r>
              <a:rPr lang="ru-RU" sz="1600" baseline="-25000" dirty="0"/>
              <a:t>2</a:t>
            </a:r>
            <a:r>
              <a:rPr lang="en-US" sz="1600" dirty="0"/>
              <a:t>O</a:t>
            </a:r>
            <a:r>
              <a:rPr lang="ru-RU" sz="1600" baseline="-25000" dirty="0"/>
              <a:t>3</a:t>
            </a:r>
            <a:r>
              <a:rPr lang="ru-RU" sz="1600" dirty="0"/>
              <a:t> 85%; 3 – на 1т </a:t>
            </a:r>
            <a:r>
              <a:rPr lang="en-US" sz="1600" dirty="0"/>
              <a:t>Al</a:t>
            </a:r>
            <a:r>
              <a:rPr lang="ru-RU" sz="1600" baseline="-25000" dirty="0"/>
              <a:t>2</a:t>
            </a:r>
            <a:r>
              <a:rPr lang="en-US" sz="1600" dirty="0"/>
              <a:t>O</a:t>
            </a:r>
            <a:r>
              <a:rPr lang="ru-RU" sz="1600" baseline="-25000" dirty="0"/>
              <a:t>3</a:t>
            </a:r>
            <a:r>
              <a:rPr lang="ru-RU" sz="1600" dirty="0"/>
              <a:t> в исходном сырье с учётом получения однокомпонентной сырьевой смеси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802" y="4002657"/>
            <a:ext cx="1441573" cy="205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4898" y="4796287"/>
            <a:ext cx="3864634" cy="134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Segoe UI" pitchFamily="34" charset="0"/>
                <a:cs typeface="Segoe UI" pitchFamily="34" charset="0"/>
              </a:rPr>
              <a:t>Сизяков В.М., Бричкин В.Н., Куртенков Р.В. </a:t>
            </a:r>
            <a:r>
              <a:rPr lang="ru-RU" sz="10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Повышение комплексности переработки нефелинового сырья на основе содовой конверсии белитового шлама //</a:t>
            </a:r>
          </a:p>
          <a:p>
            <a:pPr lvl="0"/>
            <a:r>
              <a:rPr lang="ru-RU" sz="1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Segoe UI" pitchFamily="34" charset="0"/>
                <a:cs typeface="Segoe UI" pitchFamily="34" charset="0"/>
              </a:rPr>
              <a:t>Обогащение руд, 2016. №1. С 54-59. </a:t>
            </a:r>
            <a:endParaRPr lang="ru-RU" sz="1000" dirty="0">
              <a:solidFill>
                <a:prstClr val="black">
                  <a:lumMod val="95000"/>
                  <a:lumOff val="5000"/>
                </a:prstClr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162581" y="6266186"/>
            <a:ext cx="486494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26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18919" y="179423"/>
            <a:ext cx="9358658" cy="615553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КОМПЛЕКСНАЯ ПЕРЕРАБОТКА НЕФЕЛИНОВОГО СЫРЬЯ. УТИЛИЗАЦИЯ НЕФЕЛИНОВЫХ ШЛАМОВ</a:t>
            </a:r>
            <a:endParaRPr lang="ru-RU" sz="2000" b="1" dirty="0">
              <a:solidFill>
                <a:srgbClr val="00206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  <p:graphicFrame>
        <p:nvGraphicFramePr>
          <p:cNvPr id="5122" name="Объект 12"/>
          <p:cNvGraphicFramePr>
            <a:graphicFrameLocks noChangeAspect="1"/>
          </p:cNvGraphicFramePr>
          <p:nvPr/>
        </p:nvGraphicFramePr>
        <p:xfrm>
          <a:off x="4435865" y="1026544"/>
          <a:ext cx="7390950" cy="335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Visio" r:id="rId6" imgW="9201205" imgH="4152928" progId="">
                  <p:embed/>
                </p:oleObj>
              </mc:Choice>
              <mc:Fallback>
                <p:oleObj name="Visio" r:id="rId6" imgW="9201205" imgH="4152928" progId="">
                  <p:embed/>
                  <p:pic>
                    <p:nvPicPr>
                      <p:cNvPr id="0" name="Объект 12" descr="Пергамент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5865" y="1026544"/>
                        <a:ext cx="7390950" cy="3351362"/>
                      </a:xfrm>
                      <a:prstGeom prst="rect">
                        <a:avLst/>
                      </a:prstGeom>
                      <a:blipFill dpi="0" rotWithShape="0">
                        <a:blip r:embed="rId8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2859" y="1009289"/>
            <a:ext cx="28098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6064370" y="4626634"/>
            <a:ext cx="5891841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50215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en-US" sz="1600" b="1" baseline="-25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SiO</a:t>
            </a:r>
            <a:r>
              <a:rPr lang="en-US" sz="1600" b="1" baseline="-25000" dirty="0"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+ 2Na</a:t>
            </a:r>
            <a:r>
              <a:rPr lang="en-US" sz="1600" b="1" baseline="-25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en-US" sz="1600" b="1" baseline="-25000" dirty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= 2CaCO</a:t>
            </a:r>
            <a:r>
              <a:rPr lang="en-US" sz="1600" b="1" baseline="-25000" dirty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+ Na</a:t>
            </a:r>
            <a:r>
              <a:rPr lang="en-US" sz="1600" b="1" baseline="-25000" dirty="0"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SiO</a:t>
            </a:r>
            <a:r>
              <a:rPr lang="en-US" sz="1600" b="1" baseline="-25000" dirty="0"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,	</a:t>
            </a:r>
            <a:endParaRPr 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a typeface="Calibri" panose="020F0502020204030204" pitchFamily="34" charset="0"/>
                <a:cs typeface="Arial" charset="0"/>
              </a:rPr>
              <a:t>Ca</a:t>
            </a:r>
            <a:r>
              <a:rPr lang="en-US" sz="1600" b="1" baseline="-25000" dirty="0">
                <a:ea typeface="Calibri" panose="020F0502020204030204" pitchFamily="34" charset="0"/>
                <a:cs typeface="Arial" charset="0"/>
              </a:rPr>
              <a:t>2</a:t>
            </a:r>
            <a:r>
              <a:rPr lang="en-US" sz="1600" b="1" dirty="0">
                <a:ea typeface="Calibri" panose="020F0502020204030204" pitchFamily="34" charset="0"/>
                <a:cs typeface="Arial" charset="0"/>
              </a:rPr>
              <a:t>SiO</a:t>
            </a:r>
            <a:r>
              <a:rPr lang="en-US" sz="1600" b="1" baseline="-25000" dirty="0">
                <a:ea typeface="Calibri" panose="020F0502020204030204" pitchFamily="34" charset="0"/>
                <a:cs typeface="Arial" charset="0"/>
              </a:rPr>
              <a:t>4</a:t>
            </a:r>
            <a:r>
              <a:rPr lang="en-US" sz="1600" b="1" dirty="0">
                <a:ea typeface="Calibri" panose="020F0502020204030204" pitchFamily="34" charset="0"/>
                <a:cs typeface="Arial" charset="0"/>
              </a:rPr>
              <a:t> + 2Na</a:t>
            </a:r>
            <a:r>
              <a:rPr lang="en-US" sz="1600" b="1" baseline="-25000" dirty="0">
                <a:ea typeface="Calibri" panose="020F0502020204030204" pitchFamily="34" charset="0"/>
                <a:cs typeface="Arial" charset="0"/>
              </a:rPr>
              <a:t>2</a:t>
            </a:r>
            <a:r>
              <a:rPr lang="en-US" sz="1600" b="1" dirty="0">
                <a:ea typeface="Calibri" panose="020F0502020204030204" pitchFamily="34" charset="0"/>
                <a:cs typeface="Arial" charset="0"/>
              </a:rPr>
              <a:t>CO</a:t>
            </a:r>
            <a:r>
              <a:rPr lang="en-US" sz="1600" b="1" baseline="-25000" dirty="0">
                <a:ea typeface="Calibri" panose="020F0502020204030204" pitchFamily="34" charset="0"/>
                <a:cs typeface="Arial" charset="0"/>
              </a:rPr>
              <a:t>3</a:t>
            </a:r>
            <a:r>
              <a:rPr lang="en-US" sz="1600" b="1" dirty="0">
                <a:ea typeface="Calibri" panose="020F0502020204030204" pitchFamily="34" charset="0"/>
                <a:cs typeface="Arial" charset="0"/>
              </a:rPr>
              <a:t> + H</a:t>
            </a:r>
            <a:r>
              <a:rPr lang="en-US" sz="1600" b="1" baseline="-25000" dirty="0">
                <a:ea typeface="Calibri" panose="020F0502020204030204" pitchFamily="34" charset="0"/>
                <a:cs typeface="Arial" charset="0"/>
              </a:rPr>
              <a:t>2</a:t>
            </a:r>
            <a:r>
              <a:rPr lang="en-US" sz="1600" b="1" dirty="0">
                <a:ea typeface="Calibri" panose="020F0502020204030204" pitchFamily="34" charset="0"/>
                <a:cs typeface="Arial" charset="0"/>
              </a:rPr>
              <a:t>O = 2CaCO</a:t>
            </a:r>
            <a:r>
              <a:rPr lang="en-US" sz="1600" b="1" baseline="-25000" dirty="0">
                <a:ea typeface="Calibri" panose="020F0502020204030204" pitchFamily="34" charset="0"/>
                <a:cs typeface="Arial" charset="0"/>
              </a:rPr>
              <a:t>3</a:t>
            </a:r>
            <a:r>
              <a:rPr lang="en-US" sz="1600" b="1" dirty="0">
                <a:ea typeface="Calibri" panose="020F0502020204030204" pitchFamily="34" charset="0"/>
                <a:cs typeface="Arial" charset="0"/>
              </a:rPr>
              <a:t> + Na</a:t>
            </a:r>
            <a:r>
              <a:rPr lang="en-US" sz="1600" b="1" baseline="-25000" dirty="0">
                <a:ea typeface="Calibri" panose="020F0502020204030204" pitchFamily="34" charset="0"/>
                <a:cs typeface="Arial" charset="0"/>
              </a:rPr>
              <a:t>2</a:t>
            </a:r>
            <a:r>
              <a:rPr lang="en-US" sz="1600" b="1" dirty="0">
                <a:ea typeface="Calibri" panose="020F0502020204030204" pitchFamily="34" charset="0"/>
                <a:cs typeface="Arial" charset="0"/>
              </a:rPr>
              <a:t>SiO</a:t>
            </a:r>
            <a:r>
              <a:rPr lang="en-US" sz="1600" b="1" baseline="-25000" dirty="0">
                <a:ea typeface="Calibri" panose="020F0502020204030204" pitchFamily="34" charset="0"/>
                <a:cs typeface="Arial" charset="0"/>
              </a:rPr>
              <a:t>3</a:t>
            </a:r>
            <a:r>
              <a:rPr lang="en-US" sz="1600" b="1" dirty="0">
                <a:ea typeface="Calibri" panose="020F0502020204030204" pitchFamily="34" charset="0"/>
                <a:cs typeface="Arial" charset="0"/>
              </a:rPr>
              <a:t> + 2NaOH</a:t>
            </a:r>
            <a:endParaRPr lang="ru-RU" sz="1600" b="1" dirty="0">
              <a:ea typeface="Calibri" panose="020F0502020204030204" pitchFamily="34" charset="0"/>
              <a:cs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a typeface="Calibri" panose="020F0502020204030204" pitchFamily="34" charset="0"/>
                <a:cs typeface="Arial" charset="0"/>
              </a:rPr>
              <a:t>2NaOH</a:t>
            </a:r>
            <a:r>
              <a:rPr lang="ru-RU" sz="1600" b="1" dirty="0">
                <a:ea typeface="Calibri" panose="020F0502020204030204" pitchFamily="34" charset="0"/>
                <a:cs typeface="Arial" charset="0"/>
              </a:rPr>
              <a:t> + </a:t>
            </a:r>
            <a:r>
              <a:rPr 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ru-RU" sz="1600" b="1" baseline="-25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sz="1600" b="1" dirty="0">
                <a:ea typeface="Calibri" panose="020F0502020204030204" pitchFamily="34" charset="0"/>
                <a:cs typeface="Arial" charset="0"/>
              </a:rPr>
              <a:t>Na</a:t>
            </a:r>
            <a:r>
              <a:rPr lang="en-US" sz="1600" b="1" baseline="-25000" dirty="0">
                <a:ea typeface="Calibri" panose="020F0502020204030204" pitchFamily="34" charset="0"/>
                <a:cs typeface="Arial" charset="0"/>
              </a:rPr>
              <a:t>2</a:t>
            </a:r>
            <a:r>
              <a:rPr lang="en-US" sz="1600" b="1" dirty="0">
                <a:ea typeface="Calibri" panose="020F0502020204030204" pitchFamily="34" charset="0"/>
                <a:cs typeface="Arial" charset="0"/>
              </a:rPr>
              <a:t>CO</a:t>
            </a:r>
            <a:r>
              <a:rPr lang="en-US" sz="1600" b="1" baseline="-25000" dirty="0">
                <a:ea typeface="Calibri" panose="020F0502020204030204" pitchFamily="34" charset="0"/>
                <a:cs typeface="Arial" charset="0"/>
              </a:rPr>
              <a:t>3</a:t>
            </a:r>
            <a:r>
              <a:rPr lang="en-US" sz="1600" b="1" dirty="0">
                <a:ea typeface="Calibri" panose="020F0502020204030204" pitchFamily="34" charset="0"/>
                <a:cs typeface="Arial" charset="0"/>
              </a:rPr>
              <a:t> + H</a:t>
            </a:r>
            <a:r>
              <a:rPr lang="en-US" sz="1600" b="1" baseline="-25000" dirty="0">
                <a:ea typeface="Calibri" panose="020F0502020204030204" pitchFamily="34" charset="0"/>
                <a:cs typeface="Arial" charset="0"/>
              </a:rPr>
              <a:t>2</a:t>
            </a:r>
            <a:r>
              <a:rPr lang="en-US" sz="1600" b="1" dirty="0">
                <a:ea typeface="Calibri" panose="020F0502020204030204" pitchFamily="34" charset="0"/>
                <a:cs typeface="Arial" charset="0"/>
              </a:rPr>
              <a:t>O </a:t>
            </a:r>
            <a:endParaRPr lang="ru-RU" b="1" dirty="0">
              <a:latin typeface="+mn-lt"/>
              <a:cs typeface="Arial" charset="0"/>
            </a:endParaRPr>
          </a:p>
        </p:txBody>
      </p:sp>
      <p:graphicFrame>
        <p:nvGraphicFramePr>
          <p:cNvPr id="5124" name="Объект 12"/>
          <p:cNvGraphicFramePr>
            <a:graphicFrameLocks noChangeAspect="1"/>
          </p:cNvGraphicFramePr>
          <p:nvPr/>
        </p:nvGraphicFramePr>
        <p:xfrm>
          <a:off x="189780" y="3570628"/>
          <a:ext cx="5849767" cy="2364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Visio" r:id="rId10" imgW="9143977" imgH="3533700" progId="">
                  <p:embed/>
                </p:oleObj>
              </mc:Choice>
              <mc:Fallback>
                <p:oleObj name="Visio" r:id="rId10" imgW="9143977" imgH="353370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780" y="3570628"/>
                        <a:ext cx="5849767" cy="23643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Segoe UI" pitchFamily="34" charset="0"/>
                <a:cs typeface="Segoe UI" pitchFamily="34" charset="0"/>
              </a:rPr>
              <a:t>Лайнер А.И. Производство глинозёма / А.И.Лайнер, Н.И.Ерёмин, Ю.А.Лайнер, И.З.Певзнер. М.: Металлургия, 1978. 344 с.</a:t>
            </a:r>
          </a:p>
          <a:p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Бричкин В.Н., Куртенков Р.В., Элдиб А.Б., Бормотов И.С.Состояние и пути развития сырьевой базы алюминия небокситовых регионов  // Обогащение руд. 2019. № 4. С. 31-37.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05875" y="6266186"/>
            <a:ext cx="2743200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27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18919" y="179423"/>
            <a:ext cx="9358658" cy="30777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КОМПЛЕКСНАЯ ПЕРЕРАБОТКА КАОЛИНОВОГО СЫРЬЯ СЫРЬЯ</a:t>
            </a:r>
            <a:endParaRPr lang="ru-RU" sz="2000" b="1" dirty="0">
              <a:solidFill>
                <a:srgbClr val="00206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8354" y="491704"/>
            <a:ext cx="3159352" cy="586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I:\صورة2.jpg"/>
          <p:cNvPicPr preferRelativeResize="0"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4857" y="1242204"/>
            <a:ext cx="3825132" cy="2372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1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275" y="966159"/>
            <a:ext cx="3536830" cy="31546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422694" y="4181504"/>
          <a:ext cx="8298611" cy="1929282"/>
        </p:xfrm>
        <a:graphic>
          <a:graphicData uri="http://schemas.openxmlformats.org/drawingml/2006/table">
            <a:tbl>
              <a:tblPr/>
              <a:tblGrid>
                <a:gridCol w="417249"/>
                <a:gridCol w="1699902"/>
                <a:gridCol w="618146"/>
                <a:gridCol w="618146"/>
                <a:gridCol w="618146"/>
                <a:gridCol w="618146"/>
                <a:gridCol w="618146"/>
                <a:gridCol w="618146"/>
                <a:gridCol w="618146"/>
                <a:gridCol w="618146"/>
                <a:gridCol w="618146"/>
                <a:gridCol w="618146"/>
              </a:tblGrid>
              <a:tr h="143214">
                <a:tc rowSpan="2">
                  <a:txBody>
                    <a:bodyPr/>
                    <a:lstStyle/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№ </a:t>
                      </a:r>
                      <a:endParaRPr lang="ru-RU" sz="1100" b="1" dirty="0" smtClean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п</a:t>
                      </a:r>
                      <a:r>
                        <a:rPr lang="ru-RU" sz="1100" b="1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/</a:t>
                      </a:r>
                      <a:r>
                        <a:rPr lang="ru-RU" sz="1100" b="1" dirty="0" err="1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п</a:t>
                      </a: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6065" marR="460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Месторождение, марка каолина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10">
                  <a:txBody>
                    <a:bodyPr/>
                    <a:lstStyle/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Химический состав проб в пересчёте на оксиды, %</a:t>
                      </a:r>
                    </a:p>
                  </a:txBody>
                  <a:tcPr marL="46065" marR="460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60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SiO</a:t>
                      </a:r>
                      <a:r>
                        <a:rPr lang="en-US" sz="1100" b="1" baseline="-25000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</a:t>
                      </a: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Al</a:t>
                      </a:r>
                      <a:r>
                        <a:rPr lang="en-US" sz="1100" b="1" baseline="-25000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</a:t>
                      </a:r>
                      <a:r>
                        <a:rPr lang="en-US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O</a:t>
                      </a:r>
                      <a:r>
                        <a:rPr lang="en-US" sz="1100" b="1" baseline="-25000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3</a:t>
                      </a: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Fe</a:t>
                      </a:r>
                      <a:r>
                        <a:rPr lang="en-US" sz="1100" b="1" baseline="-2500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</a:t>
                      </a:r>
                      <a:r>
                        <a:rPr lang="en-US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O</a:t>
                      </a:r>
                      <a:r>
                        <a:rPr lang="en-US" sz="1100" b="1" baseline="-2500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3</a:t>
                      </a:r>
                      <a:endParaRPr lang="ru-RU" sz="1100" b="1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TiO</a:t>
                      </a:r>
                      <a:r>
                        <a:rPr lang="en-US" sz="1100" b="1" baseline="-2500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</a:t>
                      </a:r>
                      <a:endParaRPr lang="ru-RU" sz="1100" b="1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CaO</a:t>
                      </a:r>
                      <a:endParaRPr lang="ru-RU" sz="1100" b="1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MgO</a:t>
                      </a:r>
                      <a:endParaRPr lang="ru-RU" sz="1100" b="1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Na</a:t>
                      </a:r>
                      <a:r>
                        <a:rPr lang="en-US" sz="1100" b="1" baseline="-2500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</a:t>
                      </a:r>
                      <a:r>
                        <a:rPr lang="en-US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O</a:t>
                      </a:r>
                      <a:endParaRPr lang="ru-RU" sz="1100" b="1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K</a:t>
                      </a:r>
                      <a:r>
                        <a:rPr lang="en-US" sz="1100" b="1" baseline="-2500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</a:t>
                      </a:r>
                      <a:r>
                        <a:rPr lang="en-US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O</a:t>
                      </a:r>
                      <a:endParaRPr lang="ru-RU" sz="1100" b="1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прочие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п.п.п.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6054">
                <a:tc>
                  <a:txBody>
                    <a:bodyPr/>
                    <a:lstStyle/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Трошковское 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52,2</a:t>
                      </a:r>
                      <a:endParaRPr lang="ru-RU" sz="1100" b="1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31,9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1,40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0,58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0,59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0,53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0,15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0,15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0,13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13,00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6054">
                <a:tc>
                  <a:txBody>
                    <a:bodyPr/>
                    <a:lstStyle/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1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Боровичская</a:t>
                      </a: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</a:t>
                      </a:r>
                      <a:r>
                        <a:rPr lang="ru-RU" sz="1100" b="1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группа</a:t>
                      </a: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10">
                  <a:txBody>
                    <a:bodyPr/>
                    <a:lstStyle/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38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27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БЛКП2</a:t>
                      </a: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55,19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34,74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2,80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4,27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0,39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0,76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0,36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1,20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0,30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12,60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37527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3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БЛКПС1</a:t>
                      </a:r>
                      <a:endParaRPr lang="ru-RU" sz="1100" b="1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46,77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33,74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1,65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3,22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0,17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0,37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0,44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0,41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0,31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12,91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37527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4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БЛКПС2</a:t>
                      </a:r>
                      <a:endParaRPr lang="ru-RU" sz="1100" b="1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48,61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33,74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1,61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3,20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0,16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0,34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0,22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0,43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0,51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11,80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37527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5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БЛКПС3</a:t>
                      </a:r>
                      <a:endParaRPr lang="ru-RU" sz="1100" b="1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50,31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32,87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1,59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3,18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0,15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0,36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0,25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0,39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0,12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10,76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37527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6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БЛКПС</a:t>
                      </a: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.</a:t>
                      </a:r>
                      <a:r>
                        <a:rPr lang="en-US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3Б</a:t>
                      </a:r>
                      <a:endParaRPr lang="ru-RU" sz="1100" b="1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53,12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31,94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1,53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3,12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0,12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0,34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0,25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0,40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0,16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9,02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5053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7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Wadi Kalabsha </a:t>
                      </a:r>
                      <a:endParaRPr lang="ru-RU" sz="1100" b="1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(Египет)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48,69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31,17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2,21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3,90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0,26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0,13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0,23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0,09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0,86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12,47</a:t>
                      </a:r>
                    </a:p>
                  </a:txBody>
                  <a:tcPr marL="46065" marR="460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000" dirty="0" smtClean="0"/>
          </a:p>
          <a:p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Бричкин В.Н., Элдиб А.Б., Поваров В.Г., Куртенков Р.В. Активирующий эффект углерода при спекании известняково-каолиновой шихты // Цветные металлы</a:t>
            </a:r>
            <a:r>
              <a:rPr 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. 2020. № 7. 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С</a:t>
            </a:r>
            <a:r>
              <a:rPr 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. 18-25.</a:t>
            </a:r>
            <a:endParaRPr lang="ru-RU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cs typeface="Segoe UI" pitchFamily="34" charset="0"/>
            </a:endParaRPr>
          </a:p>
          <a:p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Бричкин В.Н., Куртенков Р.В., Элдиб А.Б., Бормотов И.С.Состояние и пути развития сырьевой базы алюминия небокситовых регионов  // Обогащение руд. 2019. № 4. С. 31-37.</a:t>
            </a:r>
          </a:p>
          <a:p>
            <a:r>
              <a:rPr lang="ru-RU" sz="1000" dirty="0" smtClean="0"/>
              <a:t> </a:t>
            </a:r>
          </a:p>
          <a:p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197087" y="6266186"/>
            <a:ext cx="451988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28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18919" y="179423"/>
            <a:ext cx="9358658" cy="30777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КОМПЛЕКСНАЯ ПЕРЕРАБОТКА КАОЛИНОВОГО СЫРЬЯ СЫРЬЯ</a:t>
            </a:r>
            <a:endParaRPr lang="ru-RU" sz="2000" b="1" dirty="0">
              <a:solidFill>
                <a:srgbClr val="00206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02" y="0"/>
            <a:ext cx="606258" cy="783197"/>
          </a:xfrm>
          <a:prstGeom prst="rect">
            <a:avLst/>
          </a:prstGeom>
        </p:spPr>
      </p:pic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379563" y="852981"/>
          <a:ext cx="7159141" cy="1778076"/>
        </p:xfrm>
        <a:graphic>
          <a:graphicData uri="http://schemas.openxmlformats.org/drawingml/2006/table">
            <a:tbl>
              <a:tblPr/>
              <a:tblGrid>
                <a:gridCol w="1743187"/>
                <a:gridCol w="643414"/>
                <a:gridCol w="643414"/>
                <a:gridCol w="643414"/>
                <a:gridCol w="644077"/>
                <a:gridCol w="1045382"/>
                <a:gridCol w="1045382"/>
                <a:gridCol w="750871"/>
              </a:tblGrid>
              <a:tr h="194443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Способ переработки </a:t>
                      </a: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Удельные показатели переработки каолинового сырья т/</a:t>
                      </a:r>
                      <a:r>
                        <a:rPr lang="ru-RU" sz="1000" b="1" dirty="0" err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т</a:t>
                      </a:r>
                      <a:r>
                        <a:rPr lang="ru-RU" sz="10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Al</a:t>
                      </a:r>
                      <a:r>
                        <a:rPr lang="ru-RU" sz="1000" b="1" baseline="-25000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</a:t>
                      </a:r>
                      <a:r>
                        <a:rPr lang="ru-RU" sz="10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O</a:t>
                      </a:r>
                      <a:r>
                        <a:rPr lang="ru-RU" sz="1000" b="1" baseline="-25000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3</a:t>
                      </a: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7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Расход шихты</a:t>
                      </a: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Расход известняка</a:t>
                      </a: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Расход соды</a:t>
                      </a: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Выход спёка</a:t>
                      </a: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Выход шлама</a:t>
                      </a: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Расход известняка на утилизацию шлама </a:t>
                      </a: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Выход портландцемента</a:t>
                      </a: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915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Спекание 3-х компонентной </a:t>
                      </a:r>
                      <a:r>
                        <a:rPr lang="ru-RU" sz="1000" b="1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шихты</a:t>
                      </a: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7,49</a:t>
                      </a: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3,92</a:t>
                      </a: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1,04</a:t>
                      </a: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4,98</a:t>
                      </a: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3,37</a:t>
                      </a: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1,96</a:t>
                      </a: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4,47</a:t>
                      </a: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643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Способ М.Н. Смирнова</a:t>
                      </a:r>
                      <a:endParaRPr lang="ru-RU" sz="1100" b="1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7,61</a:t>
                      </a:r>
                      <a:endParaRPr lang="ru-RU" sz="1100" b="1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1,96</a:t>
                      </a:r>
                      <a:endParaRPr lang="ru-RU" sz="1100" b="1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3,11</a:t>
                      </a:r>
                      <a:endParaRPr lang="ru-RU" sz="1100" b="1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5,10</a:t>
                      </a:r>
                      <a:endParaRPr lang="ru-RU" sz="1100" b="1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2,63</a:t>
                      </a:r>
                      <a:endParaRPr lang="ru-RU" sz="1100" b="1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3,92</a:t>
                      </a: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4,47</a:t>
                      </a: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5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Спекание 2-х </a:t>
                      </a:r>
                      <a:r>
                        <a:rPr lang="ru-RU" sz="1000" b="1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компонентной</a:t>
                      </a: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8,12</a:t>
                      </a:r>
                      <a:endParaRPr lang="ru-RU" sz="1100" b="1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5,59</a:t>
                      </a:r>
                      <a:endParaRPr lang="ru-RU" sz="1100" b="1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-</a:t>
                      </a: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5,31</a:t>
                      </a: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5,04</a:t>
                      </a:r>
                      <a:endParaRPr lang="ru-RU" sz="1100" b="1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0,29</a:t>
                      </a: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4,47</a:t>
                      </a:r>
                      <a:endParaRPr lang="ru-RU" sz="11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2712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2427" y="534838"/>
            <a:ext cx="4639573" cy="5103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12144" y="2674516"/>
            <a:ext cx="742734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sz="1600" dirty="0" smtClean="0"/>
              <a:t>1</a:t>
            </a:r>
            <a:r>
              <a:rPr lang="ru-RU" sz="1400" b="1" dirty="0" smtClean="0"/>
              <a:t>. </a:t>
            </a:r>
            <a:r>
              <a:rPr lang="en-US" sz="1400" b="1" dirty="0" smtClean="0"/>
              <a:t>Al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O</a:t>
            </a:r>
            <a:r>
              <a:rPr lang="en-US" sz="1400" b="1" baseline="-25000" dirty="0" smtClean="0"/>
              <a:t>3</a:t>
            </a:r>
            <a:r>
              <a:rPr lang="en-US" sz="1400" b="1" dirty="0" smtClean="0"/>
              <a:t>·2SiO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·2H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O + 4CaCO</a:t>
            </a:r>
            <a:r>
              <a:rPr lang="en-US" sz="1400" b="1" baseline="-25000" dirty="0" smtClean="0"/>
              <a:t>3</a:t>
            </a:r>
            <a:r>
              <a:rPr lang="en-US" sz="1400" b="1" dirty="0" smtClean="0"/>
              <a:t> + Na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CO</a:t>
            </a:r>
            <a:r>
              <a:rPr lang="en-US" sz="1400" b="1" baseline="-25000" dirty="0" smtClean="0"/>
              <a:t>3</a:t>
            </a:r>
            <a:r>
              <a:rPr lang="en-US" sz="1400" b="1" dirty="0" smtClean="0"/>
              <a:t> = 2NaAlO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 + 2(2 CaO·SiO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) + 2H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O + 5CO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.</a:t>
            </a:r>
            <a:endParaRPr lang="ru-RU" sz="1400" b="1" dirty="0" smtClean="0"/>
          </a:p>
          <a:p>
            <a:pPr marL="342900" indent="-342900">
              <a:spcAft>
                <a:spcPts val="600"/>
              </a:spcAft>
            </a:pPr>
            <a:r>
              <a:rPr lang="ru-RU" sz="1400" b="1" dirty="0" smtClean="0"/>
              <a:t>                      </a:t>
            </a:r>
            <a:r>
              <a:rPr lang="en-US" sz="1400" b="1" dirty="0" smtClean="0"/>
              <a:t>2(2CaO SiO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) + 2 CaCO</a:t>
            </a:r>
            <a:r>
              <a:rPr lang="en-US" sz="1400" b="1" baseline="-25000" dirty="0" smtClean="0"/>
              <a:t>3</a:t>
            </a:r>
            <a:r>
              <a:rPr lang="en-US" sz="1400" b="1" dirty="0" smtClean="0"/>
              <a:t> = 2(3CaO SiO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) + 2CO</a:t>
            </a:r>
            <a:r>
              <a:rPr lang="en-US" sz="1400" b="1" baseline="-25000" dirty="0" smtClean="0"/>
              <a:t>2</a:t>
            </a:r>
            <a:endParaRPr lang="ru-RU" sz="1400" b="1" baseline="-25000" dirty="0" smtClean="0"/>
          </a:p>
          <a:p>
            <a:pPr marL="342900" indent="-342900"/>
            <a:r>
              <a:rPr lang="ru-RU" sz="1400" b="1" dirty="0" smtClean="0"/>
              <a:t>2. </a:t>
            </a:r>
            <a:r>
              <a:rPr lang="en-US" sz="1400" b="1" dirty="0" smtClean="0"/>
              <a:t>Al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O</a:t>
            </a:r>
            <a:r>
              <a:rPr lang="en-US" sz="1400" b="1" baseline="-25000" dirty="0" smtClean="0"/>
              <a:t>3</a:t>
            </a:r>
            <a:r>
              <a:rPr lang="en-US" sz="1400" b="1" dirty="0" smtClean="0"/>
              <a:t>·2SiO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·2H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O + 2CaCO</a:t>
            </a:r>
            <a:r>
              <a:rPr lang="en-US" sz="1400" b="1" baseline="-25000" dirty="0" smtClean="0"/>
              <a:t>3</a:t>
            </a:r>
            <a:r>
              <a:rPr lang="en-US" sz="1400" b="1" dirty="0" smtClean="0"/>
              <a:t> + 3Na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CO</a:t>
            </a:r>
            <a:r>
              <a:rPr lang="en-US" sz="1400" b="1" baseline="-25000" dirty="0" smtClean="0"/>
              <a:t>3</a:t>
            </a:r>
            <a:r>
              <a:rPr lang="en-US" sz="1400" b="1" dirty="0" smtClean="0"/>
              <a:t> = 2NaAlO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 + 2(Na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O·CaO·SiO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) + 2H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O + 5CO</a:t>
            </a:r>
            <a:r>
              <a:rPr lang="en-US" sz="1400" b="1" baseline="-25000" dirty="0" smtClean="0"/>
              <a:t>2</a:t>
            </a:r>
            <a:r>
              <a:rPr lang="ru-RU" sz="1400" b="1" dirty="0" smtClean="0"/>
              <a:t>;</a:t>
            </a:r>
          </a:p>
          <a:p>
            <a:pPr marL="342900" indent="-342900"/>
            <a:r>
              <a:rPr lang="ru-RU" sz="1400" b="1" dirty="0" smtClean="0"/>
              <a:t>    </a:t>
            </a:r>
            <a:r>
              <a:rPr lang="en-US" sz="1400" b="1" dirty="0" smtClean="0"/>
              <a:t>2(Na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O·CaO·SiO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) + 4H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O = 4NaOH + 2(CaO·SiO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·H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O)</a:t>
            </a:r>
            <a:r>
              <a:rPr lang="ru-RU" sz="1400" b="1" dirty="0" smtClean="0"/>
              <a:t>. </a:t>
            </a:r>
          </a:p>
          <a:p>
            <a:pPr marL="342900" indent="-342900">
              <a:spcAft>
                <a:spcPts val="600"/>
              </a:spcAft>
            </a:pPr>
            <a:r>
              <a:rPr lang="ru-RU" sz="1400" b="1" dirty="0" smtClean="0"/>
              <a:t>    </a:t>
            </a:r>
            <a:r>
              <a:rPr lang="en-US" sz="1400" b="1" dirty="0" smtClean="0"/>
              <a:t>2(CaO SiO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 H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O) + 4CaCO</a:t>
            </a:r>
            <a:r>
              <a:rPr lang="en-US" sz="1400" b="1" baseline="-25000" dirty="0" smtClean="0"/>
              <a:t>3</a:t>
            </a:r>
            <a:r>
              <a:rPr lang="en-US" sz="1400" b="1" dirty="0" smtClean="0"/>
              <a:t> = 2(3CaO SiO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) + 2H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O + 2CO</a:t>
            </a:r>
            <a:r>
              <a:rPr lang="en-US" sz="1400" b="1" baseline="-25000" dirty="0" smtClean="0"/>
              <a:t>2</a:t>
            </a:r>
            <a:endParaRPr lang="ru-RU" sz="1400" b="1" dirty="0" smtClean="0"/>
          </a:p>
          <a:p>
            <a:pPr marL="342900" indent="-342900"/>
            <a:r>
              <a:rPr lang="ru-RU" sz="1400" b="1" dirty="0" smtClean="0"/>
              <a:t>3. </a:t>
            </a:r>
            <a:r>
              <a:rPr lang="en-US" sz="1400" b="1" dirty="0" smtClean="0"/>
              <a:t>Al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O</a:t>
            </a:r>
            <a:r>
              <a:rPr lang="en-US" sz="1400" b="1" baseline="-25000" dirty="0" smtClean="0"/>
              <a:t>3</a:t>
            </a:r>
            <a:r>
              <a:rPr lang="en-US" sz="1400" b="1" dirty="0" smtClean="0"/>
              <a:t>·2SiO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·2H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O + 5,7CaCO</a:t>
            </a:r>
            <a:r>
              <a:rPr lang="en-US" sz="1400" b="1" baseline="-25000" dirty="0" smtClean="0"/>
              <a:t>3</a:t>
            </a:r>
            <a:r>
              <a:rPr lang="en-US" sz="1400" b="1" dirty="0" smtClean="0"/>
              <a:t> = 1,7CaO·Al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O</a:t>
            </a:r>
            <a:r>
              <a:rPr lang="en-US" sz="1400" b="1" baseline="-25000" dirty="0" smtClean="0"/>
              <a:t>3</a:t>
            </a:r>
            <a:r>
              <a:rPr lang="en-US" sz="1400" b="1" dirty="0" smtClean="0"/>
              <a:t> + 2(2CaO·SiO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) + 2H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O + 5,7CO</a:t>
            </a:r>
            <a:r>
              <a:rPr lang="en-US" sz="1400" b="1" baseline="-25000" dirty="0" smtClean="0"/>
              <a:t>2</a:t>
            </a:r>
            <a:r>
              <a:rPr lang="ru-RU" sz="1400" b="1" dirty="0" smtClean="0"/>
              <a:t>;</a:t>
            </a:r>
          </a:p>
          <a:p>
            <a:pPr marL="342900" indent="-342900"/>
            <a:r>
              <a:rPr lang="ru-RU" sz="1400" b="1" dirty="0" smtClean="0"/>
              <a:t>    </a:t>
            </a:r>
            <a:r>
              <a:rPr lang="en-US" sz="1400" b="1" dirty="0" smtClean="0"/>
              <a:t>1,7CaO·Al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O</a:t>
            </a:r>
            <a:r>
              <a:rPr lang="en-US" sz="1400" b="1" baseline="-25000" dirty="0" smtClean="0"/>
              <a:t>3</a:t>
            </a:r>
            <a:r>
              <a:rPr lang="en-US" sz="1400" b="1" dirty="0" smtClean="0"/>
              <a:t> + 1,7Na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CO</a:t>
            </a:r>
            <a:r>
              <a:rPr lang="en-US" sz="1400" b="1" baseline="-25000" dirty="0" smtClean="0"/>
              <a:t>3</a:t>
            </a:r>
            <a:r>
              <a:rPr lang="en-US" sz="1400" b="1" dirty="0" smtClean="0"/>
              <a:t> + 0,7H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O = 1,7CaCO</a:t>
            </a:r>
            <a:r>
              <a:rPr lang="en-US" sz="1400" b="1" baseline="-25000" dirty="0" smtClean="0"/>
              <a:t>3</a:t>
            </a:r>
            <a:r>
              <a:rPr lang="en-US" sz="1400" b="1" dirty="0" smtClean="0"/>
              <a:t> + 2NaAlO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 + 1,4 </a:t>
            </a:r>
            <a:r>
              <a:rPr lang="en-US" sz="1400" b="1" dirty="0" err="1" smtClean="0"/>
              <a:t>NaOH</a:t>
            </a:r>
            <a:r>
              <a:rPr lang="en-US" sz="1400" b="1" dirty="0" smtClean="0"/>
              <a:t>.</a:t>
            </a:r>
            <a:r>
              <a:rPr lang="ru-RU" sz="1400" b="1" dirty="0" smtClean="0"/>
              <a:t> </a:t>
            </a:r>
          </a:p>
          <a:p>
            <a:pPr marL="342900" indent="-342900"/>
            <a:r>
              <a:rPr lang="ru-RU" sz="1400" b="1" dirty="0" smtClean="0"/>
              <a:t>    </a:t>
            </a:r>
            <a:r>
              <a:rPr lang="en-US" sz="1400" b="1" dirty="0" smtClean="0"/>
              <a:t>[2(2CaO SiO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) + 1,7CaCO</a:t>
            </a:r>
            <a:r>
              <a:rPr lang="en-US" sz="1400" b="1" baseline="-25000" dirty="0" smtClean="0"/>
              <a:t>3</a:t>
            </a:r>
            <a:r>
              <a:rPr lang="en-US" sz="1400" b="1" dirty="0" smtClean="0"/>
              <a:t>] + 0,3CaCO</a:t>
            </a:r>
            <a:r>
              <a:rPr lang="en-US" sz="1400" b="1" baseline="-25000" dirty="0" smtClean="0"/>
              <a:t>3</a:t>
            </a:r>
            <a:r>
              <a:rPr lang="en-US" sz="1400" b="1" dirty="0" smtClean="0"/>
              <a:t> = 2(3CaO SiO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) + 2H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O + 2CO</a:t>
            </a:r>
            <a:r>
              <a:rPr lang="en-US" sz="1400" b="1" baseline="-25000" dirty="0" smtClean="0"/>
              <a:t>2</a:t>
            </a:r>
            <a:r>
              <a:rPr lang="ru-RU" sz="1400" b="1" baseline="-25000" dirty="0" smtClean="0"/>
              <a:t>.</a:t>
            </a:r>
            <a:endParaRPr lang="ru-RU" sz="1400" b="1" dirty="0"/>
          </a:p>
        </p:txBody>
      </p:sp>
      <p:pic>
        <p:nvPicPr>
          <p:cNvPr id="72713" name="Picture 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776" y="4615132"/>
            <a:ext cx="3268782" cy="152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12"/>
          <p:cNvSpPr>
            <a:spLocks noChangeArrowheads="1"/>
          </p:cNvSpPr>
          <p:nvPr/>
        </p:nvSpPr>
        <p:spPr bwMode="auto">
          <a:xfrm>
            <a:off x="3510950" y="5012815"/>
            <a:ext cx="58400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/>
              <a:t>Извлечение</a:t>
            </a:r>
            <a:r>
              <a:rPr lang="ru-RU" sz="1400" b="1" dirty="0" smtClean="0"/>
              <a:t> </a:t>
            </a:r>
            <a:r>
              <a:rPr lang="en-US" sz="1400" dirty="0" smtClean="0"/>
              <a:t>Al</a:t>
            </a:r>
            <a:r>
              <a:rPr lang="ru-RU" sz="1400" baseline="-25000" dirty="0" smtClean="0"/>
              <a:t>2</a:t>
            </a:r>
            <a:r>
              <a:rPr lang="en-US" sz="1400" dirty="0" smtClean="0"/>
              <a:t>O</a:t>
            </a:r>
            <a:r>
              <a:rPr lang="ru-RU" sz="1400" baseline="-25000" dirty="0" smtClean="0"/>
              <a:t>3</a:t>
            </a:r>
            <a:r>
              <a:rPr lang="ru-RU" sz="1400" dirty="0" smtClean="0"/>
              <a:t> в зависимости от силикатного модуля каолинового сырья и дозировки углеродистой добавки:</a:t>
            </a:r>
            <a:endParaRPr lang="ru-RU" sz="1600" dirty="0"/>
          </a:p>
        </p:txBody>
      </p:sp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3698" y="5495026"/>
            <a:ext cx="2001329" cy="255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31"/>
          <p:cNvSpPr>
            <a:spLocks noChangeArrowheads="1"/>
          </p:cNvSpPr>
          <p:nvPr/>
        </p:nvSpPr>
        <p:spPr bwMode="auto">
          <a:xfrm>
            <a:off x="0" y="-5210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31" name="Rectangle 2"/>
          <p:cNvSpPr>
            <a:spLocks noChangeArrowheads="1"/>
          </p:cNvSpPr>
          <p:nvPr/>
        </p:nvSpPr>
        <p:spPr bwMode="auto">
          <a:xfrm>
            <a:off x="0" y="-5210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353082" y="863452"/>
          <a:ext cx="2361537" cy="202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5" name="Bitmap Image" r:id="rId3" imgW="2343477" imgH="2066667" progId="PBrush">
                  <p:embed/>
                </p:oleObj>
              </mc:Choice>
              <mc:Fallback>
                <p:oleObj name="Bitmap Image" r:id="rId3" imgW="2343477" imgH="2066667" progId="PBrus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082" y="863452"/>
                        <a:ext cx="2361537" cy="2027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Прямоугольник 9"/>
          <p:cNvSpPr>
            <a:spLocks noChangeArrowheads="1"/>
          </p:cNvSpPr>
          <p:nvPr/>
        </p:nvSpPr>
        <p:spPr bwMode="auto">
          <a:xfrm>
            <a:off x="275824" y="2874754"/>
            <a:ext cx="3657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200" dirty="0">
                <a:latin typeface="Segoe UI" pitchFamily="34" charset="0"/>
                <a:cs typeface="Segoe UI" pitchFamily="34" charset="0"/>
              </a:rPr>
              <a:t>Гипотетическое соотношение областей стабильного (1), метастабильного (2) и лабильного (3) состояний системы относительно </a:t>
            </a:r>
            <a:r>
              <a:rPr lang="ru-RU" sz="1200" dirty="0" err="1">
                <a:latin typeface="Segoe UI" pitchFamily="34" charset="0"/>
                <a:cs typeface="Segoe UI" pitchFamily="34" charset="0"/>
              </a:rPr>
              <a:t>политермы</a:t>
            </a:r>
            <a:r>
              <a:rPr lang="ru-RU" sz="1200" dirty="0">
                <a:latin typeface="Segoe UI" pitchFamily="34" charset="0"/>
                <a:cs typeface="Segoe UI" pitchFamily="34" charset="0"/>
              </a:rPr>
              <a:t> растворимости</a:t>
            </a:r>
          </a:p>
        </p:txBody>
      </p:sp>
      <p:sp>
        <p:nvSpPr>
          <p:cNvPr id="1033" name="Rectangle 10"/>
          <p:cNvSpPr>
            <a:spLocks noChangeArrowheads="1"/>
          </p:cNvSpPr>
          <p:nvPr/>
        </p:nvSpPr>
        <p:spPr bwMode="auto">
          <a:xfrm>
            <a:off x="2682815" y="1003219"/>
            <a:ext cx="906780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288925" algn="just" eaLnBrk="0" hangingPunct="0"/>
            <a:r>
              <a:rPr lang="ru-RU" sz="1400" dirty="0">
                <a:latin typeface="Segoe UI" pitchFamily="34" charset="0"/>
                <a:cs typeface="Segoe UI" pitchFamily="34" charset="0"/>
              </a:rPr>
              <a:t>Теория флуктуаций М.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Фольмера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позволяет определить интенсивность зародышеобразования, т.е. количество кристаллических зародышей, образующихся в единицу времени в единице объёма (7.25) и связать эту величину с работой образования зародыша, где: </a:t>
            </a:r>
            <a:r>
              <a:rPr lang="en-US" sz="1400" dirty="0">
                <a:latin typeface="Segoe UI" pitchFamily="34" charset="0"/>
                <a:cs typeface="Segoe UI" pitchFamily="34" charset="0"/>
              </a:rPr>
              <a:t>I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– интенсивность (скорость) образования зародышей; </a:t>
            </a:r>
            <a:r>
              <a:rPr lang="en-US" sz="1400" dirty="0">
                <a:latin typeface="Segoe UI" pitchFamily="34" charset="0"/>
                <a:cs typeface="Segoe UI" pitchFamily="34" charset="0"/>
              </a:rPr>
              <a:t>n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– число зародышей; </a:t>
            </a:r>
            <a:r>
              <a:rPr lang="en-US" sz="1400" dirty="0" err="1">
                <a:latin typeface="Segoe UI" pitchFamily="34" charset="0"/>
                <a:cs typeface="Segoe UI" pitchFamily="34" charset="0"/>
              </a:rPr>
              <a:t>V</a:t>
            </a:r>
            <a:r>
              <a:rPr lang="en-US" sz="1400" baseline="-25000" dirty="0" err="1">
                <a:latin typeface="Segoe UI" pitchFamily="34" charset="0"/>
                <a:cs typeface="Segoe UI" pitchFamily="34" charset="0"/>
              </a:rPr>
              <a:t>k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– общий объем кристаллообразующей среды; </a:t>
            </a:r>
            <a:r>
              <a:rPr lang="en-US" sz="1400" dirty="0">
                <a:latin typeface="Segoe UI" pitchFamily="34" charset="0"/>
                <a:cs typeface="Segoe UI" pitchFamily="34" charset="0"/>
              </a:rPr>
              <a:t>K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- константа скорости процесса; </a:t>
            </a:r>
            <a:r>
              <a:rPr lang="en-US" sz="1400" dirty="0">
                <a:latin typeface="Segoe UI" pitchFamily="34" charset="0"/>
                <a:cs typeface="Segoe UI" pitchFamily="34" charset="0"/>
              </a:rPr>
              <a:t>k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– коэффициент пропорциональности</a:t>
            </a:r>
            <a:r>
              <a:rPr lang="ru-RU" sz="1400" dirty="0" smtClean="0">
                <a:latin typeface="Segoe UI" pitchFamily="34" charset="0"/>
                <a:cs typeface="Segoe UI" pitchFamily="34" charset="0"/>
              </a:rPr>
              <a:t>.</a:t>
            </a:r>
            <a:endParaRPr lang="ru-RU" dirty="0"/>
          </a:p>
        </p:txBody>
      </p:sp>
      <p:sp>
        <p:nvSpPr>
          <p:cNvPr id="1034" name="Rectangle 12"/>
          <p:cNvSpPr>
            <a:spLocks noChangeArrowheads="1"/>
          </p:cNvSpPr>
          <p:nvPr/>
        </p:nvSpPr>
        <p:spPr bwMode="auto">
          <a:xfrm>
            <a:off x="0" y="-5210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27" name="Object 11"/>
          <p:cNvGraphicFramePr>
            <a:graphicFrameLocks noChangeAspect="1"/>
          </p:cNvGraphicFramePr>
          <p:nvPr/>
        </p:nvGraphicFramePr>
        <p:xfrm>
          <a:off x="4180937" y="2506783"/>
          <a:ext cx="1510324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6" name="Формула" r:id="rId5" imgW="660113" imgH="431613" progId="">
                  <p:embed/>
                </p:oleObj>
              </mc:Choice>
              <mc:Fallback>
                <p:oleObj name="Формула" r:id="rId5" imgW="660113" imgH="431613" progId="">
                  <p:embed/>
                  <p:pic>
                    <p:nvPicPr>
                      <p:cNvPr id="0" name="Object 11" descr="Пергамент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0937" y="2506783"/>
                        <a:ext cx="1510324" cy="742950"/>
                      </a:xfrm>
                      <a:prstGeom prst="rect">
                        <a:avLst/>
                      </a:prstGeom>
                      <a:blipFill dpi="0" rotWithShape="0">
                        <a:blip r:embed="rId7"/>
                        <a:srcRect/>
                        <a:tile tx="0" ty="0" sx="100000" sy="100000" flip="none" algn="tl"/>
                      </a:blip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5" name="Rectangle 14"/>
          <p:cNvSpPr>
            <a:spLocks noChangeArrowheads="1"/>
          </p:cNvSpPr>
          <p:nvPr/>
        </p:nvSpPr>
        <p:spPr bwMode="auto">
          <a:xfrm>
            <a:off x="0" y="-5210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28" name="Object 13"/>
          <p:cNvGraphicFramePr>
            <a:graphicFrameLocks noChangeAspect="1"/>
          </p:cNvGraphicFramePr>
          <p:nvPr/>
        </p:nvGraphicFramePr>
        <p:xfrm>
          <a:off x="6068094" y="2401515"/>
          <a:ext cx="2582985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7" name="Формула" r:id="rId8" imgW="1079032" imgH="482391" progId="">
                  <p:embed/>
                </p:oleObj>
              </mc:Choice>
              <mc:Fallback>
                <p:oleObj name="Формула" r:id="rId8" imgW="1079032" imgH="482391" progId="">
                  <p:embed/>
                  <p:pic>
                    <p:nvPicPr>
                      <p:cNvPr id="0" name="Object 13" descr="Пергамент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8094" y="2401515"/>
                        <a:ext cx="2582985" cy="850900"/>
                      </a:xfrm>
                      <a:prstGeom prst="rect">
                        <a:avLst/>
                      </a:prstGeom>
                      <a:blipFill dpi="0" rotWithShape="0">
                        <a:blip r:embed="rId7"/>
                        <a:srcRect/>
                        <a:tile tx="0" ty="0" sx="100000" sy="100000" flip="none" algn="tl"/>
                      </a:blip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6" name="Rectangle 15"/>
          <p:cNvSpPr>
            <a:spLocks noChangeArrowheads="1"/>
          </p:cNvSpPr>
          <p:nvPr/>
        </p:nvSpPr>
        <p:spPr bwMode="auto">
          <a:xfrm>
            <a:off x="3315693" y="4286747"/>
            <a:ext cx="5494352" cy="16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ru-RU" sz="1400" dirty="0">
                <a:latin typeface="Segoe UI" pitchFamily="34" charset="0"/>
                <a:cs typeface="Segoe UI" pitchFamily="34" charset="0"/>
              </a:rPr>
              <a:t>Преобразования, выполненные М.Л. Чепелевецким, позволили получить аналитическое выражение, связывающее величину индукционного периода с характеристиками кристаллического зародыша и кристаллообразующей среды, где </a:t>
            </a:r>
            <a:r>
              <a:rPr lang="ru-RU" sz="1400" dirty="0">
                <a:latin typeface="Segoe UI" pitchFamily="34" charset="0"/>
                <a:cs typeface="Segoe UI" pitchFamily="34" charset="0"/>
                <a:sym typeface="Symbol" pitchFamily="18" charset="2"/>
              </a:rPr>
              <a:t></a:t>
            </a:r>
            <a:r>
              <a:rPr lang="ru-RU" sz="1400" baseline="-25000" dirty="0">
                <a:latin typeface="Segoe UI" pitchFamily="34" charset="0"/>
                <a:cs typeface="Segoe UI" pitchFamily="34" charset="0"/>
              </a:rPr>
              <a:t>и 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– продолжительность индукционного периода</a:t>
            </a:r>
            <a:r>
              <a:rPr lang="ru-RU" sz="1400" i="1" dirty="0">
                <a:latin typeface="Segoe UI" pitchFamily="34" charset="0"/>
                <a:cs typeface="Segoe UI" pitchFamily="34" charset="0"/>
              </a:rPr>
              <a:t>; 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А – постоянный множитель, зависящий от формы и размеров кристаллического зародыша</a:t>
            </a:r>
            <a:r>
              <a:rPr lang="ru-RU" sz="1400" i="1" dirty="0">
                <a:latin typeface="Segoe UI" pitchFamily="34" charset="0"/>
                <a:cs typeface="Segoe UI" pitchFamily="34" charset="0"/>
              </a:rPr>
              <a:t>;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>
                <a:latin typeface="Segoe UI" pitchFamily="34" charset="0"/>
                <a:cs typeface="Segoe UI" pitchFamily="34" charset="0"/>
                <a:sym typeface="Symbol" pitchFamily="18" charset="2"/>
              </a:rPr>
              <a:t>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- коэффициент пересыщения, </a:t>
            </a:r>
            <a:r>
              <a:rPr lang="ru-RU" sz="1400" dirty="0">
                <a:latin typeface="Segoe UI" pitchFamily="34" charset="0"/>
                <a:cs typeface="Segoe UI" pitchFamily="34" charset="0"/>
                <a:sym typeface="Symbol" pitchFamily="18" charset="2"/>
              </a:rPr>
              <a:t>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= </a:t>
            </a:r>
            <a:r>
              <a:rPr lang="en-US" sz="1400" dirty="0">
                <a:latin typeface="Segoe UI" pitchFamily="34" charset="0"/>
                <a:cs typeface="Segoe UI" pitchFamily="34" charset="0"/>
              </a:rPr>
              <a:t>C</a:t>
            </a:r>
            <a:r>
              <a:rPr lang="ru-RU" sz="1400" dirty="0" smtClean="0">
                <a:latin typeface="Segoe UI" pitchFamily="34" charset="0"/>
                <a:cs typeface="Segoe UI" pitchFamily="34" charset="0"/>
              </a:rPr>
              <a:t>/</a:t>
            </a:r>
            <a:r>
              <a:rPr lang="ru-RU" sz="1400" dirty="0" err="1" smtClean="0">
                <a:latin typeface="Segoe UI" pitchFamily="34" charset="0"/>
                <a:cs typeface="Segoe UI" pitchFamily="34" charset="0"/>
              </a:rPr>
              <a:t>С</a:t>
            </a:r>
            <a:r>
              <a:rPr lang="ru-RU" sz="1400" baseline="-25000" dirty="0" err="1" smtClean="0">
                <a:latin typeface="Segoe UI" pitchFamily="34" charset="0"/>
                <a:cs typeface="Segoe UI" pitchFamily="34" charset="0"/>
              </a:rPr>
              <a:t>н</a:t>
            </a:r>
            <a:endParaRPr lang="ru-RU" dirty="0"/>
          </a:p>
        </p:txBody>
      </p:sp>
      <p:pic>
        <p:nvPicPr>
          <p:cNvPr id="1037" name="Picture 16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3036" y="3420161"/>
            <a:ext cx="4572000" cy="81597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8" name="Рисунок 2" descr="C:\Documents and Settings\Администратор\Рабочий стол\скан\2_1.jpg"/>
          <p:cNvPicPr>
            <a:picLocks noChangeAspect="1" noChangeArrowheads="1"/>
          </p:cNvPicPr>
          <p:nvPr/>
        </p:nvPicPr>
        <p:blipFill>
          <a:blip r:embed="rId11" cstate="email"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926" y="3640345"/>
            <a:ext cx="2655230" cy="237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6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3011" y="3010619"/>
            <a:ext cx="2582073" cy="30169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939406" y="115814"/>
            <a:ext cx="9358658" cy="55399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ФУНДАМЕНТАЛЬНЫЕ ОСНОВЫ МАССОВОЙ КРИСТАЛЛИЗАЦИИ В СИСТЕМАХ ГЛИНОЗЁМНОГО ПРОИЗВОДСТВА</a:t>
            </a:r>
            <a:endParaRPr lang="ru-RU" b="1" dirty="0">
              <a:solidFill>
                <a:srgbClr val="00206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9" name="Grafik 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246332" y="6198079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Segoe UI" pitchFamily="34" charset="0"/>
                <a:cs typeface="Segoe UI" pitchFamily="34" charset="0"/>
              </a:rPr>
              <a:t>Лайнер А.И. Производство глинозёма / А.И.Лайнер, Н.И.Ерёмин, Ю.А.Лайнер, И.З.Певзнер. М.: Металлургия, 1978. 344 с.</a:t>
            </a:r>
          </a:p>
          <a:p>
            <a:pPr lvl="0"/>
            <a:r>
              <a:rPr lang="ru-RU" sz="1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Segoe UI" pitchFamily="34" charset="0"/>
                <a:cs typeface="Segoe UI" pitchFamily="34" charset="0"/>
              </a:rPr>
              <a:t>Абрамов В.Я., Николаев И.В., Г.Д. Стельмакова. Физико-химические основы комплексной переработки алюминиевого сырья (щелочные способы). М.: Металлургия, 1985. 288 с.</a:t>
            </a:r>
          </a:p>
        </p:txBody>
      </p:sp>
      <p:sp>
        <p:nvSpPr>
          <p:cNvPr id="2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197087" y="6266186"/>
            <a:ext cx="451988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29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05875" y="6266186"/>
            <a:ext cx="2743200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3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7363" y="139250"/>
            <a:ext cx="11527058" cy="738664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lvl="1">
              <a:tabLst>
                <a:tab pos="3495675" algn="l"/>
              </a:tabLst>
            </a:pPr>
            <a:r>
              <a:rPr lang="ru-RU" sz="2400" b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Производство глинозёма: открытие алюминия и начальные этапы его производства</a:t>
            </a:r>
            <a:endParaRPr lang="ru-RU" sz="2400" b="1" kern="0" dirty="0">
              <a:solidFill>
                <a:srgbClr val="FF9900"/>
              </a:solidFill>
              <a:latin typeface="Segoe UI" pitchFamily="34" charset="0"/>
              <a:ea typeface="Segoe UI Black" panose="020B0A02040204020203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66070" y="1321007"/>
            <a:ext cx="909261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1600" dirty="0">
                <a:latin typeface="Segoe UI" pitchFamily="34" charset="0"/>
                <a:cs typeface="Segoe UI" pitchFamily="34" charset="0"/>
              </a:rPr>
              <a:t>1810 год. Хемфри Дэви (1778-1829) получил сплав </a:t>
            </a:r>
            <a:r>
              <a:rPr lang="en-US" sz="1600" dirty="0">
                <a:latin typeface="Segoe UI" pitchFamily="34" charset="0"/>
                <a:cs typeface="Segoe UI" pitchFamily="34" charset="0"/>
              </a:rPr>
              <a:t>Fe-Al 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электролизом расплавленных солей.</a:t>
            </a:r>
          </a:p>
          <a:p>
            <a:pPr>
              <a:defRPr/>
            </a:pPr>
            <a:r>
              <a:rPr lang="ru-RU" sz="1600" b="1" dirty="0">
                <a:latin typeface="Segoe UI" pitchFamily="34" charset="0"/>
                <a:cs typeface="Segoe UI" pitchFamily="34" charset="0"/>
              </a:rPr>
              <a:t>1825 март. 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Датский физик </a:t>
            </a:r>
            <a:r>
              <a:rPr lang="ru-RU" sz="1600" b="1" dirty="0">
                <a:latin typeface="Segoe UI" pitchFamily="34" charset="0"/>
                <a:cs typeface="Segoe UI" pitchFamily="34" charset="0"/>
              </a:rPr>
              <a:t>Ганс </a:t>
            </a:r>
            <a:r>
              <a:rPr lang="ru-RU" sz="1600" b="1" dirty="0" smtClean="0">
                <a:latin typeface="Segoe UI" pitchFamily="34" charset="0"/>
                <a:cs typeface="Segoe UI" pitchFamily="34" charset="0"/>
              </a:rPr>
              <a:t>Христиан Эрстед 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получил амальгаму алюминия по реакции:</a:t>
            </a:r>
          </a:p>
          <a:p>
            <a:pPr algn="ctr">
              <a:defRPr/>
            </a:pPr>
            <a:r>
              <a:rPr lang="en-US" sz="1600" dirty="0">
                <a:latin typeface="Segoe UI" pitchFamily="34" charset="0"/>
                <a:cs typeface="Segoe UI" pitchFamily="34" charset="0"/>
              </a:rPr>
              <a:t>AlCl</a:t>
            </a:r>
            <a:r>
              <a:rPr lang="en-US" sz="1600" baseline="-25000" dirty="0">
                <a:latin typeface="Segoe UI" pitchFamily="34" charset="0"/>
                <a:cs typeface="Segoe UI" pitchFamily="34" charset="0"/>
              </a:rPr>
              <a:t>3</a:t>
            </a:r>
            <a:r>
              <a:rPr lang="en-US" sz="1600" dirty="0">
                <a:latin typeface="Segoe UI" pitchFamily="34" charset="0"/>
                <a:cs typeface="Segoe UI" pitchFamily="34" charset="0"/>
              </a:rPr>
              <a:t> + 3K(Hg) = Al(Hg) + 3KCl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.</a:t>
            </a:r>
          </a:p>
          <a:p>
            <a:pPr algn="just">
              <a:defRPr/>
            </a:pPr>
            <a:r>
              <a:rPr lang="ru-RU" sz="1600" dirty="0">
                <a:latin typeface="Segoe UI" pitchFamily="34" charset="0"/>
                <a:cs typeface="Segoe UI" pitchFamily="34" charset="0"/>
              </a:rPr>
              <a:t>При её дистилляции без  доступа воздуха получен металлический </a:t>
            </a:r>
            <a:r>
              <a:rPr lang="en-US" sz="1600" dirty="0">
                <a:latin typeface="Segoe UI" pitchFamily="34" charset="0"/>
                <a:cs typeface="Segoe UI" pitchFamily="34" charset="0"/>
              </a:rPr>
              <a:t>Al 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.</a:t>
            </a:r>
          </a:p>
          <a:p>
            <a:pPr algn="just">
              <a:defRPr/>
            </a:pPr>
            <a:r>
              <a:rPr lang="ru-RU" sz="1600" b="1" dirty="0">
                <a:latin typeface="Segoe UI" pitchFamily="34" charset="0"/>
                <a:cs typeface="Segoe UI" pitchFamily="34" charset="0"/>
              </a:rPr>
              <a:t>1854.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Разработан первый промышленный способ производства алюминия (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Сент-Клер </a:t>
            </a:r>
            <a:r>
              <a:rPr lang="ru-RU" sz="1600" dirty="0" err="1" smtClean="0">
                <a:latin typeface="Segoe UI" pitchFamily="34" charset="0"/>
                <a:cs typeface="Segoe UI" pitchFamily="34" charset="0"/>
              </a:rPr>
              <a:t>Девиль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, Франция):</a:t>
            </a:r>
          </a:p>
          <a:p>
            <a:pPr algn="ctr">
              <a:defRPr/>
            </a:pPr>
            <a:r>
              <a:rPr lang="en-US" sz="1600" dirty="0">
                <a:latin typeface="Segoe UI" pitchFamily="34" charset="0"/>
                <a:cs typeface="Segoe UI" pitchFamily="34" charset="0"/>
              </a:rPr>
              <a:t>AlCl</a:t>
            </a:r>
            <a:r>
              <a:rPr lang="en-US" sz="1600" baseline="-25000" dirty="0">
                <a:latin typeface="Segoe UI" pitchFamily="34" charset="0"/>
                <a:cs typeface="Segoe UI" pitchFamily="34" charset="0"/>
              </a:rPr>
              <a:t>3</a:t>
            </a:r>
            <a:r>
              <a:rPr lang="en-US" sz="1600" dirty="0">
                <a:latin typeface="Segoe UI" pitchFamily="34" charset="0"/>
                <a:cs typeface="Segoe UI" pitchFamily="34" charset="0"/>
              </a:rPr>
              <a:t> NaCl+ 3Na(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ж)</a:t>
            </a:r>
            <a:r>
              <a:rPr lang="en-US" sz="1600" dirty="0">
                <a:latin typeface="Segoe UI" pitchFamily="34" charset="0"/>
                <a:cs typeface="Segoe UI" pitchFamily="34" charset="0"/>
              </a:rPr>
              <a:t> = Al + 4NaCl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.</a:t>
            </a:r>
          </a:p>
          <a:p>
            <a:pPr algn="just">
              <a:defRPr/>
            </a:pPr>
            <a:r>
              <a:rPr lang="ru-RU" sz="1600" dirty="0">
                <a:latin typeface="Segoe UI" pitchFamily="34" charset="0"/>
                <a:cs typeface="Segoe UI" pitchFamily="34" charset="0"/>
              </a:rPr>
              <a:t>С 1854 по 1890 год этим способом получено около 200 т алюминия.</a:t>
            </a:r>
          </a:p>
          <a:p>
            <a:pPr algn="just">
              <a:defRPr/>
            </a:pPr>
            <a:r>
              <a:rPr lang="ru-RU" sz="1600" dirty="0">
                <a:latin typeface="Segoe UI" pitchFamily="34" charset="0"/>
                <a:cs typeface="Segoe UI" pitchFamily="34" charset="0"/>
              </a:rPr>
              <a:t>Первый алюминиевый завод России работал в Сергиевом Посаде (под Москвой) по усовершенствованному способу 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Сент-Клер Девиля 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с 1885 по 1889 г.:</a:t>
            </a:r>
          </a:p>
          <a:p>
            <a:pPr algn="ctr">
              <a:defRPr/>
            </a:pPr>
            <a:r>
              <a:rPr lang="ru-RU" sz="1600" dirty="0">
                <a:latin typeface="Segoe UI" pitchFamily="34" charset="0"/>
                <a:cs typeface="Segoe UI" pitchFamily="34" charset="0"/>
              </a:rPr>
              <a:t>Глины + </a:t>
            </a:r>
            <a:r>
              <a:rPr lang="en-US" sz="1600" dirty="0">
                <a:latin typeface="Segoe UI" pitchFamily="34" charset="0"/>
                <a:cs typeface="Segoe UI" pitchFamily="34" charset="0"/>
              </a:rPr>
              <a:t>Cl</a:t>
            </a:r>
            <a:r>
              <a:rPr lang="en-US" sz="1600" baseline="-25000" dirty="0">
                <a:latin typeface="Segoe UI" pitchFamily="34" charset="0"/>
                <a:cs typeface="Segoe UI" pitchFamily="34" charset="0"/>
              </a:rPr>
              <a:t>2</a:t>
            </a:r>
            <a:r>
              <a:rPr lang="en-US" sz="1600" dirty="0">
                <a:latin typeface="Segoe UI" pitchFamily="34" charset="0"/>
                <a:cs typeface="Segoe UI" pitchFamily="34" charset="0"/>
              </a:rPr>
              <a:t> = AlCl</a:t>
            </a:r>
            <a:r>
              <a:rPr lang="en-US" sz="1600" baseline="-25000" dirty="0">
                <a:latin typeface="Segoe UI" pitchFamily="34" charset="0"/>
                <a:cs typeface="Segoe UI" pitchFamily="34" charset="0"/>
              </a:rPr>
              <a:t>3</a:t>
            </a:r>
            <a:r>
              <a:rPr lang="en-US" sz="1600" dirty="0">
                <a:latin typeface="Segoe UI" pitchFamily="34" charset="0"/>
                <a:cs typeface="Segoe UI" pitchFamily="34" charset="0"/>
              </a:rPr>
              <a:t> + 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остаток.</a:t>
            </a:r>
          </a:p>
          <a:p>
            <a:pPr algn="ctr">
              <a:defRPr/>
            </a:pPr>
            <a:r>
              <a:rPr lang="en-US" sz="1600" dirty="0">
                <a:latin typeface="Segoe UI" pitchFamily="34" charset="0"/>
                <a:cs typeface="Segoe UI" pitchFamily="34" charset="0"/>
              </a:rPr>
              <a:t>AlCl</a:t>
            </a:r>
            <a:r>
              <a:rPr lang="en-US" sz="1600" baseline="-25000" dirty="0">
                <a:latin typeface="Segoe UI" pitchFamily="34" charset="0"/>
                <a:cs typeface="Segoe UI" pitchFamily="34" charset="0"/>
              </a:rPr>
              <a:t>3 </a:t>
            </a:r>
            <a:r>
              <a:rPr lang="en-US" sz="1600" dirty="0">
                <a:latin typeface="Segoe UI" pitchFamily="34" charset="0"/>
                <a:cs typeface="Segoe UI" pitchFamily="34" charset="0"/>
              </a:rPr>
              <a:t>NaCl+ 3Na(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ж)</a:t>
            </a:r>
            <a:r>
              <a:rPr lang="en-US" sz="1600" dirty="0">
                <a:latin typeface="Segoe UI" pitchFamily="34" charset="0"/>
                <a:cs typeface="Segoe UI" pitchFamily="34" charset="0"/>
              </a:rPr>
              <a:t> = Al + 4NaCl (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3</a:t>
            </a:r>
            <a:r>
              <a:rPr lang="en-US" sz="1600" dirty="0">
                <a:latin typeface="Segoe UI" pitchFamily="34" charset="0"/>
                <a:cs typeface="Segoe UI" pitchFamily="34" charset="0"/>
              </a:rPr>
              <a:t>NaFAlF</a:t>
            </a:r>
            <a:r>
              <a:rPr lang="en-US" sz="1600" baseline="-25000" dirty="0">
                <a:latin typeface="Segoe UI" pitchFamily="34" charset="0"/>
                <a:cs typeface="Segoe UI" pitchFamily="34" charset="0"/>
              </a:rPr>
              <a:t>3</a:t>
            </a:r>
            <a:r>
              <a:rPr lang="en-US" sz="1600" dirty="0">
                <a:latin typeface="Segoe UI" pitchFamily="34" charset="0"/>
                <a:cs typeface="Segoe UI" pitchFamily="34" charset="0"/>
              </a:rPr>
              <a:t>)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.</a:t>
            </a:r>
            <a:endParaRPr lang="en-US" sz="1600" dirty="0">
              <a:latin typeface="Segoe UI" pitchFamily="34" charset="0"/>
              <a:cs typeface="Segoe UI" pitchFamily="34" charset="0"/>
            </a:endParaRPr>
          </a:p>
          <a:p>
            <a:pPr algn="just">
              <a:defRPr/>
            </a:pPr>
            <a:r>
              <a:rPr lang="en-US" sz="1600" b="1" dirty="0" smtClean="0">
                <a:latin typeface="Segoe UI" pitchFamily="34" charset="0"/>
                <a:cs typeface="Segoe UI" pitchFamily="34" charset="0"/>
              </a:rPr>
              <a:t>1858</a:t>
            </a:r>
            <a:r>
              <a:rPr lang="ru-RU" sz="1600" b="1" dirty="0" smtClean="0">
                <a:latin typeface="Segoe UI" pitchFamily="34" charset="0"/>
                <a:cs typeface="Segoe UI" pitchFamily="34" charset="0"/>
              </a:rPr>
              <a:t>. </a:t>
            </a:r>
            <a:r>
              <a:rPr lang="ru-RU" sz="1600" b="1" dirty="0" err="1" smtClean="0">
                <a:latin typeface="Segoe UI" pitchFamily="34" charset="0"/>
                <a:cs typeface="Segoe UI" pitchFamily="34" charset="0"/>
              </a:rPr>
              <a:t>Ле-Шателье</a:t>
            </a:r>
            <a:r>
              <a:rPr lang="ru-RU" sz="1600" b="1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разработал «пирогенный» – термический способ обработки бокситов содой. Иногда этот способ называют способом Девилля-Пешинэ, прошедший существенные усовершенствование в 1880 году (</a:t>
            </a:r>
            <a:r>
              <a:rPr lang="ru-RU" sz="1600" b="1" dirty="0" smtClean="0">
                <a:latin typeface="Segoe UI" pitchFamily="34" charset="0"/>
                <a:cs typeface="Segoe UI" pitchFamily="34" charset="0"/>
              </a:rPr>
              <a:t>способ Мюллера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) и в 1902 году (</a:t>
            </a:r>
            <a:r>
              <a:rPr lang="ru-RU" sz="1600" b="1" dirty="0" smtClean="0">
                <a:latin typeface="Segoe UI" pitchFamily="34" charset="0"/>
                <a:cs typeface="Segoe UI" pitchFamily="34" charset="0"/>
              </a:rPr>
              <a:t>способ Паккарда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), предложившие вводить в шихту известь для связывания кремнезёма. В дальнейшем этот способ был усовершенствован и под названием способ </a:t>
            </a:r>
            <a:r>
              <a:rPr lang="ru-RU" sz="1600" b="1" dirty="0" smtClean="0">
                <a:latin typeface="Segoe UI" pitchFamily="34" charset="0"/>
                <a:cs typeface="Segoe UI" pitchFamily="34" charset="0"/>
              </a:rPr>
              <a:t>ГИПХа 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(</a:t>
            </a:r>
            <a:r>
              <a:rPr lang="ru-RU" sz="1600" b="1" dirty="0" smtClean="0">
                <a:latin typeface="Segoe UI" pitchFamily="34" charset="0"/>
                <a:cs typeface="Segoe UI" pitchFamily="34" charset="0"/>
              </a:rPr>
              <a:t>Мюллера-Яковкина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) был принят к осуществлению на Волховском алюминиевом комбинате.</a:t>
            </a:r>
            <a:endParaRPr lang="ru-RU" sz="1600" dirty="0"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3715" y="3434963"/>
            <a:ext cx="1721052" cy="247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0956" y="985961"/>
            <a:ext cx="1730486" cy="200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7246189" y="5903286"/>
            <a:ext cx="47228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/>
              <a:t>Сент-Клер </a:t>
            </a:r>
            <a:r>
              <a:rPr lang="ru-RU" sz="1600" b="1" dirty="0" err="1" smtClean="0"/>
              <a:t>Девиль</a:t>
            </a:r>
            <a:r>
              <a:rPr lang="ru-RU" sz="1600" b="1" dirty="0" smtClean="0"/>
              <a:t>, Анри </a:t>
            </a:r>
            <a:r>
              <a:rPr lang="ru-RU" sz="1600" b="1" dirty="0" err="1" smtClean="0"/>
              <a:t>Этьен</a:t>
            </a:r>
            <a:r>
              <a:rPr lang="ru-RU" sz="1600" b="1" dirty="0" smtClean="0"/>
              <a:t> (1818-1881) </a:t>
            </a:r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553760" y="3013072"/>
            <a:ext cx="36382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Segoe UI" pitchFamily="34" charset="0"/>
                <a:cs typeface="Segoe UI" pitchFamily="34" charset="0"/>
              </a:rPr>
              <a:t>Ганс Христиан Эрстед (1777-1851)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Бричкин В.Н., Кремчеева Д.А., Матвеев В.А. Количественное влияние затравки на показатели массовой кристаллизации химических осадков // </a:t>
            </a:r>
          </a:p>
          <a:p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Записки Горного института, 2015. Т. 211. С.</a:t>
            </a:r>
            <a:r>
              <a:rPr 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 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64-70.</a:t>
            </a: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231591" y="6266186"/>
            <a:ext cx="543466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30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18918" y="179423"/>
            <a:ext cx="10892135" cy="55399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ФУНДАМЕНТАЛЬНЫЕ ОСНОВЫ МАССОВОЙ КРИСТАЛЛИЗАЦИИ В СИСТЕМАХ ГЛИНОЗЁМНОГО ПРОИЗВОДСТВА. ПОЛУЧЕНИЕ КРУПНОЗЕРНИСТОГО ГТДРОКСИДА АЛЮМИНИЯ</a:t>
            </a:r>
            <a:endParaRPr lang="ru-RU" b="1" dirty="0">
              <a:solidFill>
                <a:srgbClr val="00206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623095" y="1164566"/>
            <a:ext cx="5313872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Segoe UI" pitchFamily="34" charset="0"/>
                <a:cs typeface="Segoe UI" pitchFamily="34" charset="0"/>
              </a:rPr>
              <a:t>Конечное количество частиц будет определяться следующим выражением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N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 = 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N</a:t>
            </a:r>
            <a:r>
              <a:rPr lang="ru-RU" sz="1600" baseline="-25000" dirty="0" err="1" smtClean="0">
                <a:latin typeface="Segoe UI" pitchFamily="34" charset="0"/>
                <a:cs typeface="Segoe UI" pitchFamily="34" charset="0"/>
              </a:rPr>
              <a:t>з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 + 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K</a:t>
            </a:r>
            <a:r>
              <a:rPr lang="ru-RU" sz="1600" baseline="-25000" dirty="0" smtClean="0">
                <a:latin typeface="Segoe UI" pitchFamily="34" charset="0"/>
                <a:cs typeface="Segoe UI" pitchFamily="34" charset="0"/>
              </a:rPr>
              <a:t>1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{(С – C</a:t>
            </a:r>
            <a:r>
              <a:rPr lang="ru-RU" sz="1600" baseline="-25000" dirty="0" smtClean="0">
                <a:latin typeface="Segoe UI" pitchFamily="34" charset="0"/>
                <a:cs typeface="Segoe UI" pitchFamily="34" charset="0"/>
              </a:rPr>
              <a:t>0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)/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m</a:t>
            </a:r>
            <a:r>
              <a:rPr lang="ru-RU" sz="1600" baseline="-25000" dirty="0" err="1" smtClean="0">
                <a:latin typeface="Segoe UI" pitchFamily="34" charset="0"/>
                <a:cs typeface="Segoe UI" pitchFamily="34" charset="0"/>
              </a:rPr>
              <a:t>з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 - [(С – C</a:t>
            </a:r>
            <a:r>
              <a:rPr lang="ru-RU" sz="1600" baseline="-25000" dirty="0" smtClean="0">
                <a:latin typeface="Segoe UI" pitchFamily="34" charset="0"/>
                <a:cs typeface="Segoe UI" pitchFamily="34" charset="0"/>
              </a:rPr>
              <a:t>0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)/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m</a:t>
            </a:r>
            <a:r>
              <a:rPr lang="ru-RU" sz="1600" baseline="-25000" dirty="0" err="1" smtClean="0">
                <a:latin typeface="Segoe UI" pitchFamily="34" charset="0"/>
                <a:cs typeface="Segoe UI" pitchFamily="34" charset="0"/>
              </a:rPr>
              <a:t>з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]</a:t>
            </a:r>
            <a:r>
              <a:rPr lang="ru-RU" sz="1600" baseline="-25000" dirty="0" smtClean="0">
                <a:latin typeface="Segoe UI" pitchFamily="34" charset="0"/>
                <a:cs typeface="Segoe UI" pitchFamily="34" charset="0"/>
              </a:rPr>
              <a:t>пред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} + 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K</a:t>
            </a:r>
            <a:r>
              <a:rPr lang="ru-RU" sz="16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 (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m</a:t>
            </a:r>
            <a:r>
              <a:rPr lang="ru-RU" sz="1600" baseline="-25000" dirty="0" err="1" smtClean="0">
                <a:latin typeface="Segoe UI" pitchFamily="34" charset="0"/>
                <a:cs typeface="Segoe UI" pitchFamily="34" charset="0"/>
              </a:rPr>
              <a:t>з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)</a:t>
            </a:r>
            <a:r>
              <a:rPr lang="ru-RU" sz="1600" baseline="30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,</a:t>
            </a:r>
          </a:p>
          <a:p>
            <a:r>
              <a:rPr lang="ru-RU" sz="1600" dirty="0" smtClean="0">
                <a:latin typeface="Segoe UI" pitchFamily="34" charset="0"/>
                <a:cs typeface="Segoe UI" pitchFamily="34" charset="0"/>
              </a:rPr>
              <a:t>где: 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N</a:t>
            </a:r>
            <a:r>
              <a:rPr lang="ru-RU" sz="1600" baseline="-25000" dirty="0" err="1" smtClean="0">
                <a:latin typeface="Segoe UI" pitchFamily="34" charset="0"/>
                <a:cs typeface="Segoe UI" pitchFamily="34" charset="0"/>
              </a:rPr>
              <a:t>з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 – число частиц введённых с затравкой равное 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m</a:t>
            </a:r>
            <a:r>
              <a:rPr lang="ru-RU" sz="1600" baseline="-25000" dirty="0" err="1" smtClean="0">
                <a:latin typeface="Segoe UI" pitchFamily="34" charset="0"/>
                <a:cs typeface="Segoe UI" pitchFamily="34" charset="0"/>
              </a:rPr>
              <a:t>з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/(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ρ r</a:t>
            </a:r>
            <a:r>
              <a:rPr lang="ru-RU" sz="1600" baseline="30000" dirty="0" smtClean="0">
                <a:latin typeface="Segoe UI" pitchFamily="34" charset="0"/>
                <a:cs typeface="Segoe UI" pitchFamily="34" charset="0"/>
              </a:rPr>
              <a:t>3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K</a:t>
            </a:r>
            <a:r>
              <a:rPr lang="ru-RU" sz="1600" baseline="30000" dirty="0" smtClean="0">
                <a:latin typeface="Segoe UI" pitchFamily="34" charset="0"/>
                <a:cs typeface="Segoe UI" pitchFamily="34" charset="0"/>
              </a:rPr>
              <a:t>'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); 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ρ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 – плотность затравки и кристаллизующегося компонента; 1/(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ρ r</a:t>
            </a:r>
            <a:r>
              <a:rPr lang="ru-RU" sz="1600" baseline="30000" dirty="0" smtClean="0">
                <a:latin typeface="Segoe UI" pitchFamily="34" charset="0"/>
                <a:cs typeface="Segoe UI" pitchFamily="34" charset="0"/>
              </a:rPr>
              <a:t>3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K</a:t>
            </a:r>
            <a:r>
              <a:rPr lang="ru-RU" sz="1600" baseline="30000" dirty="0" smtClean="0">
                <a:latin typeface="Segoe UI" pitchFamily="34" charset="0"/>
                <a:cs typeface="Segoe UI" pitchFamily="34" charset="0"/>
              </a:rPr>
              <a:t>'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) – ввиду постоянства обозначим через 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K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.</a:t>
            </a:r>
          </a:p>
          <a:p>
            <a:r>
              <a:rPr lang="ru-RU" sz="1600" dirty="0" smtClean="0">
                <a:latin typeface="Segoe UI" pitchFamily="34" charset="0"/>
                <a:cs typeface="Segoe UI" pitchFamily="34" charset="0"/>
              </a:rPr>
              <a:t>После дифференцирования получаем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(</a:t>
            </a:r>
            <a:r>
              <a:rPr lang="en-US" sz="1600" dirty="0" err="1" smtClean="0">
                <a:latin typeface="Segoe UI" pitchFamily="34" charset="0"/>
                <a:cs typeface="Segoe UI" pitchFamily="34" charset="0"/>
              </a:rPr>
              <a:t>dN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/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dm</a:t>
            </a:r>
            <a:r>
              <a:rPr lang="ru-RU" sz="1600" baseline="-25000" dirty="0" err="1" smtClean="0">
                <a:latin typeface="Segoe UI" pitchFamily="34" charset="0"/>
                <a:cs typeface="Segoe UI" pitchFamily="34" charset="0"/>
              </a:rPr>
              <a:t>з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) = 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K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 - 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K</a:t>
            </a:r>
            <a:r>
              <a:rPr lang="ru-RU" sz="1600" baseline="-25000" dirty="0" smtClean="0">
                <a:latin typeface="Segoe UI" pitchFamily="34" charset="0"/>
                <a:cs typeface="Segoe UI" pitchFamily="34" charset="0"/>
              </a:rPr>
              <a:t>1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(С – C</a:t>
            </a:r>
            <a:r>
              <a:rPr lang="ru-RU" sz="1600" baseline="-25000" dirty="0" smtClean="0">
                <a:latin typeface="Segoe UI" pitchFamily="34" charset="0"/>
                <a:cs typeface="Segoe UI" pitchFamily="34" charset="0"/>
              </a:rPr>
              <a:t>0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)/(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m</a:t>
            </a:r>
            <a:r>
              <a:rPr lang="ru-RU" sz="1600" baseline="-25000" dirty="0" err="1" smtClean="0">
                <a:latin typeface="Segoe UI" pitchFamily="34" charset="0"/>
                <a:cs typeface="Segoe UI" pitchFamily="34" charset="0"/>
              </a:rPr>
              <a:t>з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)</a:t>
            </a:r>
            <a:r>
              <a:rPr lang="ru-RU" sz="1600" baseline="30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 + 2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K</a:t>
            </a:r>
            <a:r>
              <a:rPr lang="ru-RU" sz="16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m</a:t>
            </a:r>
            <a:r>
              <a:rPr lang="ru-RU" sz="1600" baseline="-25000" dirty="0" err="1" smtClean="0">
                <a:latin typeface="Segoe UI" pitchFamily="34" charset="0"/>
                <a:cs typeface="Segoe UI" pitchFamily="34" charset="0"/>
              </a:rPr>
              <a:t>з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Решение находится на пересечении степенной функции 1/(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m</a:t>
            </a:r>
            <a:r>
              <a:rPr lang="ru-RU" sz="1600" baseline="-25000" dirty="0" err="1" smtClean="0">
                <a:latin typeface="Segoe UI" pitchFamily="34" charset="0"/>
                <a:cs typeface="Segoe UI" pitchFamily="34" charset="0"/>
              </a:rPr>
              <a:t>з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)</a:t>
            </a:r>
            <a:r>
              <a:rPr lang="ru-RU" sz="1600" baseline="30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, и секущей её линейной функции смещённой по оси ординат на величину 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K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/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K</a:t>
            </a:r>
            <a:r>
              <a:rPr lang="ru-RU" sz="1600" baseline="-25000" dirty="0" smtClean="0">
                <a:latin typeface="Segoe UI" pitchFamily="34" charset="0"/>
                <a:cs typeface="Segoe UI" pitchFamily="34" charset="0"/>
              </a:rPr>
              <a:t>1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(С – C</a:t>
            </a:r>
            <a:r>
              <a:rPr lang="ru-RU" sz="1600" baseline="-25000" dirty="0" smtClean="0">
                <a:latin typeface="Segoe UI" pitchFamily="34" charset="0"/>
                <a:cs typeface="Segoe UI" pitchFamily="34" charset="0"/>
              </a:rPr>
              <a:t>0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) с угловым коэффициентом 2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K</a:t>
            </a:r>
            <a:r>
              <a:rPr lang="ru-RU" sz="16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/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K</a:t>
            </a:r>
            <a:r>
              <a:rPr lang="ru-RU" sz="1600" baseline="-25000" dirty="0" smtClean="0">
                <a:latin typeface="Segoe UI" pitchFamily="34" charset="0"/>
                <a:cs typeface="Segoe UI" pitchFamily="34" charset="0"/>
              </a:rPr>
              <a:t>1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(С – C</a:t>
            </a:r>
            <a:r>
              <a:rPr lang="ru-RU" sz="1600" baseline="-25000" dirty="0" smtClean="0">
                <a:latin typeface="Segoe UI" pitchFamily="34" charset="0"/>
                <a:cs typeface="Segoe UI" pitchFamily="34" charset="0"/>
              </a:rPr>
              <a:t>0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). Тем самым существует единственное значение массы затравки, отвечающее минимуму функции по количеству частиц конечного продукта, так как максимум функции не имеет физических ограничений.</a:t>
            </a:r>
            <a:endParaRPr lang="ru-RU" sz="1600" dirty="0"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8975840" y="1190446"/>
            <a:ext cx="3216160" cy="2672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5"/>
          <p:cNvSpPr>
            <a:spLocks noChangeArrowheads="1"/>
          </p:cNvSpPr>
          <p:nvPr/>
        </p:nvSpPr>
        <p:spPr bwMode="auto">
          <a:xfrm>
            <a:off x="9026105" y="3998707"/>
            <a:ext cx="3053752" cy="14161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Выход фракции гидроксида алюминия -45мкм в зависимости от концентрации затравки для различного времени разложения алюминатных растворов. Цифровые обозначения легенды соответствуют продолжительности процесса</a:t>
            </a: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901" y="1285335"/>
            <a:ext cx="3449108" cy="44534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20452" y="6138893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Бричкин В.Н., Сизяков В.М., Облова И.С., Федосеев Д.В. Промышленный синтез тонкодисперсного гидроксида алюминия при переработке алюминийсодержащего сырья // </a:t>
            </a:r>
          </a:p>
          <a:p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Цветные металлы, 2018. № 10. С. 45-51. </a:t>
            </a:r>
          </a:p>
          <a:p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Бричкин В.Н., Сизякова Е.В. Рост и морфология гидроксида алюминия  // Цветные металлы, 2006. № 9. С. 37-41</a:t>
            </a: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119449" y="6266186"/>
            <a:ext cx="529626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31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18919" y="179423"/>
            <a:ext cx="10367350" cy="615553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ФУНДАМЕНТАЛЬНЫЕ ОСНОВЫ МАССОВОЙ КРИСТАЛЛИЗАЦИИ В СИСТЕМАХ ГЛИНОЗЁМНОГО ПРОИЗВОДСТВА. ХИМИЗМ И МЕХАНИЗМ КАРБОНИЗАЦИИ</a:t>
            </a:r>
            <a:endParaRPr lang="ru-RU" sz="2000" b="1" dirty="0">
              <a:solidFill>
                <a:srgbClr val="00206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60810" y="1149316"/>
            <a:ext cx="88522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Segoe UI" pitchFamily="34" charset="0"/>
                <a:cs typeface="Segoe UI" pitchFamily="34" charset="0"/>
              </a:rPr>
              <a:t>Взаимодействия в ламинарной плёнке раствора на границе с газовым пузырьком:</a:t>
            </a:r>
          </a:p>
          <a:p>
            <a:r>
              <a:rPr lang="en-US" sz="1600" dirty="0" smtClean="0">
                <a:latin typeface="Segoe UI" pitchFamily="34" charset="0"/>
                <a:cs typeface="Segoe UI" pitchFamily="34" charset="0"/>
              </a:rPr>
              <a:t>(CO</a:t>
            </a:r>
            <a:r>
              <a:rPr lang="en-US" sz="16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)</a:t>
            </a:r>
            <a:r>
              <a:rPr lang="ru-RU" sz="1600" baseline="-25000" dirty="0" smtClean="0">
                <a:latin typeface="Segoe UI" pitchFamily="34" charset="0"/>
                <a:cs typeface="Segoe UI" pitchFamily="34" charset="0"/>
              </a:rPr>
              <a:t>г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 = (CO</a:t>
            </a:r>
            <a:r>
              <a:rPr lang="en-US" sz="16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)</a:t>
            </a:r>
            <a:r>
              <a:rPr lang="ru-RU" sz="1600" baseline="-25000" dirty="0" err="1" smtClean="0">
                <a:latin typeface="Segoe UI" pitchFamily="34" charset="0"/>
                <a:cs typeface="Segoe UI" pitchFamily="34" charset="0"/>
              </a:rPr>
              <a:t>раст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;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H</a:t>
            </a:r>
            <a:r>
              <a:rPr lang="en-US" sz="16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O + (CO</a:t>
            </a:r>
            <a:r>
              <a:rPr lang="en-US" sz="16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)</a:t>
            </a:r>
            <a:r>
              <a:rPr lang="ru-RU" sz="1600" baseline="-25000" dirty="0" err="1" smtClean="0">
                <a:latin typeface="Segoe UI" pitchFamily="34" charset="0"/>
                <a:cs typeface="Segoe UI" pitchFamily="34" charset="0"/>
              </a:rPr>
              <a:t>раст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 = H</a:t>
            </a:r>
            <a:r>
              <a:rPr lang="en-US" sz="16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CO</a:t>
            </a:r>
            <a:r>
              <a:rPr lang="en-US" sz="1600" baseline="-25000" dirty="0" smtClean="0">
                <a:latin typeface="Segoe UI" pitchFamily="34" charset="0"/>
                <a:cs typeface="Segoe UI" pitchFamily="34" charset="0"/>
              </a:rPr>
              <a:t>3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;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2NaOH + H</a:t>
            </a:r>
            <a:r>
              <a:rPr lang="en-US" sz="16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CO</a:t>
            </a:r>
            <a:r>
              <a:rPr lang="en-US" sz="1600" baseline="-25000" dirty="0" smtClean="0">
                <a:latin typeface="Segoe UI" pitchFamily="34" charset="0"/>
                <a:cs typeface="Segoe UI" pitchFamily="34" charset="0"/>
              </a:rPr>
              <a:t>3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 = Na</a:t>
            </a:r>
            <a:r>
              <a:rPr lang="en-US" sz="16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CO</a:t>
            </a:r>
            <a:r>
              <a:rPr lang="en-US" sz="1600" baseline="-25000" dirty="0" smtClean="0">
                <a:latin typeface="Segoe UI" pitchFamily="34" charset="0"/>
                <a:cs typeface="Segoe UI" pitchFamily="34" charset="0"/>
              </a:rPr>
              <a:t>3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 + 2H</a:t>
            </a:r>
            <a:r>
              <a:rPr lang="en-US" sz="16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O;</a:t>
            </a:r>
            <a:endParaRPr lang="ru-RU" sz="1600" dirty="0" smtClean="0">
              <a:latin typeface="Segoe UI" pitchFamily="34" charset="0"/>
              <a:cs typeface="Segoe UI" pitchFamily="34" charset="0"/>
            </a:endParaRPr>
          </a:p>
          <a:p>
            <a:r>
              <a:rPr lang="en-US" sz="1600" dirty="0" smtClean="0">
                <a:latin typeface="Segoe UI" pitchFamily="34" charset="0"/>
                <a:cs typeface="Segoe UI" pitchFamily="34" charset="0"/>
              </a:rPr>
              <a:t>Na</a:t>
            </a:r>
            <a:r>
              <a:rPr lang="en-US" sz="16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CO</a:t>
            </a:r>
            <a:r>
              <a:rPr lang="en-US" sz="1600" baseline="-25000" dirty="0" smtClean="0">
                <a:latin typeface="Segoe UI" pitchFamily="34" charset="0"/>
                <a:cs typeface="Segoe UI" pitchFamily="34" charset="0"/>
              </a:rPr>
              <a:t>3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 + H</a:t>
            </a:r>
            <a:r>
              <a:rPr lang="en-US" sz="16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CO</a:t>
            </a:r>
            <a:r>
              <a:rPr lang="en-US" sz="1600" baseline="-25000" dirty="0" smtClean="0">
                <a:latin typeface="Segoe UI" pitchFamily="34" charset="0"/>
                <a:cs typeface="Segoe UI" pitchFamily="34" charset="0"/>
              </a:rPr>
              <a:t>3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 = 2NaHCO</a:t>
            </a:r>
            <a:r>
              <a:rPr lang="en-US" sz="1600" baseline="-25000" dirty="0" smtClean="0">
                <a:latin typeface="Segoe UI" pitchFamily="34" charset="0"/>
                <a:cs typeface="Segoe UI" pitchFamily="34" charset="0"/>
              </a:rPr>
              <a:t>3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;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en-US" sz="1600" dirty="0" err="1" smtClean="0">
                <a:latin typeface="Segoe UI" pitchFamily="34" charset="0"/>
                <a:cs typeface="Segoe UI" pitchFamily="34" charset="0"/>
              </a:rPr>
              <a:t>NaAl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(OH)</a:t>
            </a:r>
            <a:r>
              <a:rPr lang="en-US" sz="1600" baseline="-25000" dirty="0" smtClean="0">
                <a:latin typeface="Segoe UI" pitchFamily="34" charset="0"/>
                <a:cs typeface="Segoe UI" pitchFamily="34" charset="0"/>
              </a:rPr>
              <a:t>4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 = Al(OH)</a:t>
            </a:r>
            <a:r>
              <a:rPr lang="en-US" sz="1600" baseline="-25000" dirty="0" smtClean="0">
                <a:latin typeface="Segoe UI" pitchFamily="34" charset="0"/>
                <a:cs typeface="Segoe UI" pitchFamily="34" charset="0"/>
              </a:rPr>
              <a:t>3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↓ + </a:t>
            </a:r>
            <a:r>
              <a:rPr lang="en-US" sz="1600" dirty="0" err="1" smtClean="0">
                <a:latin typeface="Segoe UI" pitchFamily="34" charset="0"/>
                <a:cs typeface="Segoe UI" pitchFamily="34" charset="0"/>
              </a:rPr>
              <a:t>NaOH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;</a:t>
            </a:r>
            <a:endParaRPr lang="ru-RU" sz="1600" dirty="0" smtClean="0">
              <a:latin typeface="Segoe UI" pitchFamily="34" charset="0"/>
              <a:cs typeface="Segoe UI" pitchFamily="34" charset="0"/>
            </a:endParaRPr>
          </a:p>
          <a:p>
            <a:r>
              <a:rPr lang="en-US" sz="1600" dirty="0" err="1" smtClean="0">
                <a:latin typeface="Segoe UI" pitchFamily="34" charset="0"/>
                <a:cs typeface="Segoe UI" pitchFamily="34" charset="0"/>
              </a:rPr>
              <a:t>NaAl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(OH)</a:t>
            </a:r>
            <a:r>
              <a:rPr lang="en-US" sz="1600" baseline="-25000" dirty="0" smtClean="0">
                <a:latin typeface="Segoe UI" pitchFamily="34" charset="0"/>
                <a:cs typeface="Segoe UI" pitchFamily="34" charset="0"/>
              </a:rPr>
              <a:t>4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 + 2NaHCO</a:t>
            </a:r>
            <a:r>
              <a:rPr lang="en-US" sz="1600" baseline="-25000" dirty="0" smtClean="0">
                <a:latin typeface="Segoe UI" pitchFamily="34" charset="0"/>
                <a:cs typeface="Segoe UI" pitchFamily="34" charset="0"/>
              </a:rPr>
              <a:t>3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 = </a:t>
            </a:r>
            <a:r>
              <a:rPr lang="en-US" sz="1600" dirty="0" err="1" smtClean="0">
                <a:latin typeface="Segoe UI" pitchFamily="34" charset="0"/>
                <a:cs typeface="Segoe UI" pitchFamily="34" charset="0"/>
              </a:rPr>
              <a:t>NaAl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(OH)</a:t>
            </a:r>
            <a:r>
              <a:rPr lang="en-US" sz="16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CO</a:t>
            </a:r>
            <a:r>
              <a:rPr lang="en-US" sz="1600" baseline="-25000" dirty="0" smtClean="0">
                <a:latin typeface="Segoe UI" pitchFamily="34" charset="0"/>
                <a:cs typeface="Segoe UI" pitchFamily="34" charset="0"/>
              </a:rPr>
              <a:t>3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↓ + Na</a:t>
            </a:r>
            <a:r>
              <a:rPr lang="en-US" sz="16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CO</a:t>
            </a:r>
            <a:r>
              <a:rPr lang="en-US" sz="1600" baseline="-25000" dirty="0" smtClean="0">
                <a:latin typeface="Segoe UI" pitchFamily="34" charset="0"/>
                <a:cs typeface="Segoe UI" pitchFamily="34" charset="0"/>
              </a:rPr>
              <a:t>3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 + 2H</a:t>
            </a:r>
            <a:r>
              <a:rPr lang="en-US" sz="16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O.</a:t>
            </a:r>
            <a:endParaRPr lang="ru-RU" sz="1600" dirty="0" smtClean="0">
              <a:latin typeface="Segoe UI" pitchFamily="34" charset="0"/>
              <a:cs typeface="Segoe UI" pitchFamily="34" charset="0"/>
            </a:endParaRPr>
          </a:p>
          <a:p>
            <a:r>
              <a:rPr lang="ru-RU" sz="1600" dirty="0" smtClean="0">
                <a:solidFill>
                  <a:srgbClr val="C00000"/>
                </a:solidFill>
                <a:latin typeface="Segoe UI" pitchFamily="34" charset="0"/>
                <a:cs typeface="Segoe UI" pitchFamily="34" charset="0"/>
              </a:rPr>
              <a:t>Взаимодействие устойчивых продуктов с компонентами алюминатного раствора:</a:t>
            </a:r>
          </a:p>
          <a:p>
            <a:r>
              <a:rPr lang="en-US" sz="1600" dirty="0" err="1" smtClean="0">
                <a:latin typeface="Segoe UI" pitchFamily="34" charset="0"/>
                <a:cs typeface="Segoe UI" pitchFamily="34" charset="0"/>
              </a:rPr>
              <a:t>NaHCO</a:t>
            </a:r>
            <a:r>
              <a:rPr lang="ru-RU" sz="1600" baseline="-25000" dirty="0" smtClean="0">
                <a:latin typeface="Segoe UI" pitchFamily="34" charset="0"/>
                <a:cs typeface="Segoe UI" pitchFamily="34" charset="0"/>
              </a:rPr>
              <a:t>3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 + </a:t>
            </a:r>
            <a:r>
              <a:rPr lang="en-US" sz="1600" dirty="0" err="1" smtClean="0">
                <a:latin typeface="Segoe UI" pitchFamily="34" charset="0"/>
                <a:cs typeface="Segoe UI" pitchFamily="34" charset="0"/>
              </a:rPr>
              <a:t>NaOH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 = 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Na</a:t>
            </a:r>
            <a:r>
              <a:rPr lang="ru-RU" sz="16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CO</a:t>
            </a:r>
            <a:r>
              <a:rPr lang="ru-RU" sz="1600" baseline="-25000" dirty="0" smtClean="0">
                <a:latin typeface="Segoe UI" pitchFamily="34" charset="0"/>
                <a:cs typeface="Segoe UI" pitchFamily="34" charset="0"/>
              </a:rPr>
              <a:t>3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 + 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H</a:t>
            </a:r>
            <a:r>
              <a:rPr lang="ru-RU" sz="16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O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; 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Al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(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OH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)</a:t>
            </a:r>
            <a:r>
              <a:rPr lang="ru-RU" sz="1600" baseline="-25000" dirty="0" smtClean="0">
                <a:latin typeface="Segoe UI" pitchFamily="34" charset="0"/>
                <a:cs typeface="Segoe UI" pitchFamily="34" charset="0"/>
              </a:rPr>
              <a:t>3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↓ + </a:t>
            </a:r>
            <a:r>
              <a:rPr lang="en-US" sz="1600" dirty="0" err="1" smtClean="0">
                <a:latin typeface="Segoe UI" pitchFamily="34" charset="0"/>
                <a:cs typeface="Segoe UI" pitchFamily="34" charset="0"/>
              </a:rPr>
              <a:t>NaOH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 = </a:t>
            </a:r>
            <a:r>
              <a:rPr lang="en-US" sz="1600" dirty="0" err="1" smtClean="0">
                <a:latin typeface="Segoe UI" pitchFamily="34" charset="0"/>
                <a:cs typeface="Segoe UI" pitchFamily="34" charset="0"/>
              </a:rPr>
              <a:t>NaAl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(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OH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)</a:t>
            </a:r>
            <a:r>
              <a:rPr lang="ru-RU" sz="1600" baseline="-25000" dirty="0" smtClean="0">
                <a:latin typeface="Segoe UI" pitchFamily="34" charset="0"/>
                <a:cs typeface="Segoe UI" pitchFamily="34" charset="0"/>
              </a:rPr>
              <a:t>4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;</a:t>
            </a:r>
          </a:p>
          <a:p>
            <a:r>
              <a:rPr lang="en-US" sz="1600" dirty="0" err="1" smtClean="0">
                <a:latin typeface="Segoe UI" pitchFamily="34" charset="0"/>
                <a:cs typeface="Segoe UI" pitchFamily="34" charset="0"/>
              </a:rPr>
              <a:t>NaAl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(OH)</a:t>
            </a:r>
            <a:r>
              <a:rPr lang="en-US" sz="16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CO</a:t>
            </a:r>
            <a:r>
              <a:rPr lang="en-US" sz="1600" baseline="-25000" dirty="0" smtClean="0">
                <a:latin typeface="Segoe UI" pitchFamily="34" charset="0"/>
                <a:cs typeface="Segoe UI" pitchFamily="34" charset="0"/>
              </a:rPr>
              <a:t>3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↓ + 2NaOH = </a:t>
            </a:r>
            <a:r>
              <a:rPr lang="en-US" sz="1600" dirty="0" err="1" smtClean="0">
                <a:latin typeface="Segoe UI" pitchFamily="34" charset="0"/>
                <a:cs typeface="Segoe UI" pitchFamily="34" charset="0"/>
              </a:rPr>
              <a:t>NaAl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(OH)</a:t>
            </a:r>
            <a:r>
              <a:rPr lang="en-US" sz="1600" baseline="-25000" dirty="0" smtClean="0">
                <a:latin typeface="Segoe UI" pitchFamily="34" charset="0"/>
                <a:cs typeface="Segoe UI" pitchFamily="34" charset="0"/>
              </a:rPr>
              <a:t>4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 + Na</a:t>
            </a:r>
            <a:r>
              <a:rPr lang="en-US" sz="16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CO</a:t>
            </a:r>
            <a:r>
              <a:rPr lang="en-US" sz="1600" baseline="-25000" dirty="0" smtClean="0">
                <a:latin typeface="Segoe UI" pitchFamily="34" charset="0"/>
                <a:cs typeface="Segoe UI" pitchFamily="34" charset="0"/>
              </a:rPr>
              <a:t>3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,</a:t>
            </a:r>
          </a:p>
          <a:p>
            <a:r>
              <a:rPr lang="ru-RU" sz="1600" dirty="0" smtClean="0">
                <a:solidFill>
                  <a:srgbClr val="C00000"/>
                </a:solidFill>
                <a:latin typeface="Segoe UI" pitchFamily="34" charset="0"/>
                <a:cs typeface="Segoe UI" pitchFamily="34" charset="0"/>
              </a:rPr>
              <a:t>последующее развитие процессов декомпозиции в объёме алюминатного раствора:</a:t>
            </a:r>
          </a:p>
          <a:p>
            <a:r>
              <a:rPr lang="en-US" sz="1600" dirty="0" err="1" smtClean="0">
                <a:latin typeface="Segoe UI" pitchFamily="34" charset="0"/>
                <a:cs typeface="Segoe UI" pitchFamily="34" charset="0"/>
              </a:rPr>
              <a:t>NaAl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(OH)</a:t>
            </a:r>
            <a:r>
              <a:rPr lang="en-US" sz="1600" baseline="-25000" dirty="0" smtClean="0">
                <a:latin typeface="Segoe UI" pitchFamily="34" charset="0"/>
                <a:cs typeface="Segoe UI" pitchFamily="34" charset="0"/>
              </a:rPr>
              <a:t>4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 = Al(OH)</a:t>
            </a:r>
            <a:r>
              <a:rPr lang="en-US" sz="1600" baseline="-25000" dirty="0" smtClean="0">
                <a:latin typeface="Segoe UI" pitchFamily="34" charset="0"/>
                <a:cs typeface="Segoe UI" pitchFamily="34" charset="0"/>
              </a:rPr>
              <a:t>3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↓ + </a:t>
            </a:r>
            <a:r>
              <a:rPr lang="en-US" sz="1600" dirty="0" err="1" smtClean="0">
                <a:latin typeface="Segoe UI" pitchFamily="34" charset="0"/>
                <a:cs typeface="Segoe UI" pitchFamily="34" charset="0"/>
              </a:rPr>
              <a:t>NaOH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.</a:t>
            </a:r>
          </a:p>
        </p:txBody>
      </p:sp>
      <p:pic>
        <p:nvPicPr>
          <p:cNvPr id="13" name="Рисунок 1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5118" y="4172937"/>
            <a:ext cx="2155590" cy="152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2" descr="1-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7955" y="2608028"/>
            <a:ext cx="2155788" cy="147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3" descr="2-2+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4884" y="1057524"/>
            <a:ext cx="2034342" cy="1453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029" y="3720692"/>
            <a:ext cx="3339341" cy="2100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4293" y="3688681"/>
            <a:ext cx="3561343" cy="21891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ea typeface="Times New Roman"/>
              <a:cs typeface="Segoe UI" pitchFamily="34" charset="0"/>
            </a:endParaRPr>
          </a:p>
          <a:p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Times New Roman"/>
                <a:cs typeface="Segoe UI" pitchFamily="34" charset="0"/>
              </a:rPr>
              <a:t>Бричкин В.Н., Краславский А. Явление изотермического перехода метастабильных алюминатных растворов в лабильную область и перспективы его промышленного использования //</a:t>
            </a:r>
          </a:p>
          <a:p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Записки Горного института, 2016. Т. 217. С. 80-87.</a:t>
            </a:r>
          </a:p>
          <a:p>
            <a:endParaRPr lang="ru-RU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ea typeface="Times New Roman"/>
              <a:cs typeface="Segoe UI" pitchFamily="34" charset="0"/>
            </a:endParaRPr>
          </a:p>
          <a:p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Times New Roman"/>
                <a:cs typeface="Segoe UI" pitchFamily="34" charset="0"/>
              </a:rPr>
              <a:t> </a:t>
            </a: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145327" y="6266186"/>
            <a:ext cx="503747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32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18918" y="179423"/>
            <a:ext cx="10892135" cy="615553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ФУНДАМЕНТАЛЬНЫЕ ОСНОВЫ МАССОВОЙ КРИСТАЛЛИЗАЦИИ В СИСТЕМАХ ГЛИНОЗЁМНОГО ПРОИЗВОДСТВА. ИСПОЛЬЗОВАНИЕ АКТИВИРОВАННОЙ ЗАТРАВКИ</a:t>
            </a:r>
            <a:endParaRPr lang="ru-RU" sz="2000" b="1" dirty="0">
              <a:solidFill>
                <a:srgbClr val="00206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  <p:sp>
        <p:nvSpPr>
          <p:cNvPr id="18" name="Прямоугольник 5"/>
          <p:cNvSpPr>
            <a:spLocks noChangeArrowheads="1"/>
          </p:cNvSpPr>
          <p:nvPr/>
        </p:nvSpPr>
        <p:spPr bwMode="auto">
          <a:xfrm>
            <a:off x="357269" y="968567"/>
            <a:ext cx="11418611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dirty="0">
                <a:latin typeface="Segoe UI" pitchFamily="34" charset="0"/>
                <a:cs typeface="Segoe UI" pitchFamily="34" charset="0"/>
              </a:rPr>
              <a:t>Изменение энергии Гиббса при химическом растворении идеальной кристаллической фазы </a:t>
            </a:r>
            <a:r>
              <a:rPr lang="ru-RU" sz="1600" dirty="0" err="1">
                <a:latin typeface="Segoe UI" pitchFamily="34" charset="0"/>
                <a:cs typeface="Segoe UI" pitchFamily="34" charset="0"/>
              </a:rPr>
              <a:t>макроразмера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можно записать в следующем виде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ru-RU" sz="1600" b="1" dirty="0">
                <a:latin typeface="Segoe UI" pitchFamily="34" charset="0"/>
                <a:cs typeface="Segoe UI" pitchFamily="34" charset="0"/>
              </a:rPr>
              <a:t>Δ</a:t>
            </a:r>
            <a:r>
              <a:rPr lang="en-US" sz="1600" b="1" dirty="0">
                <a:latin typeface="Segoe UI" pitchFamily="34" charset="0"/>
                <a:cs typeface="Segoe UI" pitchFamily="34" charset="0"/>
              </a:rPr>
              <a:t>G</a:t>
            </a:r>
            <a:r>
              <a:rPr lang="ru-RU" sz="1600" b="1" baseline="-25000" dirty="0" err="1">
                <a:latin typeface="Segoe UI" pitchFamily="34" charset="0"/>
                <a:cs typeface="Segoe UI" pitchFamily="34" charset="0"/>
              </a:rPr>
              <a:t>раств</a:t>
            </a:r>
            <a:r>
              <a:rPr lang="ru-RU" sz="1600" b="1" dirty="0">
                <a:latin typeface="Segoe UI" pitchFamily="34" charset="0"/>
                <a:cs typeface="Segoe UI" pitchFamily="34" charset="0"/>
              </a:rPr>
              <a:t> = – </a:t>
            </a:r>
            <a:r>
              <a:rPr lang="en-US" sz="1600" b="1" dirty="0">
                <a:latin typeface="Segoe UI" pitchFamily="34" charset="0"/>
                <a:cs typeface="Segoe UI" pitchFamily="34" charset="0"/>
              </a:rPr>
              <a:t>RT </a:t>
            </a:r>
            <a:r>
              <a:rPr lang="en-US" sz="1600" b="1" dirty="0" err="1">
                <a:latin typeface="Segoe UI" pitchFamily="34" charset="0"/>
                <a:cs typeface="Segoe UI" pitchFamily="34" charset="0"/>
              </a:rPr>
              <a:t>lnK</a:t>
            </a:r>
            <a:r>
              <a:rPr lang="en-US" sz="1600" b="1" baseline="-25000" dirty="0" err="1">
                <a:latin typeface="Segoe UI" pitchFamily="34" charset="0"/>
                <a:cs typeface="Segoe UI" pitchFamily="34" charset="0"/>
              </a:rPr>
              <a:t>p</a:t>
            </a:r>
            <a:r>
              <a:rPr lang="ru-RU" sz="1600" b="1" dirty="0">
                <a:latin typeface="Segoe UI" pitchFamily="34" charset="0"/>
                <a:cs typeface="Segoe UI" pitchFamily="34" charset="0"/>
              </a:rPr>
              <a:t> = Δ</a:t>
            </a:r>
            <a:r>
              <a:rPr lang="en-US" sz="1600" b="1" dirty="0">
                <a:latin typeface="Segoe UI" pitchFamily="34" charset="0"/>
                <a:cs typeface="Segoe UI" pitchFamily="34" charset="0"/>
              </a:rPr>
              <a:t>G</a:t>
            </a:r>
            <a:r>
              <a:rPr lang="ru-RU" sz="1600" b="1" baseline="-25000" dirty="0">
                <a:latin typeface="Segoe UI" pitchFamily="34" charset="0"/>
                <a:cs typeface="Segoe UI" pitchFamily="34" charset="0"/>
              </a:rPr>
              <a:t>гидр</a:t>
            </a:r>
            <a:r>
              <a:rPr lang="ru-RU" sz="1600" b="1" dirty="0">
                <a:latin typeface="Segoe UI" pitchFamily="34" charset="0"/>
                <a:cs typeface="Segoe UI" pitchFamily="34" charset="0"/>
              </a:rPr>
              <a:t> + Δ</a:t>
            </a:r>
            <a:r>
              <a:rPr lang="en-US" sz="1600" b="1" dirty="0">
                <a:latin typeface="Segoe UI" pitchFamily="34" charset="0"/>
                <a:cs typeface="Segoe UI" pitchFamily="34" charset="0"/>
              </a:rPr>
              <a:t>G</a:t>
            </a:r>
            <a:r>
              <a:rPr lang="ru-RU" sz="1600" b="1" baseline="-25000" dirty="0" err="1">
                <a:latin typeface="Segoe UI" pitchFamily="34" charset="0"/>
                <a:cs typeface="Segoe UI" pitchFamily="34" charset="0"/>
              </a:rPr>
              <a:t>кр</a:t>
            </a:r>
            <a:r>
              <a:rPr lang="ru-RU" sz="1600" b="1" dirty="0">
                <a:latin typeface="Segoe UI" pitchFamily="34" charset="0"/>
                <a:cs typeface="Segoe UI" pitchFamily="34" charset="0"/>
              </a:rPr>
              <a:t> – Δ</a:t>
            </a:r>
            <a:r>
              <a:rPr lang="en-US" sz="1600" b="1" dirty="0">
                <a:latin typeface="Segoe UI" pitchFamily="34" charset="0"/>
                <a:cs typeface="Segoe UI" pitchFamily="34" charset="0"/>
              </a:rPr>
              <a:t>G</a:t>
            </a:r>
            <a:r>
              <a:rPr lang="en-US" sz="1600" b="1" baseline="-25000" dirty="0">
                <a:latin typeface="Segoe UI" pitchFamily="34" charset="0"/>
                <a:cs typeface="Segoe UI" pitchFamily="34" charset="0"/>
              </a:rPr>
              <a:t>s</a:t>
            </a:r>
            <a:r>
              <a:rPr lang="ru-RU" sz="1600" b="1" dirty="0">
                <a:latin typeface="Segoe UI" pitchFamily="34" charset="0"/>
                <a:cs typeface="Segoe UI" pitchFamily="34" charset="0"/>
              </a:rPr>
              <a:t>, 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		</a:t>
            </a:r>
          </a:p>
          <a:p>
            <a:pPr algn="just">
              <a:lnSpc>
                <a:spcPct val="90000"/>
              </a:lnSpc>
            </a:pPr>
            <a:r>
              <a:rPr lang="ru-RU" sz="1600" dirty="0">
                <a:latin typeface="Segoe UI" pitchFamily="34" charset="0"/>
                <a:cs typeface="Segoe UI" pitchFamily="34" charset="0"/>
              </a:rPr>
              <a:t>где: Δ</a:t>
            </a:r>
            <a:r>
              <a:rPr lang="en-US" sz="1600" dirty="0">
                <a:latin typeface="Segoe UI" pitchFamily="34" charset="0"/>
                <a:cs typeface="Segoe UI" pitchFamily="34" charset="0"/>
              </a:rPr>
              <a:t>G</a:t>
            </a:r>
            <a:r>
              <a:rPr lang="ru-RU" sz="1600" baseline="-25000" dirty="0">
                <a:latin typeface="Segoe UI" pitchFamily="34" charset="0"/>
                <a:cs typeface="Segoe UI" pitchFamily="34" charset="0"/>
              </a:rPr>
              <a:t>гидр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– энергия Гиббса гидратации ионов (величина отрицательная, так как связана с понижением энергии системы за счёт образования в растворе химических связей и </a:t>
            </a:r>
            <a:r>
              <a:rPr lang="ru-RU" sz="1600" dirty="0" err="1">
                <a:latin typeface="Segoe UI" pitchFamily="34" charset="0"/>
                <a:cs typeface="Segoe UI" pitchFamily="34" charset="0"/>
              </a:rPr>
              <a:t>ассоциатов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); Δ</a:t>
            </a:r>
            <a:r>
              <a:rPr lang="en-US" sz="1600" dirty="0">
                <a:latin typeface="Segoe UI" pitchFamily="34" charset="0"/>
                <a:cs typeface="Segoe UI" pitchFamily="34" charset="0"/>
              </a:rPr>
              <a:t>G</a:t>
            </a:r>
            <a:r>
              <a:rPr lang="ru-RU" sz="1600" baseline="-25000" dirty="0" err="1">
                <a:latin typeface="Segoe UI" pitchFamily="34" charset="0"/>
                <a:cs typeface="Segoe UI" pitchFamily="34" charset="0"/>
              </a:rPr>
              <a:t>кр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– изменение энергии Гиббса при разрушении кристаллической решётки (величина положительная, так как связана с разрывом связей в кристаллической решётке и увеличением энергии системы); Δ</a:t>
            </a:r>
            <a:r>
              <a:rPr lang="en-US" sz="1600" dirty="0">
                <a:latin typeface="Segoe UI" pitchFamily="34" charset="0"/>
                <a:cs typeface="Segoe UI" pitchFamily="34" charset="0"/>
              </a:rPr>
              <a:t>G</a:t>
            </a:r>
            <a:r>
              <a:rPr lang="en-US" sz="1600" baseline="-25000" dirty="0">
                <a:latin typeface="Segoe UI" pitchFamily="34" charset="0"/>
                <a:cs typeface="Segoe UI" pitchFamily="34" charset="0"/>
              </a:rPr>
              <a:t>s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– изменение энергии Гиббса при возникновении поверхности раздела фаз (величина положительная, так как связана с совершением работы при образовании поверхности и в процессе растворения приводит к понижению энергии системы).</a:t>
            </a:r>
          </a:p>
          <a:p>
            <a:pPr>
              <a:lnSpc>
                <a:spcPct val="90000"/>
              </a:lnSpc>
            </a:pPr>
            <a:r>
              <a:rPr lang="ru-RU" sz="1600" dirty="0">
                <a:latin typeface="Segoe UI" pitchFamily="34" charset="0"/>
                <a:cs typeface="Segoe UI" pitchFamily="34" charset="0"/>
              </a:rPr>
              <a:t>При растворении частиц </a:t>
            </a:r>
            <a:r>
              <a:rPr lang="ru-RU" sz="1600" dirty="0" err="1">
                <a:latin typeface="Segoe UI" pitchFamily="34" charset="0"/>
                <a:cs typeface="Segoe UI" pitchFamily="34" charset="0"/>
              </a:rPr>
              <a:t>микроразмера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, с реальной кристаллической структурой величина изменения энергии Гиббса понизится на величину работы, связанной с увеличением энергии на границе раздела фаз согласно уравнению В. </a:t>
            </a:r>
            <a:r>
              <a:rPr lang="ru-RU" sz="1600" dirty="0" err="1">
                <a:latin typeface="Segoe UI" pitchFamily="34" charset="0"/>
                <a:cs typeface="Segoe UI" pitchFamily="34" charset="0"/>
              </a:rPr>
              <a:t>Оствальда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и энергии образования дефектов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ru-RU" sz="1600" b="1" dirty="0" smtClean="0">
                <a:latin typeface="Segoe UI" pitchFamily="34" charset="0"/>
                <a:cs typeface="Segoe UI" pitchFamily="34" charset="0"/>
              </a:rPr>
              <a:t>                    Δ</a:t>
            </a:r>
            <a:r>
              <a:rPr lang="en-US" sz="1600" b="1" dirty="0">
                <a:latin typeface="Segoe UI" pitchFamily="34" charset="0"/>
                <a:cs typeface="Segoe UI" pitchFamily="34" charset="0"/>
              </a:rPr>
              <a:t>G</a:t>
            </a:r>
            <a:r>
              <a:rPr lang="ru-RU" sz="1600" b="1" baseline="30000" dirty="0">
                <a:latin typeface="Segoe UI" pitchFamily="34" charset="0"/>
                <a:cs typeface="Segoe UI" pitchFamily="34" charset="0"/>
              </a:rPr>
              <a:t>*</a:t>
            </a:r>
            <a:r>
              <a:rPr lang="ru-RU" sz="1600" b="1" baseline="-25000" dirty="0" err="1">
                <a:latin typeface="Segoe UI" pitchFamily="34" charset="0"/>
                <a:cs typeface="Segoe UI" pitchFamily="34" charset="0"/>
              </a:rPr>
              <a:t>раств</a:t>
            </a:r>
            <a:r>
              <a:rPr lang="ru-RU" sz="1600" b="1" dirty="0">
                <a:latin typeface="Segoe UI" pitchFamily="34" charset="0"/>
                <a:cs typeface="Segoe UI" pitchFamily="34" charset="0"/>
              </a:rPr>
              <a:t> = – </a:t>
            </a:r>
            <a:r>
              <a:rPr lang="en-US" sz="1600" b="1" dirty="0">
                <a:latin typeface="Segoe UI" pitchFamily="34" charset="0"/>
                <a:cs typeface="Segoe UI" pitchFamily="34" charset="0"/>
              </a:rPr>
              <a:t>RT </a:t>
            </a:r>
            <a:r>
              <a:rPr lang="en-US" sz="1600" b="1" dirty="0" err="1">
                <a:latin typeface="Segoe UI" pitchFamily="34" charset="0"/>
                <a:cs typeface="Segoe UI" pitchFamily="34" charset="0"/>
              </a:rPr>
              <a:t>lnK</a:t>
            </a:r>
            <a:r>
              <a:rPr lang="ru-RU" sz="1600" b="1" baseline="30000" dirty="0">
                <a:latin typeface="Segoe UI" pitchFamily="34" charset="0"/>
                <a:cs typeface="Segoe UI" pitchFamily="34" charset="0"/>
              </a:rPr>
              <a:t>*</a:t>
            </a:r>
            <a:r>
              <a:rPr lang="en-US" sz="1600" b="1" baseline="-25000" dirty="0">
                <a:latin typeface="Segoe UI" pitchFamily="34" charset="0"/>
                <a:cs typeface="Segoe UI" pitchFamily="34" charset="0"/>
              </a:rPr>
              <a:t>p</a:t>
            </a:r>
            <a:r>
              <a:rPr lang="ru-RU" sz="1600" b="1" dirty="0">
                <a:latin typeface="Segoe UI" pitchFamily="34" charset="0"/>
                <a:cs typeface="Segoe UI" pitchFamily="34" charset="0"/>
              </a:rPr>
              <a:t> = Δ</a:t>
            </a:r>
            <a:r>
              <a:rPr lang="en-US" sz="1600" b="1" dirty="0">
                <a:latin typeface="Segoe UI" pitchFamily="34" charset="0"/>
                <a:cs typeface="Segoe UI" pitchFamily="34" charset="0"/>
              </a:rPr>
              <a:t>G</a:t>
            </a:r>
            <a:r>
              <a:rPr lang="ru-RU" sz="1600" b="1" baseline="-25000" dirty="0" err="1">
                <a:latin typeface="Segoe UI" pitchFamily="34" charset="0"/>
                <a:cs typeface="Segoe UI" pitchFamily="34" charset="0"/>
              </a:rPr>
              <a:t>раств</a:t>
            </a:r>
            <a:r>
              <a:rPr lang="ru-RU" sz="1600" b="1" dirty="0">
                <a:latin typeface="Segoe UI" pitchFamily="34" charset="0"/>
                <a:cs typeface="Segoe UI" pitchFamily="34" charset="0"/>
              </a:rPr>
              <a:t> – Δ</a:t>
            </a:r>
            <a:r>
              <a:rPr lang="en-US" sz="1600" b="1" dirty="0">
                <a:latin typeface="Segoe UI" pitchFamily="34" charset="0"/>
                <a:cs typeface="Segoe UI" pitchFamily="34" charset="0"/>
              </a:rPr>
              <a:t>G</a:t>
            </a:r>
            <a:r>
              <a:rPr lang="ru-RU" sz="1600" b="1" baseline="-25000" dirty="0" err="1">
                <a:latin typeface="Segoe UI" pitchFamily="34" charset="0"/>
                <a:cs typeface="Segoe UI" pitchFamily="34" charset="0"/>
              </a:rPr>
              <a:t>пов</a:t>
            </a:r>
            <a:r>
              <a:rPr lang="ru-RU" sz="1600" b="1" dirty="0">
                <a:latin typeface="Segoe UI" pitchFamily="34" charset="0"/>
                <a:cs typeface="Segoe UI" pitchFamily="34" charset="0"/>
              </a:rPr>
              <a:t> – Δ</a:t>
            </a:r>
            <a:r>
              <a:rPr lang="en-US" sz="1600" b="1" dirty="0">
                <a:latin typeface="Segoe UI" pitchFamily="34" charset="0"/>
                <a:cs typeface="Segoe UI" pitchFamily="34" charset="0"/>
              </a:rPr>
              <a:t>G</a:t>
            </a:r>
            <a:r>
              <a:rPr lang="ru-RU" sz="1600" b="1" baseline="-25000" dirty="0" err="1">
                <a:latin typeface="Segoe UI" pitchFamily="34" charset="0"/>
                <a:cs typeface="Segoe UI" pitchFamily="34" charset="0"/>
              </a:rPr>
              <a:t>деф</a:t>
            </a:r>
            <a:r>
              <a:rPr lang="ru-RU" sz="1600" b="1" dirty="0">
                <a:latin typeface="Segoe UI" pitchFamily="34" charset="0"/>
                <a:cs typeface="Segoe UI" pitchFamily="34" charset="0"/>
              </a:rPr>
              <a:t>, 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					</a:t>
            </a:r>
          </a:p>
          <a:p>
            <a:pPr algn="just">
              <a:lnSpc>
                <a:spcPct val="90000"/>
              </a:lnSpc>
            </a:pPr>
            <a:r>
              <a:rPr lang="ru-RU" sz="1600" dirty="0">
                <a:latin typeface="Segoe UI" pitchFamily="34" charset="0"/>
                <a:cs typeface="Segoe UI" pitchFamily="34" charset="0"/>
              </a:rPr>
              <a:t>где: Δ</a:t>
            </a:r>
            <a:r>
              <a:rPr lang="en-US" sz="1600" dirty="0">
                <a:latin typeface="Segoe UI" pitchFamily="34" charset="0"/>
                <a:cs typeface="Segoe UI" pitchFamily="34" charset="0"/>
              </a:rPr>
              <a:t>G</a:t>
            </a:r>
            <a:r>
              <a:rPr lang="ru-RU" sz="1600" baseline="-25000" dirty="0" err="1">
                <a:latin typeface="Segoe UI" pitchFamily="34" charset="0"/>
                <a:cs typeface="Segoe UI" pitchFamily="34" charset="0"/>
              </a:rPr>
              <a:t>пов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и Δ</a:t>
            </a:r>
            <a:r>
              <a:rPr lang="en-US" sz="1600" dirty="0">
                <a:latin typeface="Segoe UI" pitchFamily="34" charset="0"/>
                <a:cs typeface="Segoe UI" pitchFamily="34" charset="0"/>
              </a:rPr>
              <a:t>G</a:t>
            </a:r>
            <a:r>
              <a:rPr lang="ru-RU" sz="1600" baseline="-25000" dirty="0" err="1">
                <a:latin typeface="Segoe UI" pitchFamily="34" charset="0"/>
                <a:cs typeface="Segoe UI" pitchFamily="34" charset="0"/>
              </a:rPr>
              <a:t>деф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– соответственно изменение энергии Гиббса при образовании частиц </a:t>
            </a:r>
            <a:r>
              <a:rPr lang="ru-RU" sz="1600" dirty="0" err="1">
                <a:latin typeface="Segoe UI" pitchFamily="34" charset="0"/>
                <a:cs typeface="Segoe UI" pitchFamily="34" charset="0"/>
              </a:rPr>
              <a:t>микроразмера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и образовании дефектов кристаллической решётки (величины положительные, так как связаны с совершением работы для образования дополнительной поверхности раздела фаз и в ходе деформации кристаллической структуры).</a:t>
            </a:r>
          </a:p>
          <a:p>
            <a:pPr algn="just">
              <a:lnSpc>
                <a:spcPct val="90000"/>
              </a:lnSpc>
            </a:pPr>
            <a:r>
              <a:rPr lang="ru-RU" sz="1600" dirty="0">
                <a:latin typeface="Segoe UI" pitchFamily="34" charset="0"/>
                <a:cs typeface="Segoe UI" pitchFamily="34" charset="0"/>
              </a:rPr>
              <a:t>Тогда процесс химического растворения реального кристаллического вещества или активированного, каким либо способом, будет отличаться от процесса растворения идеального кристалла </a:t>
            </a:r>
            <a:r>
              <a:rPr lang="ru-RU" sz="1600" dirty="0" err="1">
                <a:latin typeface="Segoe UI" pitchFamily="34" charset="0"/>
                <a:cs typeface="Segoe UI" pitchFamily="34" charset="0"/>
              </a:rPr>
              <a:t>макроразмера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на величину дополнительно изменения энергии Гиббса</a:t>
            </a:r>
          </a:p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ru-RU" sz="1600" b="1" dirty="0">
                <a:latin typeface="Segoe UI" pitchFamily="34" charset="0"/>
                <a:cs typeface="Segoe UI" pitchFamily="34" charset="0"/>
              </a:rPr>
              <a:t>Δ</a:t>
            </a:r>
            <a:r>
              <a:rPr lang="en-US" sz="1600" b="1" dirty="0">
                <a:latin typeface="Segoe UI" pitchFamily="34" charset="0"/>
                <a:cs typeface="Segoe UI" pitchFamily="34" charset="0"/>
              </a:rPr>
              <a:t>G</a:t>
            </a:r>
            <a:r>
              <a:rPr lang="ru-RU" sz="1600" b="1" baseline="-25000" dirty="0" err="1">
                <a:latin typeface="Segoe UI" pitchFamily="34" charset="0"/>
                <a:cs typeface="Segoe UI" pitchFamily="34" charset="0"/>
              </a:rPr>
              <a:t>доп</a:t>
            </a:r>
            <a:r>
              <a:rPr lang="ru-RU" sz="1600" b="1" dirty="0">
                <a:latin typeface="Segoe UI" pitchFamily="34" charset="0"/>
                <a:cs typeface="Segoe UI" pitchFamily="34" charset="0"/>
              </a:rPr>
              <a:t> = Δ</a:t>
            </a:r>
            <a:r>
              <a:rPr lang="en-US" sz="1600" b="1" dirty="0">
                <a:latin typeface="Segoe UI" pitchFamily="34" charset="0"/>
                <a:cs typeface="Segoe UI" pitchFamily="34" charset="0"/>
              </a:rPr>
              <a:t>G</a:t>
            </a:r>
            <a:r>
              <a:rPr lang="ru-RU" sz="1600" b="1" baseline="30000" dirty="0">
                <a:latin typeface="Segoe UI" pitchFamily="34" charset="0"/>
                <a:cs typeface="Segoe UI" pitchFamily="34" charset="0"/>
              </a:rPr>
              <a:t>*</a:t>
            </a:r>
            <a:r>
              <a:rPr lang="ru-RU" sz="1600" b="1" baseline="-25000" dirty="0" err="1">
                <a:latin typeface="Segoe UI" pitchFamily="34" charset="0"/>
                <a:cs typeface="Segoe UI" pitchFamily="34" charset="0"/>
              </a:rPr>
              <a:t>раств</a:t>
            </a:r>
            <a:r>
              <a:rPr lang="ru-RU" sz="1600" b="1" dirty="0">
                <a:latin typeface="Segoe UI" pitchFamily="34" charset="0"/>
                <a:cs typeface="Segoe UI" pitchFamily="34" charset="0"/>
              </a:rPr>
              <a:t> – Δ</a:t>
            </a:r>
            <a:r>
              <a:rPr lang="en-US" sz="1600" b="1" dirty="0">
                <a:latin typeface="Segoe UI" pitchFamily="34" charset="0"/>
                <a:cs typeface="Segoe UI" pitchFamily="34" charset="0"/>
              </a:rPr>
              <a:t>G</a:t>
            </a:r>
            <a:r>
              <a:rPr lang="ru-RU" sz="1600" b="1" baseline="-25000" dirty="0" err="1">
                <a:latin typeface="Segoe UI" pitchFamily="34" charset="0"/>
                <a:cs typeface="Segoe UI" pitchFamily="34" charset="0"/>
              </a:rPr>
              <a:t>раств</a:t>
            </a:r>
            <a:r>
              <a:rPr lang="ru-RU" sz="1600" b="1" dirty="0">
                <a:latin typeface="Segoe UI" pitchFamily="34" charset="0"/>
                <a:cs typeface="Segoe UI" pitchFamily="34" charset="0"/>
              </a:rPr>
              <a:t> = – </a:t>
            </a:r>
            <a:r>
              <a:rPr lang="en-US" sz="1600" b="1" dirty="0">
                <a:latin typeface="Segoe UI" pitchFamily="34" charset="0"/>
                <a:cs typeface="Segoe UI" pitchFamily="34" charset="0"/>
              </a:rPr>
              <a:t>RT </a:t>
            </a:r>
            <a:r>
              <a:rPr lang="en-US" sz="1600" b="1" dirty="0" err="1">
                <a:latin typeface="Segoe UI" pitchFamily="34" charset="0"/>
                <a:cs typeface="Segoe UI" pitchFamily="34" charset="0"/>
              </a:rPr>
              <a:t>ln</a:t>
            </a:r>
            <a:r>
              <a:rPr lang="ru-RU" sz="1600" b="1" dirty="0">
                <a:latin typeface="Segoe UI" pitchFamily="34" charset="0"/>
                <a:cs typeface="Segoe UI" pitchFamily="34" charset="0"/>
              </a:rPr>
              <a:t>(</a:t>
            </a:r>
            <a:r>
              <a:rPr lang="en-US" sz="1600" b="1" dirty="0">
                <a:latin typeface="Segoe UI" pitchFamily="34" charset="0"/>
                <a:cs typeface="Segoe UI" pitchFamily="34" charset="0"/>
              </a:rPr>
              <a:t>K</a:t>
            </a:r>
            <a:r>
              <a:rPr lang="ru-RU" sz="1600" b="1" baseline="30000" dirty="0">
                <a:latin typeface="Segoe UI" pitchFamily="34" charset="0"/>
                <a:cs typeface="Segoe UI" pitchFamily="34" charset="0"/>
              </a:rPr>
              <a:t>*</a:t>
            </a:r>
            <a:r>
              <a:rPr lang="en-US" sz="1600" b="1" baseline="-25000" dirty="0">
                <a:latin typeface="Segoe UI" pitchFamily="34" charset="0"/>
                <a:cs typeface="Segoe UI" pitchFamily="34" charset="0"/>
              </a:rPr>
              <a:t>p</a:t>
            </a:r>
            <a:r>
              <a:rPr lang="ru-RU" sz="1600" b="1" dirty="0">
                <a:latin typeface="Segoe UI" pitchFamily="34" charset="0"/>
                <a:cs typeface="Segoe UI" pitchFamily="34" charset="0"/>
              </a:rPr>
              <a:t>/</a:t>
            </a:r>
            <a:r>
              <a:rPr lang="en-US" sz="1600" b="1" dirty="0" err="1">
                <a:latin typeface="Segoe UI" pitchFamily="34" charset="0"/>
                <a:cs typeface="Segoe UI" pitchFamily="34" charset="0"/>
              </a:rPr>
              <a:t>K</a:t>
            </a:r>
            <a:r>
              <a:rPr lang="en-US" sz="1600" b="1" baseline="-25000" dirty="0" err="1">
                <a:latin typeface="Segoe UI" pitchFamily="34" charset="0"/>
                <a:cs typeface="Segoe UI" pitchFamily="34" charset="0"/>
              </a:rPr>
              <a:t>p</a:t>
            </a:r>
            <a:r>
              <a:rPr lang="ru-RU" sz="1600" b="1" dirty="0">
                <a:latin typeface="Segoe UI" pitchFamily="34" charset="0"/>
                <a:cs typeface="Segoe UI" pitchFamily="34" charset="0"/>
              </a:rPr>
              <a:t>) и (</a:t>
            </a:r>
            <a:r>
              <a:rPr lang="en-US" sz="1600" b="1" dirty="0">
                <a:latin typeface="Segoe UI" pitchFamily="34" charset="0"/>
                <a:cs typeface="Segoe UI" pitchFamily="34" charset="0"/>
              </a:rPr>
              <a:t>K</a:t>
            </a:r>
            <a:r>
              <a:rPr lang="ru-RU" sz="1600" b="1" baseline="30000" dirty="0">
                <a:latin typeface="Segoe UI" pitchFamily="34" charset="0"/>
                <a:cs typeface="Segoe UI" pitchFamily="34" charset="0"/>
              </a:rPr>
              <a:t>*</a:t>
            </a:r>
            <a:r>
              <a:rPr lang="en-US" sz="1600" b="1" baseline="-25000" dirty="0">
                <a:latin typeface="Segoe UI" pitchFamily="34" charset="0"/>
                <a:cs typeface="Segoe UI" pitchFamily="34" charset="0"/>
              </a:rPr>
              <a:t>p</a:t>
            </a:r>
            <a:r>
              <a:rPr lang="ru-RU" sz="1600" b="1" dirty="0">
                <a:latin typeface="Segoe UI" pitchFamily="34" charset="0"/>
                <a:cs typeface="Segoe UI" pitchFamily="34" charset="0"/>
              </a:rPr>
              <a:t>/</a:t>
            </a:r>
            <a:r>
              <a:rPr lang="en-US" sz="1600" b="1" dirty="0" err="1">
                <a:latin typeface="Segoe UI" pitchFamily="34" charset="0"/>
                <a:cs typeface="Segoe UI" pitchFamily="34" charset="0"/>
              </a:rPr>
              <a:t>K</a:t>
            </a:r>
            <a:r>
              <a:rPr lang="en-US" sz="1600" b="1" baseline="-25000" dirty="0" err="1">
                <a:latin typeface="Segoe UI" pitchFamily="34" charset="0"/>
                <a:cs typeface="Segoe UI" pitchFamily="34" charset="0"/>
              </a:rPr>
              <a:t>p</a:t>
            </a:r>
            <a:r>
              <a:rPr lang="ru-RU" sz="1600" b="1" dirty="0">
                <a:latin typeface="Segoe UI" pitchFamily="34" charset="0"/>
                <a:cs typeface="Segoe UI" pitchFamily="34" charset="0"/>
              </a:rPr>
              <a:t>) &gt; 1, </a:t>
            </a:r>
            <a:endParaRPr lang="ru-RU" sz="1600" b="1" dirty="0" smtClean="0">
              <a:latin typeface="Segoe UI" pitchFamily="34" charset="0"/>
              <a:cs typeface="Segoe UI" pitchFamily="34" charset="0"/>
            </a:endParaRPr>
          </a:p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ru-RU" b="1" dirty="0" smtClean="0">
                <a:solidFill>
                  <a:srgbClr val="C00000"/>
                </a:solidFill>
                <a:latin typeface="Segoe UI" pitchFamily="34" charset="0"/>
                <a:cs typeface="Segoe UI" pitchFamily="34" charset="0"/>
              </a:rPr>
              <a:t>что </a:t>
            </a:r>
            <a:r>
              <a:rPr lang="ru-RU" b="1" dirty="0">
                <a:solidFill>
                  <a:srgbClr val="C00000"/>
                </a:solidFill>
                <a:latin typeface="Segoe UI" pitchFamily="34" charset="0"/>
                <a:cs typeface="Segoe UI" pitchFamily="34" charset="0"/>
              </a:rPr>
              <a:t>приводит к росту растворимости </a:t>
            </a:r>
            <a:r>
              <a:rPr lang="en-US" b="1" dirty="0">
                <a:solidFill>
                  <a:srgbClr val="C00000"/>
                </a:solidFill>
                <a:latin typeface="Segoe UI" pitchFamily="34" charset="0"/>
                <a:cs typeface="Segoe UI" pitchFamily="34" charset="0"/>
              </a:rPr>
              <a:t>Al</a:t>
            </a:r>
            <a:r>
              <a:rPr lang="ru-RU" b="1" baseline="-25000" dirty="0">
                <a:solidFill>
                  <a:srgbClr val="C00000"/>
                </a:solidFill>
                <a:latin typeface="Segoe UI" pitchFamily="34" charset="0"/>
                <a:cs typeface="Segoe UI" pitchFamily="34" charset="0"/>
              </a:rPr>
              <a:t>2</a:t>
            </a:r>
            <a:r>
              <a:rPr lang="en-US" b="1" dirty="0">
                <a:solidFill>
                  <a:srgbClr val="C00000"/>
                </a:solidFill>
                <a:latin typeface="Segoe UI" pitchFamily="34" charset="0"/>
                <a:cs typeface="Segoe UI" pitchFamily="34" charset="0"/>
              </a:rPr>
              <a:t>O</a:t>
            </a:r>
            <a:r>
              <a:rPr lang="ru-RU" b="1" baseline="-25000" dirty="0" smtClean="0">
                <a:solidFill>
                  <a:srgbClr val="C00000"/>
                </a:solidFill>
                <a:latin typeface="Segoe UI" pitchFamily="34" charset="0"/>
                <a:cs typeface="Segoe UI" pitchFamily="34" charset="0"/>
              </a:rPr>
              <a:t>3</a:t>
            </a:r>
            <a:r>
              <a:rPr lang="ru-RU" b="1" dirty="0" smtClean="0">
                <a:solidFill>
                  <a:srgbClr val="C00000"/>
                </a:solidFill>
                <a:latin typeface="Segoe UI" pitchFamily="34" charset="0"/>
                <a:cs typeface="Segoe UI" pitchFamily="34" charset="0"/>
              </a:rPr>
              <a:t>!</a:t>
            </a:r>
            <a:endParaRPr lang="ru-RU" dirty="0">
              <a:solidFill>
                <a:srgbClr val="C00000"/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Segoe UI" pitchFamily="34" charset="0"/>
                <a:ea typeface="Times New Roman"/>
                <a:cs typeface="Segoe UI" pitchFamily="34" charset="0"/>
              </a:rPr>
              <a:t>Бричкин В.Н., Краславский А. Явление изотермического перехода метастабильных алюминатных растворов в лабильную область и перспективы его промышленного использования //</a:t>
            </a:r>
          </a:p>
          <a:p>
            <a:pPr lvl="0"/>
            <a:r>
              <a:rPr lang="ru-RU" sz="10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Записки Горного института, 2016. Т. 217. С. 80-87.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05875" y="6266186"/>
            <a:ext cx="2743200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33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18918" y="179423"/>
            <a:ext cx="10892135" cy="615553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ФУНДАМЕНТАЛЬНЫЕ ОСНОВЫ МАССОВОЙ КРИСТАЛЛИЗАЦИИ В СИСТЕМАХ ГЛИНОЗЁМНОГО ПРОИЗВОДСТВА. ИСПОЛЬЗОВАНИЕ АКТИВИРОВАННОЙ ЗАТРАВКИ</a:t>
            </a:r>
            <a:endParaRPr lang="ru-RU" sz="2000" b="1" dirty="0">
              <a:solidFill>
                <a:srgbClr val="00206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22222" y="1215729"/>
            <a:ext cx="11720637" cy="5090624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lnSpc>
                <a:spcPct val="100000"/>
              </a:lnSpc>
              <a:spcAft>
                <a:spcPts val="600"/>
              </a:spcAft>
              <a:tabLst>
                <a:tab pos="1311275" algn="l"/>
              </a:tabLst>
            </a:pPr>
            <a:r>
              <a:rPr lang="ru-RU" sz="1600" dirty="0">
                <a:latin typeface="Segoe UI" pitchFamily="34" charset="0"/>
                <a:cs typeface="Segoe UI" pitchFamily="34" charset="0"/>
              </a:rPr>
              <a:t>Тогда константа скорости реакции, при участии твердой фазы содержащей дефекты или эквивалентные изменения составит</a:t>
            </a:r>
          </a:p>
          <a:p>
            <a:pPr eaLnBrk="0" hangingPunct="0">
              <a:lnSpc>
                <a:spcPct val="100000"/>
              </a:lnSpc>
              <a:spcAft>
                <a:spcPts val="600"/>
              </a:spcAft>
              <a:tabLst>
                <a:tab pos="1311275" algn="l"/>
              </a:tabLst>
            </a:pPr>
            <a:endParaRPr lang="ru-RU" dirty="0">
              <a:cs typeface="Times New Roman" pitchFamily="18" charset="0"/>
            </a:endParaRPr>
          </a:p>
          <a:p>
            <a:pPr eaLnBrk="0" hangingPunct="0">
              <a:lnSpc>
                <a:spcPct val="90000"/>
              </a:lnSpc>
              <a:tabLst>
                <a:tab pos="1311275" algn="l"/>
              </a:tabLst>
            </a:pPr>
            <a:endParaRPr lang="ru-RU" sz="1600" dirty="0" smtClean="0">
              <a:latin typeface="Segoe UI" pitchFamily="34" charset="0"/>
              <a:cs typeface="Segoe UI" pitchFamily="34" charset="0"/>
            </a:endParaRPr>
          </a:p>
          <a:p>
            <a:pPr eaLnBrk="0" hangingPunct="0">
              <a:lnSpc>
                <a:spcPct val="90000"/>
              </a:lnSpc>
              <a:tabLst>
                <a:tab pos="1311275" algn="l"/>
              </a:tabLst>
            </a:pP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где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: </a:t>
            </a:r>
            <a:r>
              <a:rPr lang="en-US" sz="1600" dirty="0">
                <a:latin typeface="Segoe UI" pitchFamily="34" charset="0"/>
                <a:cs typeface="Segoe UI" pitchFamily="34" charset="0"/>
              </a:rPr>
              <a:t>K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, </a:t>
            </a:r>
            <a:r>
              <a:rPr lang="en-US" sz="1600" dirty="0">
                <a:latin typeface="Segoe UI" pitchFamily="34" charset="0"/>
                <a:cs typeface="Segoe UI" pitchFamily="34" charset="0"/>
              </a:rPr>
              <a:t>K</a:t>
            </a:r>
            <a:r>
              <a:rPr lang="ru-RU" sz="1600" baseline="30000" dirty="0">
                <a:latin typeface="Segoe UI" pitchFamily="34" charset="0"/>
                <a:cs typeface="Segoe UI" pitchFamily="34" charset="0"/>
              </a:rPr>
              <a:t>*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, </a:t>
            </a:r>
            <a:r>
              <a:rPr lang="en-US" sz="1600" dirty="0">
                <a:latin typeface="Segoe UI" pitchFamily="34" charset="0"/>
                <a:cs typeface="Segoe UI" pitchFamily="34" charset="0"/>
              </a:rPr>
              <a:t>K</a:t>
            </a:r>
            <a:r>
              <a:rPr lang="ru-RU" sz="1600" baseline="-30000" dirty="0">
                <a:latin typeface="Segoe UI" pitchFamily="34" charset="0"/>
                <a:cs typeface="Segoe UI" pitchFamily="34" charset="0"/>
              </a:rPr>
              <a:t>0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– соответственно константа скорости реакции при участии идеальной кристаллической фазы, реального (активированного) материала, постоянная уравнения Аррениуса; </a:t>
            </a:r>
            <a:r>
              <a:rPr lang="en-US" sz="1600" dirty="0">
                <a:latin typeface="Segoe UI" pitchFamily="34" charset="0"/>
                <a:cs typeface="Segoe UI" pitchFamily="34" charset="0"/>
              </a:rPr>
              <a:t>E</a:t>
            </a:r>
            <a:r>
              <a:rPr lang="ru-RU" sz="1600" baseline="-30000" dirty="0">
                <a:latin typeface="Segoe UI" pitchFamily="34" charset="0"/>
                <a:cs typeface="Segoe UI" pitchFamily="34" charset="0"/>
              </a:rPr>
              <a:t>акт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– энергия активации для процесса при участии идеальной кристаллической фазы. </a:t>
            </a:r>
          </a:p>
          <a:p>
            <a:pPr>
              <a:lnSpc>
                <a:spcPct val="90000"/>
              </a:lnSpc>
              <a:tabLst>
                <a:tab pos="1311275" algn="l"/>
              </a:tabLst>
            </a:pPr>
            <a:r>
              <a:rPr lang="ru-RU" sz="1600" dirty="0">
                <a:latin typeface="Segoe UI" pitchFamily="34" charset="0"/>
                <a:cs typeface="Segoe UI" pitchFamily="34" charset="0"/>
              </a:rPr>
              <a:t>Согласно теории гетерогенного зародышеобразования изменение энергии Гиббса, связанное с образованием новой фазы на поверхности исходного твёрдого материала (затравки), определяется величиной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1311275" algn="l"/>
              </a:tabLst>
            </a:pPr>
            <a:r>
              <a:rPr lang="ru-RU" sz="1600" b="1" dirty="0">
                <a:latin typeface="Segoe UI" pitchFamily="34" charset="0"/>
                <a:cs typeface="Segoe UI" pitchFamily="34" charset="0"/>
              </a:rPr>
              <a:t>Δ</a:t>
            </a:r>
            <a:r>
              <a:rPr lang="en-US" sz="1600" b="1" dirty="0">
                <a:latin typeface="Segoe UI" pitchFamily="34" charset="0"/>
                <a:cs typeface="Segoe UI" pitchFamily="34" charset="0"/>
              </a:rPr>
              <a:t>G</a:t>
            </a:r>
            <a:r>
              <a:rPr lang="ru-RU" sz="1600" b="1" baseline="-25000" dirty="0" err="1">
                <a:latin typeface="Segoe UI" pitchFamily="34" charset="0"/>
                <a:cs typeface="Segoe UI" pitchFamily="34" charset="0"/>
              </a:rPr>
              <a:t>гет.обр</a:t>
            </a:r>
            <a:r>
              <a:rPr lang="ru-RU" sz="1600" b="1" dirty="0">
                <a:latin typeface="Segoe UI" pitchFamily="34" charset="0"/>
                <a:cs typeface="Segoe UI" pitchFamily="34" charset="0"/>
              </a:rPr>
              <a:t> = ΦΔ</a:t>
            </a:r>
            <a:r>
              <a:rPr lang="en-US" sz="1600" b="1" dirty="0" err="1">
                <a:latin typeface="Segoe UI" pitchFamily="34" charset="0"/>
                <a:cs typeface="Segoe UI" pitchFamily="34" charset="0"/>
              </a:rPr>
              <a:t>G</a:t>
            </a:r>
            <a:r>
              <a:rPr lang="en-US" sz="1600" b="1" baseline="-25000" dirty="0" err="1">
                <a:latin typeface="Segoe UI" pitchFamily="34" charset="0"/>
                <a:cs typeface="Segoe UI" pitchFamily="34" charset="0"/>
              </a:rPr>
              <a:t>max</a:t>
            </a:r>
            <a:r>
              <a:rPr lang="ru-RU" sz="1600" b="1" dirty="0">
                <a:latin typeface="Segoe UI" pitchFamily="34" charset="0"/>
                <a:cs typeface="Segoe UI" pitchFamily="34" charset="0"/>
              </a:rPr>
              <a:t>, 	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		</a:t>
            </a:r>
          </a:p>
          <a:p>
            <a:pPr algn="just">
              <a:lnSpc>
                <a:spcPct val="90000"/>
              </a:lnSpc>
              <a:tabLst>
                <a:tab pos="1311275" algn="l"/>
              </a:tabLst>
            </a:pPr>
            <a:r>
              <a:rPr lang="ru-RU" sz="1600" dirty="0">
                <a:latin typeface="Segoe UI" pitchFamily="34" charset="0"/>
                <a:cs typeface="Segoe UI" pitchFamily="34" charset="0"/>
              </a:rPr>
              <a:t>где Δ</a:t>
            </a:r>
            <a:r>
              <a:rPr lang="en-US" sz="1600" dirty="0" err="1">
                <a:latin typeface="Segoe UI" pitchFamily="34" charset="0"/>
                <a:cs typeface="Segoe UI" pitchFamily="34" charset="0"/>
              </a:rPr>
              <a:t>G</a:t>
            </a:r>
            <a:r>
              <a:rPr lang="en-US" sz="1600" baseline="-25000" dirty="0" err="1">
                <a:latin typeface="Segoe UI" pitchFamily="34" charset="0"/>
                <a:cs typeface="Segoe UI" pitchFamily="34" charset="0"/>
              </a:rPr>
              <a:t>max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– изменение энергии Гиббса при образовании устойчивого кристаллического зародыша по гомогенному механизму; Φ – коэффициент, учитывающий поверхностное натяжение на границе раздела фаз «раствор – кристалл – твёрдая фаза (затравка)».</a:t>
            </a:r>
          </a:p>
          <a:p>
            <a:pPr algn="just">
              <a:lnSpc>
                <a:spcPct val="90000"/>
              </a:lnSpc>
              <a:tabLst>
                <a:tab pos="1311275" algn="l"/>
              </a:tabLst>
            </a:pPr>
            <a:r>
              <a:rPr lang="ru-RU" sz="1600" dirty="0">
                <a:latin typeface="Segoe UI" pitchFamily="34" charset="0"/>
                <a:cs typeface="Segoe UI" pitchFamily="34" charset="0"/>
              </a:rPr>
              <a:t>При структурном несоответствии затравки кристаллизующемуся компоненту Φ = 1 и работа образования кристаллического зародыша достигает максимума, что делает возможным процесс осаждения только при выходе за пределы метастабильной области.</a:t>
            </a:r>
          </a:p>
          <a:p>
            <a:pPr algn="just">
              <a:lnSpc>
                <a:spcPct val="100000"/>
              </a:lnSpc>
              <a:tabLst>
                <a:tab pos="1311275" algn="l"/>
              </a:tabLst>
            </a:pPr>
            <a:r>
              <a:rPr lang="ru-RU" sz="1600" b="1" dirty="0" smtClean="0">
                <a:solidFill>
                  <a:srgbClr val="C00000"/>
                </a:solidFill>
                <a:latin typeface="Segoe UI" pitchFamily="34" charset="0"/>
                <a:cs typeface="Segoe UI" pitchFamily="34" charset="0"/>
              </a:rPr>
              <a:t>Таким </a:t>
            </a:r>
            <a:r>
              <a:rPr lang="ru-RU" sz="1600" b="1" dirty="0">
                <a:solidFill>
                  <a:srgbClr val="C00000"/>
                </a:solidFill>
                <a:latin typeface="Segoe UI" pitchFamily="34" charset="0"/>
                <a:cs typeface="Segoe UI" pitchFamily="34" charset="0"/>
              </a:rPr>
              <a:t>образом, выбор материала и условий его дополнительной подготовки, для получения высоко пересыщенных алюминатных растворов должны обеспечивать получение активированного реагента с высокоразвитой поверхностью и не идентичного структуре осаждаемого </a:t>
            </a:r>
            <a:r>
              <a:rPr lang="ru-RU" sz="1600" b="1" dirty="0" smtClean="0">
                <a:solidFill>
                  <a:srgbClr val="C00000"/>
                </a:solidFill>
                <a:latin typeface="Segoe UI" pitchFamily="34" charset="0"/>
                <a:cs typeface="Segoe UI" pitchFamily="34" charset="0"/>
              </a:rPr>
              <a:t>материала (гиббсита – </a:t>
            </a:r>
            <a:r>
              <a:rPr lang="en-US" sz="1600" b="1" dirty="0" smtClean="0">
                <a:solidFill>
                  <a:srgbClr val="C00000"/>
                </a:solidFill>
                <a:latin typeface="Segoe UI" pitchFamily="34" charset="0"/>
                <a:cs typeface="Segoe UI" pitchFamily="34" charset="0"/>
              </a:rPr>
              <a:t>Al(OH)</a:t>
            </a:r>
            <a:r>
              <a:rPr lang="en-US" sz="1600" b="1" baseline="-25000" dirty="0" smtClean="0">
                <a:solidFill>
                  <a:srgbClr val="C00000"/>
                </a:solidFill>
                <a:latin typeface="Segoe UI" pitchFamily="34" charset="0"/>
                <a:cs typeface="Segoe UI" pitchFamily="34" charset="0"/>
              </a:rPr>
              <a:t>3</a:t>
            </a:r>
            <a:r>
              <a:rPr lang="en-US" sz="1600" b="1" dirty="0" smtClean="0">
                <a:solidFill>
                  <a:srgbClr val="C00000"/>
                </a:solidFill>
                <a:latin typeface="Segoe UI" pitchFamily="34" charset="0"/>
                <a:cs typeface="Segoe UI" pitchFamily="34" charset="0"/>
              </a:rPr>
              <a:t>).</a:t>
            </a:r>
            <a:endParaRPr lang="ru-RU" sz="1600" b="1" dirty="0">
              <a:latin typeface="Segoe UI" pitchFamily="34" charset="0"/>
              <a:cs typeface="Segoe UI" pitchFamily="34" charset="0"/>
            </a:endParaRPr>
          </a:p>
          <a:p>
            <a:pPr eaLnBrk="0" hangingPunct="0">
              <a:spcAft>
                <a:spcPts val="600"/>
              </a:spcAft>
              <a:tabLst>
                <a:tab pos="1311275" algn="l"/>
              </a:tabLst>
            </a:pPr>
            <a:endParaRPr lang="ru-RU" dirty="0"/>
          </a:p>
        </p:txBody>
      </p:sp>
      <p:graphicFrame>
        <p:nvGraphicFramePr>
          <p:cNvPr id="83970" name="Object 3"/>
          <p:cNvGraphicFramePr>
            <a:graphicFrameLocks noChangeAspect="1"/>
          </p:cNvGraphicFramePr>
          <p:nvPr/>
        </p:nvGraphicFramePr>
        <p:xfrm>
          <a:off x="2557172" y="1802709"/>
          <a:ext cx="5786438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3" name="Формула" r:id="rId6" imgW="3492500" imgH="330200" progId="">
                  <p:embed/>
                </p:oleObj>
              </mc:Choice>
              <mc:Fallback>
                <p:oleObj name="Формула" r:id="rId6" imgW="3492500" imgH="330200" progId="">
                  <p:embed/>
                  <p:pic>
                    <p:nvPicPr>
                      <p:cNvPr id="0" name="Object 3" descr="Пергамент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7172" y="1802709"/>
                        <a:ext cx="5786438" cy="557213"/>
                      </a:xfrm>
                      <a:prstGeom prst="rect">
                        <a:avLst/>
                      </a:prstGeom>
                      <a:blipFill dpi="0" rotWithShape="0">
                        <a:blip r:embed="rId8"/>
                        <a:srcRect/>
                        <a:tile tx="0" ty="0" sx="100000" sy="100000" flip="none" algn="tl"/>
                      </a:blip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Segoe UI" pitchFamily="34" charset="0"/>
                <a:ea typeface="Times New Roman"/>
                <a:cs typeface="Segoe UI" pitchFamily="34" charset="0"/>
              </a:rPr>
              <a:t>Бричкин В.Н., Краславский А. Явление изотермического перехода метастабильных алюминатных растворов в лабильную область и перспективы его промышленного использования //</a:t>
            </a:r>
          </a:p>
          <a:p>
            <a:pPr lvl="0"/>
            <a:r>
              <a:rPr lang="ru-RU" sz="10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Записки Горного института, 2016. Т. 217. С. 80-87.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05875" y="6266186"/>
            <a:ext cx="2743200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34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18918" y="179423"/>
            <a:ext cx="10892135" cy="615553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ФУНДАМЕНТАЛЬНЫЕ ОСНОВЫ МАССОВОЙ КРИСТАЛЛИЗАЦИИ В СИСТЕМАХ ГЛИНОЗЁМНОГО ПРОИЗВОДСТВА. ИСПОЛЬЗОВАНИЕ АКТИВИРОВАННОЙ ЗАТРАВКИ</a:t>
            </a:r>
            <a:endParaRPr lang="ru-RU" sz="2000" b="1" dirty="0">
              <a:solidFill>
                <a:srgbClr val="00206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23383"/>
            <a:ext cx="3309455" cy="2187726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9525" algn="ctr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5896" y="1016829"/>
            <a:ext cx="2536466" cy="20996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4" name="Прямоугольник 15"/>
          <p:cNvSpPr>
            <a:spLocks noChangeArrowheads="1"/>
          </p:cNvSpPr>
          <p:nvPr/>
        </p:nvSpPr>
        <p:spPr bwMode="auto">
          <a:xfrm>
            <a:off x="3164619" y="3052056"/>
            <a:ext cx="44765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latin typeface="Segoe UI" pitchFamily="34" charset="0"/>
                <a:cs typeface="Segoe UI" pitchFamily="34" charset="0"/>
              </a:rPr>
              <a:t>Изменение концентрации </a:t>
            </a:r>
            <a:r>
              <a:rPr lang="en-US" sz="1100" dirty="0">
                <a:latin typeface="Segoe UI" pitchFamily="34" charset="0"/>
                <a:cs typeface="Segoe UI" pitchFamily="34" charset="0"/>
              </a:rPr>
              <a:t>Al</a:t>
            </a:r>
            <a:r>
              <a:rPr lang="ru-RU" sz="1100" baseline="-25000" dirty="0">
                <a:latin typeface="Segoe UI" pitchFamily="34" charset="0"/>
                <a:cs typeface="Segoe UI" pitchFamily="34" charset="0"/>
              </a:rPr>
              <a:t>2</a:t>
            </a:r>
            <a:r>
              <a:rPr lang="en-US" sz="1100" dirty="0">
                <a:latin typeface="Segoe UI" pitchFamily="34" charset="0"/>
                <a:cs typeface="Segoe UI" pitchFamily="34" charset="0"/>
              </a:rPr>
              <a:t>O</a:t>
            </a:r>
            <a:r>
              <a:rPr lang="ru-RU" sz="1100" baseline="-25000" dirty="0">
                <a:latin typeface="Segoe UI" pitchFamily="34" charset="0"/>
                <a:cs typeface="Segoe UI" pitchFamily="34" charset="0"/>
              </a:rPr>
              <a:t>3</a:t>
            </a:r>
            <a:r>
              <a:rPr lang="ru-RU" sz="1100" dirty="0">
                <a:latin typeface="Segoe UI" pitchFamily="34" charset="0"/>
                <a:cs typeface="Segoe UI" pitchFamily="34" charset="0"/>
              </a:rPr>
              <a:t>в растворе на начальном этапе декомпозиции с использованием </a:t>
            </a:r>
            <a:r>
              <a:rPr lang="ru-RU" sz="1100" dirty="0" err="1">
                <a:latin typeface="Segoe UI" pitchFamily="34" charset="0"/>
                <a:cs typeface="Segoe UI" pitchFamily="34" charset="0"/>
              </a:rPr>
              <a:t>термоактивированной</a:t>
            </a:r>
            <a:r>
              <a:rPr lang="ru-RU" sz="1100" dirty="0">
                <a:latin typeface="Segoe UI" pitchFamily="34" charset="0"/>
                <a:cs typeface="Segoe UI" pitchFamily="34" charset="0"/>
              </a:rPr>
              <a:t> затравки. Температура активации затравки: 1- 350; 2 – 450; 3 – 550</a:t>
            </a:r>
            <a:r>
              <a:rPr lang="ru-RU" sz="1100" baseline="30000" dirty="0">
                <a:latin typeface="Segoe UI" pitchFamily="34" charset="0"/>
                <a:cs typeface="Segoe UI" pitchFamily="34" charset="0"/>
              </a:rPr>
              <a:t>о</a:t>
            </a:r>
            <a:r>
              <a:rPr lang="ru-RU" sz="1100" dirty="0">
                <a:latin typeface="Segoe UI" pitchFamily="34" charset="0"/>
                <a:cs typeface="Segoe UI" pitchFamily="34" charset="0"/>
              </a:rPr>
              <a:t>С; 4 – без активации</a:t>
            </a: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6512" y="981190"/>
            <a:ext cx="2477445" cy="20933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7521934" y="3085976"/>
            <a:ext cx="4222141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</a:rPr>
              <a:t>Дифференциальное распределение по крупности продуктов декомпозиции для времени процесса 24 ч. Температура активации затравки: 1- 350; 2 – 450; 3 – 550</a:t>
            </a:r>
            <a:r>
              <a:rPr kumimoji="0" lang="ru-RU" sz="11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</a:rPr>
              <a:t>о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</a:rPr>
              <a:t>С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301856" y="3864579"/>
          <a:ext cx="4842637" cy="2047496"/>
        </p:xfrm>
        <a:graphic>
          <a:graphicData uri="http://schemas.openxmlformats.org/drawingml/2006/table">
            <a:tbl>
              <a:tblPr/>
              <a:tblGrid>
                <a:gridCol w="803519"/>
                <a:gridCol w="803519"/>
                <a:gridCol w="805312"/>
                <a:gridCol w="821455"/>
                <a:gridCol w="803519"/>
                <a:gridCol w="805313"/>
              </a:tblGrid>
              <a:tr h="7392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опыта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 температура активации гиббсита, </a:t>
                      </a:r>
                      <a:r>
                        <a:rPr kumimoji="0" lang="ru-RU" sz="900" b="1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kumimoji="0" lang="ru-RU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Удельная поверхность затравки,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r>
                        <a:rPr kumimoji="0" lang="ru-RU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/г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Концентрация затравки при декомпозиции, г/л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 диаметр частиц осадка, мкм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разложения растворов, %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</a:tr>
              <a:tr h="261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3,12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53,18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</a:tr>
              <a:tr h="261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3,77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53,56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</a:tr>
              <a:tr h="261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4,97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52,77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</a:tr>
              <a:tr h="261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217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5,83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49,95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</a:tr>
              <a:tr h="261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51,56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8917" y="3641393"/>
            <a:ext cx="1781015" cy="253512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4067" y="3641397"/>
            <a:ext cx="1797747" cy="253824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Бричкин В.Н., Федоров А.Т. Термодинамическое моделирование ионных равновесий при участи гиббсита в системе </a:t>
            </a:r>
            <a:r>
              <a:rPr 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Na</a:t>
            </a:r>
            <a:r>
              <a:rPr lang="ru-RU" sz="10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2</a:t>
            </a:r>
            <a:r>
              <a:rPr 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O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-</a:t>
            </a:r>
            <a:r>
              <a:rPr 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Al</a:t>
            </a:r>
            <a:r>
              <a:rPr lang="ru-RU" sz="10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2</a:t>
            </a:r>
            <a:r>
              <a:rPr 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O</a:t>
            </a:r>
            <a:r>
              <a:rPr lang="ru-RU" sz="10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3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-</a:t>
            </a:r>
            <a:r>
              <a:rPr 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H</a:t>
            </a:r>
            <a:r>
              <a:rPr lang="ru-RU" sz="10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2</a:t>
            </a:r>
            <a:r>
              <a:rPr 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O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 // 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Цветные металлы, 2022. № 3. С. 74-81.</a:t>
            </a: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240218" y="6248933"/>
            <a:ext cx="555505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35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18918" y="179423"/>
            <a:ext cx="10892135" cy="615553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ТЕРМОДИНАМИЧЕСКОЕ МОДЕЛИРОВАНИЕ ИОННЫХ И ФАЗОВЫХ РАВНОВЕСИЙ В СИСТЕМЕ </a:t>
            </a:r>
            <a:r>
              <a:rPr lang="en-US" sz="2000" b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Na</a:t>
            </a:r>
            <a:r>
              <a:rPr lang="ru-RU" sz="2000" b="1" baseline="-25000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2</a:t>
            </a:r>
            <a:r>
              <a:rPr lang="en-US" sz="2000" b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O</a:t>
            </a:r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-К</a:t>
            </a:r>
            <a:r>
              <a:rPr lang="ru-RU" sz="2000" b="1" baseline="-25000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2</a:t>
            </a:r>
            <a:r>
              <a:rPr lang="en-US" sz="2000" b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O</a:t>
            </a:r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-</a:t>
            </a:r>
            <a:r>
              <a:rPr lang="en-US" sz="2000" b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Al</a:t>
            </a:r>
            <a:r>
              <a:rPr lang="ru-RU" sz="2000" b="1" baseline="-25000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2</a:t>
            </a:r>
            <a:r>
              <a:rPr lang="en-US" sz="2000" b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O</a:t>
            </a:r>
            <a:r>
              <a:rPr lang="ru-RU" sz="2000" b="1" baseline="-25000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3</a:t>
            </a:r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-</a:t>
            </a:r>
            <a:r>
              <a:rPr lang="en-US" sz="2000" b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H</a:t>
            </a:r>
            <a:r>
              <a:rPr lang="ru-RU" sz="2000" b="1" baseline="-25000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2</a:t>
            </a:r>
            <a:r>
              <a:rPr lang="en-US" sz="2000" b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O</a:t>
            </a:r>
            <a:endParaRPr lang="ru-RU" sz="2000" b="1" dirty="0">
              <a:solidFill>
                <a:srgbClr val="00206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03369" y="911837"/>
            <a:ext cx="787179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Segoe UI" pitchFamily="34" charset="0"/>
                <a:cs typeface="Segoe UI" pitchFamily="34" charset="0"/>
              </a:rPr>
              <a:t>Степень нелинейности изотерм растворимости в системе Na</a:t>
            </a:r>
            <a:r>
              <a:rPr lang="ru-RU" sz="14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ru-RU" sz="1400" dirty="0" smtClean="0">
                <a:latin typeface="Segoe UI" pitchFamily="34" charset="0"/>
                <a:cs typeface="Segoe UI" pitchFamily="34" charset="0"/>
              </a:rPr>
              <a:t>O-K</a:t>
            </a:r>
            <a:r>
              <a:rPr lang="ru-RU" sz="14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ru-RU" sz="1400" dirty="0" smtClean="0">
                <a:latin typeface="Segoe UI" pitchFamily="34" charset="0"/>
                <a:cs typeface="Segoe UI" pitchFamily="34" charset="0"/>
              </a:rPr>
              <a:t>O-Al</a:t>
            </a:r>
            <a:r>
              <a:rPr lang="ru-RU" sz="14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ru-RU" sz="1400" dirty="0" smtClean="0">
                <a:latin typeface="Segoe UI" pitchFamily="34" charset="0"/>
                <a:cs typeface="Segoe UI" pitchFamily="34" charset="0"/>
              </a:rPr>
              <a:t>O</a:t>
            </a:r>
            <a:r>
              <a:rPr lang="ru-RU" sz="1400" baseline="-25000" dirty="0" smtClean="0">
                <a:latin typeface="Segoe UI" pitchFamily="34" charset="0"/>
                <a:cs typeface="Segoe UI" pitchFamily="34" charset="0"/>
              </a:rPr>
              <a:t>3</a:t>
            </a:r>
            <a:r>
              <a:rPr lang="ru-RU" sz="1400" dirty="0" smtClean="0">
                <a:latin typeface="Segoe UI" pitchFamily="34" charset="0"/>
                <a:cs typeface="Segoe UI" pitchFamily="34" charset="0"/>
              </a:rPr>
              <a:t>-</a:t>
            </a:r>
            <a:r>
              <a:rPr lang="en-US" sz="1400" dirty="0" smtClean="0">
                <a:latin typeface="Segoe UI" pitchFamily="34" charset="0"/>
                <a:cs typeface="Segoe UI" pitchFamily="34" charset="0"/>
              </a:rPr>
              <a:t>H</a:t>
            </a:r>
            <a:r>
              <a:rPr lang="ru-RU" sz="14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en-US" sz="1400" dirty="0" smtClean="0">
                <a:latin typeface="Segoe UI" pitchFamily="34" charset="0"/>
                <a:cs typeface="Segoe UI" pitchFamily="34" charset="0"/>
              </a:rPr>
              <a:t>O</a:t>
            </a:r>
            <a:r>
              <a:rPr lang="ru-RU" sz="1400" dirty="0" smtClean="0">
                <a:latin typeface="Segoe UI" pitchFamily="34" charset="0"/>
                <a:cs typeface="Segoe UI" pitchFamily="34" charset="0"/>
              </a:rPr>
              <a:t> определяется образованием и участием в фазовых равновесиях димеров тетрагидроксокомплексов метаалюминат-ионов, что является дополнительным источником информации для расчёта состава щелочных алюминатных растворов в термодинамической модели равновесий с двумя ионными формами алюминия:</a:t>
            </a:r>
            <a:endParaRPr lang="ru-RU" sz="1400" dirty="0"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84994" name="Рисунок 6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540" y="2011677"/>
            <a:ext cx="2310969" cy="33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4995" name="Object 3"/>
          <p:cNvGraphicFramePr>
            <a:graphicFrameLocks noChangeAspect="1"/>
          </p:cNvGraphicFramePr>
          <p:nvPr/>
        </p:nvGraphicFramePr>
        <p:xfrm>
          <a:off x="2552368" y="2035532"/>
          <a:ext cx="2727386" cy="320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6" r:id="rId7" imgW="2057400" imgH="241300" progId="">
                  <p:embed/>
                </p:oleObj>
              </mc:Choice>
              <mc:Fallback>
                <p:oleObj r:id="rId7" imgW="2057400" imgH="2413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2368" y="2035532"/>
                        <a:ext cx="2727386" cy="3208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4997" name="Object 5"/>
          <p:cNvGraphicFramePr>
            <a:graphicFrameLocks noChangeAspect="1"/>
          </p:cNvGraphicFramePr>
          <p:nvPr/>
        </p:nvGraphicFramePr>
        <p:xfrm>
          <a:off x="612251" y="2592124"/>
          <a:ext cx="5550010" cy="319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7" r:id="rId9" imgW="4089400" imgH="241300" progId="">
                  <p:embed/>
                </p:oleObj>
              </mc:Choice>
              <mc:Fallback>
                <p:oleObj r:id="rId9" imgW="4089400" imgH="24130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251" y="2592124"/>
                        <a:ext cx="5550010" cy="3196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000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4999" name="Object 7"/>
          <p:cNvGraphicFramePr>
            <a:graphicFrameLocks noChangeAspect="1"/>
          </p:cNvGraphicFramePr>
          <p:nvPr/>
        </p:nvGraphicFramePr>
        <p:xfrm>
          <a:off x="445273" y="2960637"/>
          <a:ext cx="4918209" cy="577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8" r:id="rId11" imgW="3581400" imgH="431800" progId="">
                  <p:embed/>
                </p:oleObj>
              </mc:Choice>
              <mc:Fallback>
                <p:oleObj r:id="rId11" imgW="3581400" imgH="43180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273" y="2960637"/>
                        <a:ext cx="4918209" cy="5776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168841" y="2282024"/>
            <a:ext cx="30533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ru-RU" sz="16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OH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600" baseline="-25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600" baseline="30000" dirty="0" smtClean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= 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AlO</a:t>
            </a:r>
            <a:r>
              <a:rPr lang="ru-RU" sz="16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+ 3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16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5001" name="Picture 9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12" y="3562185"/>
            <a:ext cx="2372395" cy="201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2" name="Рисунок 953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6344" y="3554233"/>
            <a:ext cx="2480199" cy="205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3" name="Диаграмма 11"/>
          <p:cNvPicPr>
            <a:picLocks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9725" y="1868557"/>
            <a:ext cx="2369489" cy="173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4" name="Диаграмма 14"/>
          <p:cNvPicPr>
            <a:picLocks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4007" y="3649651"/>
            <a:ext cx="2480806" cy="169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5" name="Диаграмма 15"/>
          <p:cNvPicPr>
            <a:picLocks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2"/>
          <a:stretch>
            <a:fillRect/>
          </a:stretch>
        </p:blipFill>
        <p:spPr bwMode="auto">
          <a:xfrm>
            <a:off x="7824083" y="3649648"/>
            <a:ext cx="2491408" cy="167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5200152" y="5414307"/>
            <a:ext cx="52319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Segoe UI" pitchFamily="34" charset="0"/>
                <a:cs typeface="Segoe UI" pitchFamily="34" charset="0"/>
              </a:rPr>
              <a:t>Расчётный ионный состава равновесных растворов в системе </a:t>
            </a:r>
          </a:p>
          <a:p>
            <a:pPr algn="just"/>
            <a:r>
              <a:rPr lang="ru-RU" sz="1200" dirty="0" smtClean="0">
                <a:latin typeface="Segoe UI" pitchFamily="34" charset="0"/>
                <a:cs typeface="Segoe UI" pitchFamily="34" charset="0"/>
              </a:rPr>
              <a:t>Na</a:t>
            </a:r>
            <a:r>
              <a:rPr lang="ru-RU" sz="12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ru-RU" sz="1200" dirty="0" smtClean="0">
                <a:latin typeface="Segoe UI" pitchFamily="34" charset="0"/>
                <a:cs typeface="Segoe UI" pitchFamily="34" charset="0"/>
              </a:rPr>
              <a:t>O-Al</a:t>
            </a:r>
            <a:r>
              <a:rPr lang="ru-RU" sz="12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ru-RU" sz="1200" dirty="0" smtClean="0">
                <a:latin typeface="Segoe UI" pitchFamily="34" charset="0"/>
                <a:cs typeface="Segoe UI" pitchFamily="34" charset="0"/>
              </a:rPr>
              <a:t>O</a:t>
            </a:r>
            <a:r>
              <a:rPr lang="ru-RU" sz="1200" baseline="-25000" dirty="0" smtClean="0">
                <a:latin typeface="Segoe UI" pitchFamily="34" charset="0"/>
                <a:cs typeface="Segoe UI" pitchFamily="34" charset="0"/>
              </a:rPr>
              <a:t>3</a:t>
            </a:r>
            <a:r>
              <a:rPr lang="ru-RU" sz="1200" dirty="0" smtClean="0">
                <a:latin typeface="Segoe UI" pitchFamily="34" charset="0"/>
                <a:cs typeface="Segoe UI" pitchFamily="34" charset="0"/>
              </a:rPr>
              <a:t>-</a:t>
            </a:r>
            <a:r>
              <a:rPr lang="en-US" sz="1200" dirty="0" smtClean="0">
                <a:latin typeface="Segoe UI" pitchFamily="34" charset="0"/>
                <a:cs typeface="Segoe UI" pitchFamily="34" charset="0"/>
              </a:rPr>
              <a:t>H</a:t>
            </a:r>
            <a:r>
              <a:rPr lang="ru-RU" sz="12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en-US" sz="1200" dirty="0" smtClean="0">
                <a:latin typeface="Segoe UI" pitchFamily="34" charset="0"/>
                <a:cs typeface="Segoe UI" pitchFamily="34" charset="0"/>
              </a:rPr>
              <a:t>O </a:t>
            </a:r>
            <a:r>
              <a:rPr lang="ru-RU" sz="1200" dirty="0" smtClean="0">
                <a:latin typeface="Segoe UI" pitchFamily="34" charset="0"/>
                <a:cs typeface="Segoe UI" pitchFamily="34" charset="0"/>
              </a:rPr>
              <a:t>при температуре фазового равновесия 30°</a:t>
            </a:r>
            <a:r>
              <a:rPr lang="en-US" sz="1200" dirty="0" smtClean="0">
                <a:latin typeface="Segoe UI" pitchFamily="34" charset="0"/>
                <a:cs typeface="Segoe UI" pitchFamily="34" charset="0"/>
              </a:rPr>
              <a:t>C</a:t>
            </a:r>
            <a:r>
              <a:rPr lang="ru-RU" sz="1200" dirty="0" smtClean="0">
                <a:latin typeface="Segoe UI" pitchFamily="34" charset="0"/>
                <a:cs typeface="Segoe UI" pitchFamily="34" charset="0"/>
              </a:rPr>
              <a:t> (</a:t>
            </a:r>
            <a:r>
              <a:rPr lang="en-US" sz="1200" dirty="0" smtClean="0">
                <a:latin typeface="Segoe UI" pitchFamily="34" charset="0"/>
                <a:cs typeface="Segoe UI" pitchFamily="34" charset="0"/>
              </a:rPr>
              <a:t>a</a:t>
            </a:r>
            <a:r>
              <a:rPr lang="ru-RU" sz="1200" dirty="0" smtClean="0">
                <a:latin typeface="Segoe UI" pitchFamily="34" charset="0"/>
                <a:cs typeface="Segoe UI" pitchFamily="34" charset="0"/>
              </a:rPr>
              <a:t>), 60°</a:t>
            </a:r>
            <a:r>
              <a:rPr lang="en-US" sz="1200" dirty="0" smtClean="0">
                <a:latin typeface="Segoe UI" pitchFamily="34" charset="0"/>
                <a:cs typeface="Segoe UI" pitchFamily="34" charset="0"/>
              </a:rPr>
              <a:t>C</a:t>
            </a:r>
            <a:r>
              <a:rPr lang="ru-RU" sz="1200" dirty="0" smtClean="0">
                <a:latin typeface="Segoe UI" pitchFamily="34" charset="0"/>
                <a:cs typeface="Segoe UI" pitchFamily="34" charset="0"/>
              </a:rPr>
              <a:t> (</a:t>
            </a:r>
            <a:r>
              <a:rPr lang="en-US" sz="1200" dirty="0" smtClean="0">
                <a:latin typeface="Segoe UI" pitchFamily="34" charset="0"/>
                <a:cs typeface="Segoe UI" pitchFamily="34" charset="0"/>
              </a:rPr>
              <a:t>b</a:t>
            </a:r>
            <a:r>
              <a:rPr lang="ru-RU" sz="1200" dirty="0" smtClean="0">
                <a:latin typeface="Segoe UI" pitchFamily="34" charset="0"/>
                <a:cs typeface="Segoe UI" pitchFamily="34" charset="0"/>
              </a:rPr>
              <a:t>) и 95°</a:t>
            </a:r>
            <a:r>
              <a:rPr lang="en-US" sz="1200" dirty="0" smtClean="0">
                <a:latin typeface="Segoe UI" pitchFamily="34" charset="0"/>
                <a:cs typeface="Segoe UI" pitchFamily="34" charset="0"/>
              </a:rPr>
              <a:t>C</a:t>
            </a:r>
            <a:r>
              <a:rPr lang="ru-RU" sz="1200" dirty="0" smtClean="0">
                <a:latin typeface="Segoe UI" pitchFamily="34" charset="0"/>
                <a:cs typeface="Segoe UI" pitchFamily="34" charset="0"/>
              </a:rPr>
              <a:t> (с): 1 - </a:t>
            </a:r>
            <a:r>
              <a:rPr lang="en-US" sz="1200" dirty="0" smtClean="0">
                <a:latin typeface="Segoe UI" pitchFamily="34" charset="0"/>
                <a:cs typeface="Segoe UI" pitchFamily="34" charset="0"/>
              </a:rPr>
              <a:t>Al</a:t>
            </a:r>
            <a:r>
              <a:rPr lang="ru-RU" sz="1200" dirty="0" smtClean="0">
                <a:latin typeface="Segoe UI" pitchFamily="34" charset="0"/>
                <a:cs typeface="Segoe UI" pitchFamily="34" charset="0"/>
              </a:rPr>
              <a:t>(</a:t>
            </a:r>
            <a:r>
              <a:rPr lang="en-US" sz="1200" dirty="0" smtClean="0">
                <a:latin typeface="Segoe UI" pitchFamily="34" charset="0"/>
                <a:cs typeface="Segoe UI" pitchFamily="34" charset="0"/>
              </a:rPr>
              <a:t>OH</a:t>
            </a:r>
            <a:r>
              <a:rPr lang="ru-RU" sz="1200" dirty="0" smtClean="0">
                <a:latin typeface="Segoe UI" pitchFamily="34" charset="0"/>
                <a:cs typeface="Segoe UI" pitchFamily="34" charset="0"/>
              </a:rPr>
              <a:t>)</a:t>
            </a:r>
            <a:r>
              <a:rPr lang="ru-RU" sz="1200" baseline="-25000" dirty="0" smtClean="0">
                <a:latin typeface="Segoe UI" pitchFamily="34" charset="0"/>
                <a:cs typeface="Segoe UI" pitchFamily="34" charset="0"/>
              </a:rPr>
              <a:t>4</a:t>
            </a:r>
            <a:r>
              <a:rPr lang="ru-RU" sz="1200" baseline="30000" dirty="0" smtClean="0">
                <a:latin typeface="Segoe UI" pitchFamily="34" charset="0"/>
                <a:cs typeface="Segoe UI" pitchFamily="34" charset="0"/>
              </a:rPr>
              <a:t>-</a:t>
            </a:r>
            <a:r>
              <a:rPr lang="ru-RU" sz="1200" dirty="0" smtClean="0">
                <a:latin typeface="Segoe UI" pitchFamily="34" charset="0"/>
                <a:cs typeface="Segoe UI" pitchFamily="34" charset="0"/>
              </a:rPr>
              <a:t>; 2 -</a:t>
            </a:r>
            <a:r>
              <a:rPr lang="ru-RU" sz="1200" baseline="300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en-US" sz="1200" dirty="0" err="1" smtClean="0">
                <a:latin typeface="Segoe UI" pitchFamily="34" charset="0"/>
                <a:cs typeface="Segoe UI" pitchFamily="34" charset="0"/>
              </a:rPr>
              <a:t>AlO</a:t>
            </a:r>
            <a:r>
              <a:rPr lang="ru-RU" sz="12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ru-RU" sz="1200" baseline="30000" dirty="0" smtClean="0">
                <a:latin typeface="Segoe UI" pitchFamily="34" charset="0"/>
                <a:cs typeface="Segoe UI" pitchFamily="34" charset="0"/>
              </a:rPr>
              <a:t>-</a:t>
            </a:r>
            <a:r>
              <a:rPr lang="ru-RU" sz="1200" dirty="0" smtClean="0">
                <a:latin typeface="Segoe UI" pitchFamily="34" charset="0"/>
                <a:cs typeface="Segoe UI" pitchFamily="34" charset="0"/>
              </a:rPr>
              <a:t>; 3 - </a:t>
            </a:r>
            <a:r>
              <a:rPr lang="en-US" sz="1200" dirty="0" smtClean="0">
                <a:latin typeface="Segoe UI" pitchFamily="34" charset="0"/>
                <a:cs typeface="Segoe UI" pitchFamily="34" charset="0"/>
              </a:rPr>
              <a:t>Al</a:t>
            </a:r>
            <a:r>
              <a:rPr lang="ru-RU" sz="12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en-US" sz="1200" dirty="0" smtClean="0">
                <a:latin typeface="Segoe UI" pitchFamily="34" charset="0"/>
                <a:cs typeface="Segoe UI" pitchFamily="34" charset="0"/>
              </a:rPr>
              <a:t>O</a:t>
            </a:r>
            <a:r>
              <a:rPr lang="ru-RU" sz="1200" dirty="0" smtClean="0">
                <a:latin typeface="Segoe UI" pitchFamily="34" charset="0"/>
                <a:cs typeface="Segoe UI" pitchFamily="34" charset="0"/>
              </a:rPr>
              <a:t>(</a:t>
            </a:r>
            <a:r>
              <a:rPr lang="en-US" sz="1200" dirty="0" smtClean="0">
                <a:latin typeface="Segoe UI" pitchFamily="34" charset="0"/>
                <a:cs typeface="Segoe UI" pitchFamily="34" charset="0"/>
              </a:rPr>
              <a:t>OH</a:t>
            </a:r>
            <a:r>
              <a:rPr lang="ru-RU" sz="1200" dirty="0" smtClean="0">
                <a:latin typeface="Segoe UI" pitchFamily="34" charset="0"/>
                <a:cs typeface="Segoe UI" pitchFamily="34" charset="0"/>
              </a:rPr>
              <a:t>)</a:t>
            </a:r>
            <a:r>
              <a:rPr lang="ru-RU" sz="1200" baseline="-25000" dirty="0" smtClean="0">
                <a:latin typeface="Segoe UI" pitchFamily="34" charset="0"/>
                <a:cs typeface="Segoe UI" pitchFamily="34" charset="0"/>
              </a:rPr>
              <a:t>6</a:t>
            </a:r>
            <a:r>
              <a:rPr lang="ru-RU" sz="1200" baseline="30000" dirty="0" smtClean="0">
                <a:latin typeface="Segoe UI" pitchFamily="34" charset="0"/>
                <a:cs typeface="Segoe UI" pitchFamily="34" charset="0"/>
              </a:rPr>
              <a:t>2-</a:t>
            </a:r>
            <a:r>
              <a:rPr lang="ru-RU" sz="1200" dirty="0" smtClean="0">
                <a:latin typeface="Segoe UI" pitchFamily="34" charset="0"/>
                <a:cs typeface="Segoe UI" pitchFamily="34" charset="0"/>
              </a:rPr>
              <a:t>; 4 - общая концентрация </a:t>
            </a:r>
            <a:r>
              <a:rPr lang="en-US" sz="1200" dirty="0" smtClean="0">
                <a:latin typeface="Segoe UI" pitchFamily="34" charset="0"/>
                <a:cs typeface="Segoe UI" pitchFamily="34" charset="0"/>
              </a:rPr>
              <a:t>Al</a:t>
            </a:r>
            <a:r>
              <a:rPr lang="ru-RU" sz="12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en-US" sz="1200" dirty="0" smtClean="0">
                <a:latin typeface="Segoe UI" pitchFamily="34" charset="0"/>
                <a:cs typeface="Segoe UI" pitchFamily="34" charset="0"/>
              </a:rPr>
              <a:t>O</a:t>
            </a:r>
            <a:r>
              <a:rPr lang="ru-RU" sz="1200" baseline="-25000" dirty="0" smtClean="0">
                <a:latin typeface="Segoe UI" pitchFamily="34" charset="0"/>
                <a:cs typeface="Segoe UI" pitchFamily="34" charset="0"/>
              </a:rPr>
              <a:t>3</a:t>
            </a:r>
            <a:endParaRPr lang="ru-RU" sz="12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29872" y="5594592"/>
            <a:ext cx="2287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Segoe UI" pitchFamily="34" charset="0"/>
                <a:cs typeface="Segoe UI" pitchFamily="34" charset="0"/>
              </a:rPr>
              <a:t>Изотермы растворимости гидроксида алюминия при</a:t>
            </a:r>
          </a:p>
          <a:p>
            <a:r>
              <a:rPr lang="ru-RU" sz="1200" dirty="0" smtClean="0">
                <a:latin typeface="Segoe UI" pitchFamily="34" charset="0"/>
                <a:cs typeface="Segoe UI" pitchFamily="34" charset="0"/>
              </a:rPr>
              <a:t> 30, 60 и 95°С</a:t>
            </a:r>
            <a:endParaRPr lang="ru-RU" sz="12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210463" y="5578691"/>
            <a:ext cx="29578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Segoe UI" pitchFamily="34" charset="0"/>
                <a:cs typeface="Segoe UI" pitchFamily="34" charset="0"/>
              </a:rPr>
              <a:t>Зависимость концентрации [</a:t>
            </a:r>
            <a:r>
              <a:rPr lang="en-US" sz="1200" dirty="0" smtClean="0">
                <a:latin typeface="Segoe UI" pitchFamily="34" charset="0"/>
                <a:cs typeface="Segoe UI" pitchFamily="34" charset="0"/>
              </a:rPr>
              <a:t>Al</a:t>
            </a:r>
            <a:r>
              <a:rPr lang="ru-RU" sz="12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en-US" sz="1200" dirty="0" smtClean="0">
                <a:latin typeface="Segoe UI" pitchFamily="34" charset="0"/>
                <a:cs typeface="Segoe UI" pitchFamily="34" charset="0"/>
              </a:rPr>
              <a:t>O</a:t>
            </a:r>
            <a:r>
              <a:rPr lang="ru-RU" sz="1200" baseline="-25000" dirty="0" smtClean="0">
                <a:latin typeface="Segoe UI" pitchFamily="34" charset="0"/>
                <a:cs typeface="Segoe UI" pitchFamily="34" charset="0"/>
              </a:rPr>
              <a:t>3</a:t>
            </a:r>
            <a:r>
              <a:rPr lang="ru-RU" sz="1200" dirty="0" smtClean="0">
                <a:latin typeface="Segoe UI" pitchFamily="34" charset="0"/>
                <a:cs typeface="Segoe UI" pitchFamily="34" charset="0"/>
              </a:rPr>
              <a:t>] от разности концентраций [</a:t>
            </a:r>
            <a:r>
              <a:rPr lang="en-US" sz="1200" dirty="0" smtClean="0">
                <a:latin typeface="Segoe UI" pitchFamily="34" charset="0"/>
                <a:cs typeface="Segoe UI" pitchFamily="34" charset="0"/>
              </a:rPr>
              <a:t>Na</a:t>
            </a:r>
            <a:r>
              <a:rPr lang="ru-RU" sz="12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en-US" sz="1200" dirty="0" smtClean="0">
                <a:latin typeface="Segoe UI" pitchFamily="34" charset="0"/>
                <a:cs typeface="Segoe UI" pitchFamily="34" charset="0"/>
              </a:rPr>
              <a:t>O</a:t>
            </a:r>
            <a:r>
              <a:rPr lang="ru-RU" sz="1200" dirty="0" smtClean="0">
                <a:latin typeface="Segoe UI" pitchFamily="34" charset="0"/>
                <a:cs typeface="Segoe UI" pitchFamily="34" charset="0"/>
              </a:rPr>
              <a:t>] и [</a:t>
            </a:r>
            <a:r>
              <a:rPr lang="en-US" sz="1200" dirty="0" smtClean="0">
                <a:latin typeface="Segoe UI" pitchFamily="34" charset="0"/>
                <a:cs typeface="Segoe UI" pitchFamily="34" charset="0"/>
              </a:rPr>
              <a:t>Al</a:t>
            </a:r>
            <a:r>
              <a:rPr lang="ru-RU" sz="12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en-US" sz="1200" dirty="0" smtClean="0">
                <a:latin typeface="Segoe UI" pitchFamily="34" charset="0"/>
                <a:cs typeface="Segoe UI" pitchFamily="34" charset="0"/>
              </a:rPr>
              <a:t>O</a:t>
            </a:r>
            <a:r>
              <a:rPr lang="ru-RU" sz="1200" baseline="-25000" dirty="0" smtClean="0">
                <a:latin typeface="Segoe UI" pitchFamily="34" charset="0"/>
                <a:cs typeface="Segoe UI" pitchFamily="34" charset="0"/>
              </a:rPr>
              <a:t>3</a:t>
            </a:r>
            <a:r>
              <a:rPr lang="ru-RU" sz="1200" dirty="0" smtClean="0">
                <a:latin typeface="Segoe UI" pitchFamily="34" charset="0"/>
                <a:cs typeface="Segoe UI" pitchFamily="34" charset="0"/>
              </a:rPr>
              <a:t>] при 30, 60 и 95°С.</a:t>
            </a:r>
            <a:endParaRPr lang="ru-RU" sz="1200" dirty="0"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85006" name="Picture 14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7190" y="492980"/>
            <a:ext cx="2164710" cy="312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05875" y="6266186"/>
            <a:ext cx="2743200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36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7363" y="139250"/>
            <a:ext cx="10990262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lvl="1">
              <a:tabLst>
                <a:tab pos="3495675" algn="l"/>
              </a:tabLst>
            </a:pPr>
            <a:r>
              <a:rPr lang="ru-RU" sz="2600" b="1" dirty="0">
                <a:solidFill>
                  <a:srgbClr val="FF9900"/>
                </a:solidFill>
                <a:latin typeface="Segoe UI" pitchFamily="34" charset="0"/>
                <a:ea typeface="Segoe UI Black" panose="020B0A02040204020203" pitchFamily="34" charset="0"/>
                <a:cs typeface="Segoe UI" pitchFamily="34" charset="0"/>
              </a:rPr>
              <a:t>Научные достижения по направлению исследования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62608" y="1053544"/>
            <a:ext cx="11212347" cy="52322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1. Сформулированы теоретические положения, объясняющие возникновение эффекта изотермического перехода метастабильных алюминатных растворов в лабильную область, что обеспечило разработку способа получения тонкодисперсного гидроксида и оксида алюминия путём самопроизвольного разложения алюминатных растворов:</a:t>
            </a:r>
            <a:endParaRPr lang="ru-RU" sz="20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- Бричкин В.Н., </a:t>
            </a:r>
            <a:r>
              <a:rPr lang="ru-RU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Краславскй</a:t>
            </a:r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А. Явление изотермического перехода метастабильных алюминатных растворов в лабильную область и перспективы его промышленного использования. Записки Горного института. 2016. Т. 217. С. 80-87. (</a:t>
            </a:r>
            <a:r>
              <a:rPr lang="ru-RU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WoS</a:t>
            </a:r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).</a:t>
            </a:r>
          </a:p>
          <a:p>
            <a:pPr>
              <a:buFontTx/>
              <a:buChar char="-"/>
            </a:pPr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Патент № 2638847 РФ. Способ получения гидроксида алюминия. Бричкин В.Н., Сизяков В.М, Васильев В.В., Куртенков Р.В., Федосеев Д.В. Опубликовано: 18.12.2017. Бюл. № 35.</a:t>
            </a:r>
          </a:p>
          <a:p>
            <a:r>
              <a:rPr lang="ru-RU" sz="2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2. </a:t>
            </a:r>
            <a:r>
              <a:rPr lang="ru-RU" sz="2000" b="1" dirty="0" smtClean="0"/>
              <a:t>Развиты основные положения механизма сложного гетерогенного взаимодействия алюминатных растворов с газовой фазой, содержащей CO</a:t>
            </a:r>
            <a:r>
              <a:rPr lang="ru-RU" sz="2000" b="1" baseline="-25000" dirty="0" smtClean="0"/>
              <a:t>2</a:t>
            </a:r>
            <a:r>
              <a:rPr lang="ru-RU" sz="2000" b="1" dirty="0" smtClean="0"/>
              <a:t>, что позволило обосновать условия интенсивного зародышеобразования и возможность получения материалов высокой дисперсности при карбонизации алюминатных растворов:</a:t>
            </a:r>
            <a:endParaRPr lang="ru-RU" sz="2000" dirty="0" smtClean="0"/>
          </a:p>
          <a:p>
            <a:r>
              <a:rPr lang="ru-RU" dirty="0" smtClean="0"/>
              <a:t>- Бричкин В.Н., Сизяков В.М., Облова И.С., Федосеев Д.В. Промышленный синтез тонкодисперсного гидроксида алюминия при переработке алюминийсодержащего сырья. 2018. № 10. С. 45-51. (Scopus, Q2)</a:t>
            </a:r>
          </a:p>
          <a:p>
            <a:r>
              <a:rPr lang="ru-RU" dirty="0" smtClean="0"/>
              <a:t>- Патент № 2612288 РФ. Способ разложения алюминатных растворов. Бричкин В.Н., Сизяков В.М, Сизякова Е.В., Федосеев Д.В. Опубликовано: 06.03.2017. Бюл. № 7.</a:t>
            </a:r>
            <a:endParaRPr lang="ru-RU" dirty="0"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05875" y="6266186"/>
            <a:ext cx="2743200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37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7363" y="139250"/>
            <a:ext cx="10990262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lvl="1">
              <a:tabLst>
                <a:tab pos="3495675" algn="l"/>
              </a:tabLst>
            </a:pPr>
            <a:r>
              <a:rPr lang="ru-RU" sz="2600" b="1" dirty="0">
                <a:solidFill>
                  <a:srgbClr val="FF9900"/>
                </a:solidFill>
                <a:latin typeface="Segoe UI" pitchFamily="34" charset="0"/>
                <a:ea typeface="Segoe UI Black" panose="020B0A02040204020203" pitchFamily="34" charset="0"/>
                <a:cs typeface="Segoe UI" pitchFamily="34" charset="0"/>
              </a:rPr>
              <a:t>Научные достижения по направлению исследования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28102" y="975906"/>
            <a:ext cx="11212347" cy="33855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3. Дано теоретическое обоснование механизма гетерогенного зародышеобразования и послойного роста в процессе массовой кристаллизации на затравке, что позволило установить предельное количество затравочного гидроксида алюминия для обеспечения максимального выхода крупнокристаллического гидроксида алюминия и глинозёма при переработке нефелинового сырья:</a:t>
            </a:r>
            <a:endParaRPr lang="ru-RU" sz="20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ru-RU" sz="2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- Бричкин В.Н. Матвеев В.А., Кремчеева Д.А. Количественное влияние затравки на показатели массовой кристаллизации химических осадков. Записки Горного института. 2015. Т. 211. С. 64-70. (</a:t>
            </a:r>
            <a:r>
              <a:rPr lang="ru-RU" sz="20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WoS</a:t>
            </a:r>
            <a:r>
              <a:rPr lang="ru-RU" sz="2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)</a:t>
            </a:r>
          </a:p>
          <a:p>
            <a:r>
              <a:rPr lang="ru-RU" sz="2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- Патент № 2599295 РФ. Способ разложения алюминатных растворов при переработке нефелинового сырья. Бричкин В.Н., Сизяков В.М., Кремчеева Д.А., </a:t>
            </a:r>
            <a:r>
              <a:rPr lang="ru-RU" sz="20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Гордюшенков</a:t>
            </a:r>
            <a:r>
              <a:rPr lang="ru-RU" sz="2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Е.Е. Опубликовано 10.10.2016. Бюл. №28.</a:t>
            </a:r>
            <a:endParaRPr lang="ru-RU" sz="20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05875" y="6266186"/>
            <a:ext cx="2743200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38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7363" y="98306"/>
            <a:ext cx="10990262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lvl="1">
              <a:tabLst>
                <a:tab pos="3495675" algn="l"/>
              </a:tabLst>
            </a:pPr>
            <a:r>
              <a:rPr lang="ru-RU" sz="2600" b="1" dirty="0">
                <a:solidFill>
                  <a:srgbClr val="FF9900"/>
                </a:solidFill>
                <a:latin typeface="Segoe UI" pitchFamily="34" charset="0"/>
                <a:ea typeface="Segoe UI Black" panose="020B0A02040204020203" pitchFamily="34" charset="0"/>
                <a:cs typeface="Segoe UI" pitchFamily="34" charset="0"/>
              </a:rPr>
              <a:t>Научные проблемы по направлению исследования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7717" y="1001785"/>
            <a:ext cx="11212347" cy="62940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ru-RU" sz="2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4. Высказана гипотеза о стадийности механизма образования карбоалюминатов кальция при взаимодействии алюминатных растворов с карбонатом кальция различной природы и его влиянии на эффективность конверсии CaCO3 с образованием метастабильных твёрдых растворов карбоалюминатного ряда, а также стадийности их взаимодействия при образовании гидрогранатов кальция, что позволило предложить ряд технических решений для обескремнивания промышленных алюминатных растворов и приготовления вяжущих композиций:</a:t>
            </a:r>
            <a:endParaRPr lang="ru-RU" sz="20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/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- Сизяков В.М., Бричкин В.Н. О роли гидрокарбоалюминатов кальция в усовершенствовании технологии комплексной переработки нефелинов. Записки Горного института. 2018. Т. 231. С. 292-298. (</a:t>
            </a:r>
            <a:r>
              <a:rPr lang="ru-RU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WoS</a:t>
            </a:r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Scopus)</a:t>
            </a:r>
          </a:p>
          <a:p>
            <a:pPr algn="just"/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- Патент № 2655556 РФ. Способ получения вяжущего. Сизяков В.М., Бричкин В.Н., Сизякова Е.В., Васильев В.В., Куртенков Р.В. Опубликовано. 28.05. 2018. Бюл. № 16. </a:t>
            </a:r>
          </a:p>
          <a:p>
            <a:pPr algn="just"/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- Патент № 2560412, РФ. Способ обескремнивания алюминатных растворов. Сизяков В.М., Бричкин В.Н., Сизякова Е.В., Васильев В.В. Опубликовано: 20.08.2015 Бюл. № 23. Патент №.2560413, РФ. </a:t>
            </a:r>
          </a:p>
          <a:p>
            <a:pPr algn="just"/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- Патент № 2560413, РФ. Способ глубокого обескремнивания алюминатных растворов. Сизяков В.М., Бричкин В.Н., Сизякова Е.В., Васильев В.В. Опубликовано: 20.08.2015 Бюл. № 23.</a:t>
            </a:r>
          </a:p>
          <a:p>
            <a:pPr algn="just">
              <a:spcBef>
                <a:spcPts val="600"/>
              </a:spcBef>
            </a:pPr>
            <a:endParaRPr lang="ru-RU" sz="2000" dirty="0">
              <a:latin typeface="Segoe UI" pitchFamily="34" charset="0"/>
              <a:cs typeface="Segoe UI" pitchFamily="34" charset="0"/>
            </a:endParaRPr>
          </a:p>
          <a:p>
            <a:pPr algn="just">
              <a:spcBef>
                <a:spcPts val="600"/>
              </a:spcBef>
            </a:pPr>
            <a:endParaRPr lang="ru-RU" sz="2000" dirty="0">
              <a:latin typeface="Segoe UI" pitchFamily="34" charset="0"/>
              <a:cs typeface="Segoe UI" pitchFamily="34" charset="0"/>
            </a:endParaRPr>
          </a:p>
          <a:p>
            <a:pPr algn="just">
              <a:spcBef>
                <a:spcPts val="600"/>
              </a:spcBef>
            </a:pPr>
            <a:endParaRPr lang="ru-RU" sz="2000" dirty="0">
              <a:latin typeface="Segoe UI" pitchFamily="34" charset="0"/>
              <a:cs typeface="Segoe UI" pitchFamily="34" charset="0"/>
            </a:endParaRPr>
          </a:p>
          <a:p>
            <a:pPr algn="just">
              <a:spcBef>
                <a:spcPts val="600"/>
              </a:spcBef>
            </a:pPr>
            <a:endParaRPr lang="ru-RU" sz="2000" dirty="0">
              <a:latin typeface="Segoe UI" pitchFamily="34" charset="0"/>
              <a:cs typeface="Segoe UI" pitchFamily="34" charset="0"/>
            </a:endParaRPr>
          </a:p>
          <a:p>
            <a:pPr algn="just">
              <a:spcBef>
                <a:spcPts val="600"/>
              </a:spcBef>
            </a:pPr>
            <a:endParaRPr lang="ru-RU" sz="2000" dirty="0"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05875" y="6266186"/>
            <a:ext cx="2743200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39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7363" y="139250"/>
            <a:ext cx="10990262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lvl="1">
              <a:tabLst>
                <a:tab pos="3495675" algn="l"/>
              </a:tabLst>
            </a:pPr>
            <a:r>
              <a:rPr lang="ru-RU" sz="2600" b="1" dirty="0">
                <a:solidFill>
                  <a:srgbClr val="FF9900"/>
                </a:solidFill>
                <a:latin typeface="Segoe UI" pitchFamily="34" charset="0"/>
                <a:ea typeface="Segoe UI Black" panose="020B0A02040204020203" pitchFamily="34" charset="0"/>
                <a:cs typeface="Segoe UI" pitchFamily="34" charset="0"/>
              </a:rPr>
              <a:t>Научные достижения по направлению исследования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28102" y="975906"/>
            <a:ext cx="11212347" cy="606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ru-RU" sz="2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5. Разработаны научно-технологические основы регенерации и рециклинга известкового компонента при переработке нефелинового сырья, а также расширения сферы использования кальций содержащих отходов глинозёмного производства, что обеспечивает снижение расхода природных материалов в технологическом процессе, выброс парниковых газов в ходе его промышленной реализации, получение и использование новых видов попутной продукции:</a:t>
            </a:r>
            <a:endParaRPr lang="ru-RU" sz="20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/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- </a:t>
            </a:r>
            <a:r>
              <a:rPr lang="en-US" sz="17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Sizyakov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V.M, </a:t>
            </a:r>
            <a:r>
              <a:rPr lang="en-US" sz="17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Kawalla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R., Brichkin, V.N. Geochemical aspects of the mining and processing of the large-</a:t>
            </a:r>
            <a:r>
              <a:rPr lang="en-US" sz="17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tonne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mineral resources of the </a:t>
            </a:r>
            <a:r>
              <a:rPr lang="en-US" sz="17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hibinian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alkaline massif (Article). </a:t>
            </a:r>
            <a:r>
              <a:rPr lang="ru-RU" sz="17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Chemie</a:t>
            </a:r>
            <a:r>
              <a:rPr lang="ru-RU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sz="17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der</a:t>
            </a:r>
            <a:r>
              <a:rPr lang="ru-RU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sz="17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Erde</a:t>
            </a:r>
            <a:r>
              <a:rPr lang="ru-RU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ru-RU" sz="17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September</a:t>
            </a:r>
            <a:r>
              <a:rPr lang="ru-RU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2020. </a:t>
            </a:r>
            <a:r>
              <a:rPr lang="ru-RU" sz="17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Volume</a:t>
            </a:r>
            <a:r>
              <a:rPr lang="ru-RU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80. </a:t>
            </a:r>
            <a:r>
              <a:rPr lang="ru-RU" sz="17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No</a:t>
            </a:r>
            <a:r>
              <a:rPr lang="ru-RU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3. 125506. (Scopus, Q2). </a:t>
            </a:r>
          </a:p>
          <a:p>
            <a:pPr algn="just">
              <a:buFontTx/>
              <a:buChar char="-"/>
            </a:pPr>
            <a:r>
              <a:rPr lang="ru-RU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Повышение комплексности переработки нефелинового сырья на основе содовой конверсии белитового шлама. Обогащение руд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2016. № 1. </a:t>
            </a:r>
            <a:r>
              <a:rPr lang="ru-RU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54-59. </a:t>
            </a:r>
            <a:r>
              <a:rPr lang="en-US" sz="17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Sizyakov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V.M., Brichkin, V.N., </a:t>
            </a:r>
            <a:r>
              <a:rPr lang="en-US" sz="17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Kurtenkov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R.V. Increasing all-round utilization of </a:t>
            </a:r>
            <a:r>
              <a:rPr lang="en-US" sz="17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nepheline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raw materials through </a:t>
            </a:r>
            <a:r>
              <a:rPr lang="en-US" sz="17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belite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sludge soda conversion. Obogashchenie </a:t>
            </a:r>
            <a:r>
              <a:rPr lang="en-US" sz="17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Rud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2016. No. 1. pp. 54-59). (Scopus, Q2).</a:t>
            </a:r>
            <a:endParaRPr lang="ru-RU" sz="17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>
              <a:buFontTx/>
              <a:buChar char="-"/>
            </a:pPr>
            <a:r>
              <a:rPr lang="ru-RU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Получение и рециклинг известковых компонентов при комплексной переработке минерального сырья. В.Н. Бричкин, В.В. Васильев, И.С. Бормотов, Р.И. Максимова. Горный журнал. 2021. № 11. С. 88-94. (Scopus, Q3).</a:t>
            </a:r>
          </a:p>
          <a:p>
            <a:pPr algn="just">
              <a:buFontTx/>
              <a:buChar char="-"/>
            </a:pP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Патент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№ 2640071. </a:t>
            </a:r>
            <a:r>
              <a:rPr lang="ru-RU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РФ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ru-RU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Способ гидрохимической обработки нефелинового шлама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ru-RU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Сизяков В.М., Бричкин В.Н., Куртенков Р.В., Васильев В.В. Опубликовано 26.12.2017. Бюл. № 36. </a:t>
            </a:r>
          </a:p>
          <a:p>
            <a:pPr algn="just">
              <a:buFontTx/>
              <a:buChar char="-"/>
            </a:pPr>
            <a:r>
              <a:rPr lang="ru-RU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Патент РФ № 2683082. Способ получения кальцийалюмосиликатного неорганического коагулянта / Алексеев А.И., Бричкин В.Н., Зубкова О.С. Опубликовано 26.03.2019. Бюл. №9.</a:t>
            </a:r>
          </a:p>
          <a:p>
            <a:pPr>
              <a:buFontTx/>
              <a:buChar char="-"/>
            </a:pPr>
            <a:r>
              <a:rPr lang="ru-RU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и др.</a:t>
            </a:r>
          </a:p>
          <a:p>
            <a:pPr>
              <a:buFontTx/>
              <a:buChar char="-"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222965" y="6266186"/>
            <a:ext cx="426109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4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7363" y="139250"/>
            <a:ext cx="11527058" cy="738664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lvl="1">
              <a:tabLst>
                <a:tab pos="3495675" algn="l"/>
              </a:tabLst>
            </a:pPr>
            <a:r>
              <a:rPr lang="ru-RU" sz="2400" b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Производство глинозёма: открытие алюминия и начальные этапы его производства</a:t>
            </a:r>
            <a:endParaRPr lang="ru-RU" sz="2400" b="1" kern="0" dirty="0">
              <a:solidFill>
                <a:srgbClr val="FF9900"/>
              </a:solidFill>
              <a:latin typeface="Segoe UI" pitchFamily="34" charset="0"/>
              <a:ea typeface="Segoe UI Black" panose="020B0A02040204020203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  <p:grpSp>
        <p:nvGrpSpPr>
          <p:cNvPr id="16" name="Group 12"/>
          <p:cNvGrpSpPr>
            <a:grpSpLocks/>
          </p:cNvGrpSpPr>
          <p:nvPr/>
        </p:nvGrpSpPr>
        <p:grpSpPr bwMode="auto">
          <a:xfrm>
            <a:off x="4110827" y="985963"/>
            <a:ext cx="5082499" cy="2551745"/>
            <a:chOff x="1341" y="1264"/>
            <a:chExt cx="5880" cy="2699"/>
          </a:xfrm>
        </p:grpSpPr>
        <p:pic>
          <p:nvPicPr>
            <p:cNvPr id="17" name="Picture 13" descr="Лаб-Брич-3"/>
            <p:cNvPicPr preferRelativeResize="0"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1" y="1361"/>
              <a:ext cx="3120" cy="2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4" descr="Лаб-Брич-2"/>
            <p:cNvPicPr preferRelativeResize="0">
              <a:picLocks noChangeAspect="1" noChangeArrowheads="1"/>
            </p:cNvPicPr>
            <p:nvPr/>
          </p:nvPicPr>
          <p:blipFill>
            <a:blip r:embed="rId6" cstate="email">
              <a:lum bright="6000" contrast="-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1" y="1264"/>
              <a:ext cx="2760" cy="2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4653" y="3483"/>
              <a:ext cx="2281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ru-RU" dirty="0">
                  <a:solidFill>
                    <a:srgbClr val="000000"/>
                  </a:solidFill>
                  <a:latin typeface="Calibri" pitchFamily="34" charset="0"/>
                </a:rPr>
                <a:t>Ванна </a:t>
              </a:r>
              <a:r>
                <a:rPr lang="ru-RU" dirty="0" smtClean="0">
                  <a:solidFill>
                    <a:srgbClr val="000000"/>
                  </a:solidFill>
                  <a:latin typeface="Calibri" pitchFamily="34" charset="0"/>
                </a:rPr>
                <a:t>Эру (1886) </a:t>
              </a:r>
              <a:endParaRPr lang="ru-RU" dirty="0"/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1562" y="3458"/>
              <a:ext cx="2309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ru-RU" sz="1600" dirty="0">
                  <a:solidFill>
                    <a:srgbClr val="000000"/>
                  </a:solidFill>
                  <a:latin typeface="Calibri" pitchFamily="34" charset="0"/>
                </a:rPr>
                <a:t>Ванна </a:t>
              </a:r>
              <a:r>
                <a:rPr lang="ru-RU" sz="1600" dirty="0" smtClean="0">
                  <a:solidFill>
                    <a:srgbClr val="000000"/>
                  </a:solidFill>
                  <a:latin typeface="Calibri" pitchFamily="34" charset="0"/>
                </a:rPr>
                <a:t>Холла (1886) </a:t>
              </a:r>
              <a:endParaRPr lang="ru-RU" sz="1600" dirty="0"/>
            </a:p>
          </p:txBody>
        </p:sp>
      </p:grpSp>
      <p:pic>
        <p:nvPicPr>
          <p:cNvPr id="21" name="Рисунок 20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4469" y="1041622"/>
            <a:ext cx="1642387" cy="215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0692" y="3609893"/>
            <a:ext cx="1637721" cy="22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123" y="3896143"/>
            <a:ext cx="1677723" cy="1956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2775006" y="3578086"/>
            <a:ext cx="70448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600" b="1" dirty="0" smtClean="0">
                <a:latin typeface="Segoe UI" pitchFamily="34" charset="0"/>
                <a:cs typeface="Segoe UI" pitchFamily="34" charset="0"/>
              </a:rPr>
              <a:t>1886</a:t>
            </a:r>
            <a:r>
              <a:rPr lang="ru-RU" sz="1600" b="1" dirty="0" smtClean="0">
                <a:latin typeface="Segoe UI" pitchFamily="34" charset="0"/>
                <a:cs typeface="Segoe UI" pitchFamily="34" charset="0"/>
              </a:rPr>
              <a:t>,</a:t>
            </a:r>
            <a:r>
              <a:rPr lang="en-US" sz="1600" b="1" dirty="0" smtClean="0">
                <a:latin typeface="Segoe UI" pitchFamily="34" charset="0"/>
                <a:cs typeface="Segoe UI" pitchFamily="34" charset="0"/>
              </a:rPr>
              <a:t> 23 </a:t>
            </a:r>
            <a:r>
              <a:rPr lang="ru-RU" sz="1600" b="1" dirty="0" smtClean="0">
                <a:latin typeface="Segoe UI" pitchFamily="34" charset="0"/>
                <a:cs typeface="Segoe UI" pitchFamily="34" charset="0"/>
              </a:rPr>
              <a:t> апреля и 9 июля Поль Эру и Чарльз Холл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- 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поданы независимые заявки на способ получения алюминия электролизом глинозёма, растворённого в расплавленном криолите.</a:t>
            </a:r>
          </a:p>
          <a:p>
            <a:pPr algn="just">
              <a:defRPr/>
            </a:pP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1890 год. Пуск первого алюминиевого завода по способу Холла-Эру (Швейцария)</a:t>
            </a:r>
          </a:p>
          <a:p>
            <a:pPr algn="just">
              <a:defRPr/>
            </a:pP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1889 и 1892 К.И. Байером запатентованы ключевые технологические операции производства глинозёма щелочным гидрохимическим способом.</a:t>
            </a:r>
          </a:p>
          <a:p>
            <a:pPr algn="just">
              <a:defRPr/>
            </a:pP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1893 - пуск первого глинозёмного завода по способу Байера (Франция, Марсель, Гарданн).</a:t>
            </a:r>
            <a:endParaRPr lang="ru-RU" sz="1600" dirty="0"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615" y="1112915"/>
            <a:ext cx="3116912" cy="1946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262393" y="2981731"/>
            <a:ext cx="3649649" cy="45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</a:rPr>
              <a:t>Аппарат К.И. Байера для разложения алюминатного раствора (1892)</a:t>
            </a:r>
            <a:endParaRPr lang="ru-RU" sz="1600" dirty="0"/>
          </a:p>
        </p:txBody>
      </p:sp>
      <p:pic>
        <p:nvPicPr>
          <p:cNvPr id="27" name="Рисунок 26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8943" y="3546282"/>
            <a:ext cx="1288112" cy="1542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0" y="5852154"/>
            <a:ext cx="2915392" cy="382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Карл Йозеф Байер </a:t>
            </a:r>
            <a:r>
              <a:rPr lang="ru-RU" sz="1400" b="1" dirty="0" smtClean="0">
                <a:latin typeface="Segoe UI" pitchFamily="34" charset="0"/>
                <a:cs typeface="Segoe UI" pitchFamily="34" charset="0"/>
              </a:rPr>
              <a:t>(1847-1904)</a:t>
            </a:r>
            <a:r>
              <a:rPr lang="ru-RU" sz="1400" b="1" dirty="0" smtClean="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 </a:t>
            </a:r>
            <a:endParaRPr lang="ru-RU" sz="1400" b="1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9" name="Text Box 16"/>
          <p:cNvSpPr txBox="1">
            <a:spLocks noChangeArrowheads="1"/>
          </p:cNvSpPr>
          <p:nvPr/>
        </p:nvSpPr>
        <p:spPr bwMode="auto">
          <a:xfrm>
            <a:off x="9080390" y="3205695"/>
            <a:ext cx="3111609" cy="404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ru-RU" sz="1400" b="1" dirty="0" smtClean="0">
                <a:latin typeface="Segoe UI" pitchFamily="34" charset="0"/>
                <a:cs typeface="Segoe UI" pitchFamily="34" charset="0"/>
              </a:rPr>
              <a:t>Чарльз Мартин Холл (1863-1914</a:t>
            </a:r>
            <a:r>
              <a:rPr lang="ru-RU" sz="1600" b="1" dirty="0" smtClean="0">
                <a:latin typeface="Segoe UI" pitchFamily="34" charset="0"/>
                <a:cs typeface="Segoe UI" pitchFamily="34" charset="0"/>
              </a:rPr>
              <a:t>)</a:t>
            </a:r>
            <a:endParaRPr lang="ru-RU" sz="1600" b="1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0" name="Text Box 16"/>
          <p:cNvSpPr txBox="1">
            <a:spLocks noChangeArrowheads="1"/>
          </p:cNvSpPr>
          <p:nvPr/>
        </p:nvSpPr>
        <p:spPr bwMode="auto">
          <a:xfrm>
            <a:off x="8651019" y="5870708"/>
            <a:ext cx="3229555" cy="36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ru-RU" sz="1400" b="1" dirty="0" smtClean="0">
                <a:latin typeface="Segoe UI" pitchFamily="34" charset="0"/>
                <a:cs typeface="Segoe UI" pitchFamily="34" charset="0"/>
              </a:rPr>
              <a:t>Поль-Луи-Туссен Эру (1863-1914</a:t>
            </a:r>
            <a:r>
              <a:rPr lang="ru-RU" sz="1600" b="1" dirty="0" smtClean="0">
                <a:latin typeface="Segoe UI" pitchFamily="34" charset="0"/>
                <a:cs typeface="Segoe UI" pitchFamily="34" charset="0"/>
              </a:rPr>
              <a:t>)</a:t>
            </a:r>
            <a:endParaRPr lang="ru-RU" sz="1400" b="1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2913" y="6202393"/>
            <a:ext cx="11067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Беляев А.И. Очерки по металлургии легких металлов / М.: Металлургиздат, 1950.  142 с.</a:t>
            </a:r>
          </a:p>
          <a:p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cs typeface="Segoe UI" pitchFamily="34" charset="0"/>
              </a:rPr>
              <a:t>Беляев А.И., Хазанов Е.И. Специальный курс электрометаллургии алюминия / М.: Металлургиздат, 1937.  290 с. </a:t>
            </a:r>
          </a:p>
          <a:p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05875" y="6266186"/>
            <a:ext cx="2743200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40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7363" y="139250"/>
            <a:ext cx="10990262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lvl="1">
              <a:tabLst>
                <a:tab pos="3495675" algn="l"/>
              </a:tabLst>
            </a:pPr>
            <a:r>
              <a:rPr lang="ru-RU" sz="2600" b="1" dirty="0">
                <a:solidFill>
                  <a:srgbClr val="FF9900"/>
                </a:solidFill>
                <a:latin typeface="Segoe UI" pitchFamily="34" charset="0"/>
                <a:ea typeface="Segoe UI Black" panose="020B0A02040204020203" pitchFamily="34" charset="0"/>
                <a:cs typeface="Segoe UI" pitchFamily="34" charset="0"/>
              </a:rPr>
              <a:t>Научные достижения по направлению исследования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28102" y="975906"/>
            <a:ext cx="11212347" cy="59400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ru-RU" sz="2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6. Разработаны научно-технологические подходы для расширения базы алюминийсодержащего сырья и повышения его качества на основе селективного измельчения, термической активации алюмосиликатов и использования отходов техногенного происхождения:</a:t>
            </a:r>
            <a:endParaRPr lang="ru-RU" sz="20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/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- Патент № 275578, РФ. Состав шихты для производства глинозёма. Бричкин В.Н., Сизяков В.М., Новиков Н.А.. Куртенков Р.В., Элдиб А.Б. Опубликовано 21.09.2021.Бюл. № 27.</a:t>
            </a:r>
          </a:p>
          <a:p>
            <a:pPr algn="just"/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- Патент № 2602564 РФ. Способ подготовки шихты в глиноземном производстве. Сизяков В.М., Бричкин В.Н., Е.А. Алексеева. Опубликовано 20.11.2016.Бюл. № 32.</a:t>
            </a:r>
          </a:p>
          <a:p>
            <a:pPr algn="just"/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- Элдиб А.Б., Бричкин В.Н., Куртенков Р.В., Бормотов И.С. Исследование особенностей процесса выщелачивания саморассыпающихся известняково-каолиновых спеков // Обогащение руд, 2021. 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№ 2. </a:t>
            </a:r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15-20. (Scopus, Q2).</a:t>
            </a:r>
            <a:endParaRPr lang="ru-RU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/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-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ElDeeba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A.B.,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Brichkina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V.N., Bertau Martin,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Savinova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Yu A.,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Kurtenkov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R.V. Solid state and phase transformation mechanism of kaolin sintered with limestone for alumina extraction. Applied Clay Science</a:t>
            </a:r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2020. Volume 196. 105771. (Scopus, Q1).</a:t>
            </a:r>
            <a:endParaRPr lang="ru-RU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/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-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ElDeeb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A.B., Brichkin,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V.N.,Kurtenkov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R.V.,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Bormotov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I.S. Extraction of alumina from kaolin by a combination of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pyro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- and hydro-metallurgical processes. Applied Clay Science. Volume 172. May 2019, Pages 146-154. (Scopus, Q1).</a:t>
            </a:r>
            <a:endParaRPr lang="ru-RU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/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- Элдиб А.Б., Бричкин В.Н., Поваров В.Г., Куртенков Р.В. Активирующий эффект углерода при спекании известняково-каолиновой шихты. Цветные металлы. 2020. № 7. С. 18-25. (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Scopus</a:t>
            </a:r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Q</a:t>
            </a:r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2).</a:t>
            </a:r>
          </a:p>
          <a:p>
            <a:pPr algn="just">
              <a:buFontTx/>
              <a:buChar char="-"/>
            </a:pPr>
            <a:endParaRPr lang="ru-RU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endParaRPr lang="ru-RU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05875" y="6266186"/>
            <a:ext cx="2743200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41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7363" y="139250"/>
            <a:ext cx="10990262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lvl="1">
              <a:tabLst>
                <a:tab pos="3495675" algn="l"/>
              </a:tabLst>
            </a:pPr>
            <a:r>
              <a:rPr lang="ru-RU" sz="2600" b="1" dirty="0">
                <a:solidFill>
                  <a:srgbClr val="FF9900"/>
                </a:solidFill>
                <a:latin typeface="Segoe UI" pitchFamily="34" charset="0"/>
                <a:ea typeface="Segoe UI Black" panose="020B0A02040204020203" pitchFamily="34" charset="0"/>
                <a:cs typeface="Segoe UI" pitchFamily="34" charset="0"/>
              </a:rPr>
              <a:t>Научные достижения по направлению исследования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28102" y="975906"/>
            <a:ext cx="11212347" cy="66479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2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7</a:t>
            </a:r>
            <a:r>
              <a:rPr lang="ru-RU" sz="2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Сформулированы принципы математического моделирования технологических процессов глинозёмного производства, определены задачи и обоснованы пути повышения его фундаментальной обеспеченности с формированием физико-химических и технологических баз данных:</a:t>
            </a:r>
            <a:endParaRPr lang="ru-RU" sz="20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/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- </a:t>
            </a:r>
            <a:r>
              <a:rPr lang="en-US" sz="16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Golubev</a:t>
            </a:r>
            <a:r>
              <a:rPr lang="en-US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V.O., </a:t>
            </a:r>
            <a:r>
              <a:rPr lang="en-US" sz="16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Chistiakov</a:t>
            </a:r>
            <a:r>
              <a:rPr lang="en-US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D.G., Brichkin, V.N., </a:t>
            </a:r>
            <a:r>
              <a:rPr lang="en-US" sz="16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Litvinova</a:t>
            </a:r>
            <a:r>
              <a:rPr lang="en-US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T.E. Systems and aids of mathematical modeling of the alumina refinery methods: Problems and solutions. </a:t>
            </a:r>
            <a:r>
              <a:rPr lang="ru-RU" sz="16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Non-ferrous</a:t>
            </a:r>
            <a:r>
              <a:rPr lang="ru-RU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sz="16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Metals</a:t>
            </a:r>
            <a:r>
              <a:rPr lang="ru-RU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2019. </a:t>
            </a:r>
            <a:r>
              <a:rPr lang="ru-RU" sz="16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No</a:t>
            </a:r>
            <a:r>
              <a:rPr lang="ru-RU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46(1). </a:t>
            </a:r>
            <a:r>
              <a:rPr lang="ru-RU" sz="16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pp</a:t>
            </a:r>
            <a:r>
              <a:rPr lang="ru-RU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40-47. (Scopus, Q2).</a:t>
            </a:r>
          </a:p>
          <a:p>
            <a:pPr algn="just">
              <a:buFontTx/>
              <a:buChar char="-"/>
            </a:pPr>
            <a:r>
              <a:rPr lang="ru-RU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Голубев В.О., Чистяков Д.Г., Бричкин В.Н., Постика М.Ф. Физическое моделирование и настройка модели популяционного баланса декомпозиции алюминатного раствора. Цветные металлы. 2019. № 8. С. 75-81. (Scopus, Q2).</a:t>
            </a:r>
          </a:p>
          <a:p>
            <a:pPr algn="just"/>
            <a:r>
              <a:rPr lang="ru-RU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- Чистяков Д.Г., Голубев В.О., Сизяков В.М., Бричкин В.Н. Влияние состава сырья на параметры производства АО «РУСАЛ Ачинск». Цветные металлы, 2020. №10. С. 27-34. (Scopus, Q2).</a:t>
            </a:r>
          </a:p>
          <a:p>
            <a:pPr algn="just">
              <a:buFontTx/>
              <a:buChar char="-"/>
            </a:pPr>
            <a:r>
              <a:rPr lang="en-US" sz="16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Sizyakov</a:t>
            </a:r>
            <a:r>
              <a:rPr lang="en-US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V.M., </a:t>
            </a:r>
            <a:r>
              <a:rPr lang="en-US" sz="16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Litvinova</a:t>
            </a:r>
            <a:r>
              <a:rPr lang="en-US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T.E., Brichkin, V.N., Fedorov, A.T. Modern physicochemical equilibrium description in Na</a:t>
            </a:r>
            <a:r>
              <a:rPr lang="en-US" sz="1600" baseline="-25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2</a:t>
            </a:r>
            <a:r>
              <a:rPr lang="en-US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O–Al</a:t>
            </a:r>
            <a:r>
              <a:rPr lang="en-US" sz="1600" baseline="-25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2</a:t>
            </a:r>
            <a:r>
              <a:rPr lang="en-US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O</a:t>
            </a:r>
            <a:r>
              <a:rPr lang="en-US" sz="1600" baseline="-25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3</a:t>
            </a:r>
            <a:r>
              <a:rPr lang="en-US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–H</a:t>
            </a:r>
            <a:r>
              <a:rPr lang="en-US" sz="1600" baseline="-25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2</a:t>
            </a:r>
            <a:r>
              <a:rPr lang="en-US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O system and its analogues. Journal of Mining Institute. 2019. Volume 237. pp. 298-306. (Scopus, Q2).</a:t>
            </a:r>
            <a:endParaRPr lang="ru-RU" sz="16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/>
            <a:r>
              <a:rPr lang="ru-RU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- </a:t>
            </a:r>
            <a:r>
              <a:rPr lang="en-US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Brichkin, V.N.,</a:t>
            </a:r>
            <a:r>
              <a:rPr lang="ru-RU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Fedorov, A.T. Indicators and regularities of hydrolytic</a:t>
            </a:r>
            <a:r>
              <a:rPr lang="ru-RU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decomposition of metastable aluminate solutions</a:t>
            </a:r>
            <a:r>
              <a:rPr lang="ru-RU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in the Na</a:t>
            </a:r>
            <a:r>
              <a:rPr lang="pt-BR" sz="1600" baseline="-25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2</a:t>
            </a:r>
            <a:r>
              <a:rPr lang="pt-BR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O – K</a:t>
            </a:r>
            <a:r>
              <a:rPr lang="pt-BR" sz="1600" baseline="-25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2</a:t>
            </a:r>
            <a:r>
              <a:rPr lang="pt-BR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O – Al</a:t>
            </a:r>
            <a:r>
              <a:rPr lang="pt-BR" sz="1600" baseline="-25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2</a:t>
            </a:r>
            <a:r>
              <a:rPr lang="pt-BR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O</a:t>
            </a:r>
            <a:r>
              <a:rPr lang="pt-BR" sz="1600" baseline="-25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3</a:t>
            </a:r>
            <a:r>
              <a:rPr lang="pt-BR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– H</a:t>
            </a:r>
            <a:r>
              <a:rPr lang="pt-BR" sz="1600" baseline="-25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2</a:t>
            </a:r>
            <a:r>
              <a:rPr lang="pt-BR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O system</a:t>
            </a:r>
            <a:r>
              <a:rPr lang="ru-RU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de-DE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Non-</a:t>
            </a:r>
            <a:r>
              <a:rPr lang="de-DE" sz="16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ferrous</a:t>
            </a:r>
            <a:r>
              <a:rPr lang="de-DE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de-DE" sz="16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Metals</a:t>
            </a:r>
            <a:r>
              <a:rPr lang="de-DE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2021. </a:t>
            </a:r>
            <a:r>
              <a:rPr lang="de-DE" sz="16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No</a:t>
            </a:r>
            <a:r>
              <a:rPr lang="de-DE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2. pp. 27–32</a:t>
            </a:r>
            <a:r>
              <a:rPr lang="ru-RU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(Scopus, Q</a:t>
            </a:r>
            <a:r>
              <a:rPr lang="ru-RU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3</a:t>
            </a:r>
            <a:r>
              <a:rPr lang="en-US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).</a:t>
            </a:r>
            <a:endParaRPr lang="ru-RU" sz="16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>
              <a:buFontTx/>
              <a:buChar char="-"/>
            </a:pPr>
            <a:r>
              <a:rPr lang="ru-RU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Бричкин В.Н., Федоров А.Т. Термодинамическое моделирование ионных равновесий при участии гиббсита в системе </a:t>
            </a:r>
            <a:r>
              <a:rPr lang="de-DE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Na</a:t>
            </a:r>
            <a:r>
              <a:rPr lang="de-DE" sz="1600" baseline="-25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2</a:t>
            </a:r>
            <a:r>
              <a:rPr lang="de-DE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O – Al</a:t>
            </a:r>
            <a:r>
              <a:rPr lang="de-DE" sz="1600" baseline="-25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2</a:t>
            </a:r>
            <a:r>
              <a:rPr lang="de-DE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O</a:t>
            </a:r>
            <a:r>
              <a:rPr lang="de-DE" sz="1600" baseline="-25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3</a:t>
            </a:r>
            <a:r>
              <a:rPr lang="de-DE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– H</a:t>
            </a:r>
            <a:r>
              <a:rPr lang="de-DE" sz="1600" baseline="-25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2</a:t>
            </a:r>
            <a:r>
              <a:rPr lang="de-DE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O</a:t>
            </a:r>
            <a:r>
              <a:rPr lang="ru-RU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Цветные металлы. 2022. №3.С. 74-81. </a:t>
            </a:r>
            <a:r>
              <a:rPr lang="en-US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(Scopus, Q2).</a:t>
            </a:r>
            <a:endParaRPr lang="ru-RU" sz="16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>
              <a:buFontTx/>
              <a:buChar char="-"/>
            </a:pPr>
            <a:r>
              <a:rPr lang="ru-RU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Бричкин В.Н., Федоров А.Т. 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«Расчёт и экспериментальное определение равновесного состава растворов в частных разрезах системы 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Na</a:t>
            </a:r>
            <a:r>
              <a:rPr lang="ru-RU" sz="16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O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-К</a:t>
            </a:r>
            <a:r>
              <a:rPr lang="ru-RU" sz="16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O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-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Al</a:t>
            </a:r>
            <a:r>
              <a:rPr lang="ru-RU" sz="16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O</a:t>
            </a:r>
            <a:r>
              <a:rPr lang="ru-RU" sz="1600" baseline="-25000" dirty="0" smtClean="0">
                <a:latin typeface="Segoe UI" pitchFamily="34" charset="0"/>
                <a:cs typeface="Segoe UI" pitchFamily="34" charset="0"/>
              </a:rPr>
              <a:t>3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-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H</a:t>
            </a:r>
            <a:r>
              <a:rPr lang="ru-RU" sz="1600" baseline="-25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en-US" sz="1600" dirty="0" smtClean="0">
                <a:latin typeface="Segoe UI" pitchFamily="34" charset="0"/>
                <a:cs typeface="Segoe UI" pitchFamily="34" charset="0"/>
              </a:rPr>
              <a:t>O</a:t>
            </a:r>
            <a:r>
              <a:rPr lang="ru-RU" sz="1600" b="1" dirty="0" smtClean="0">
                <a:latin typeface="Segoe UI" pitchFamily="34" charset="0"/>
                <a:cs typeface="Segoe UI" pitchFamily="34" charset="0"/>
              </a:rPr>
              <a:t>»</a:t>
            </a:r>
            <a:r>
              <a:rPr lang="ru-RU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Цветные металлы. 2022. №7. С. 33-38. </a:t>
            </a:r>
            <a:r>
              <a:rPr lang="en-US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(Scopus, Q2).</a:t>
            </a:r>
            <a:endParaRPr lang="ru-RU" sz="16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>
              <a:buFontTx/>
              <a:buChar char="-"/>
            </a:pPr>
            <a:endParaRPr lang="pt-BR" sz="16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endParaRPr lang="ru-RU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>
              <a:buFontTx/>
              <a:buChar char="-"/>
            </a:pPr>
            <a:endParaRPr lang="ru-RU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/>
            <a:endParaRPr lang="ru-RU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/>
            <a:r>
              <a:rPr lang="ru-RU" sz="2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</a:p>
          <a:p>
            <a:pPr algn="just"/>
            <a:endParaRPr lang="ru-RU" dirty="0" smtClean="0"/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05875" y="6266186"/>
            <a:ext cx="2743200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42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7363" y="139250"/>
            <a:ext cx="10990262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lvl="1">
              <a:tabLst>
                <a:tab pos="3495675" algn="l"/>
              </a:tabLst>
            </a:pPr>
            <a:r>
              <a:rPr lang="ru-RU" sz="2600" b="1" dirty="0">
                <a:solidFill>
                  <a:srgbClr val="FF9900"/>
                </a:solidFill>
                <a:latin typeface="Segoe UI" pitchFamily="34" charset="0"/>
                <a:ea typeface="Segoe UI Black" panose="020B0A02040204020203" pitchFamily="34" charset="0"/>
                <a:cs typeface="Segoe UI" pitchFamily="34" charset="0"/>
              </a:rPr>
              <a:t>Научные достижения по направлению исследования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28102" y="975906"/>
            <a:ext cx="11212347" cy="3877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- Бричкин В.Н., Куртенков Р.В., Элдиб А.Б., Бормотов И.С. Состояние и пути развития сырьевой базы алюминия небокситовых регионов // Обогащение руд, 2019. 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№ </a:t>
            </a:r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4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31-37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(Scopus, Q2).</a:t>
            </a:r>
            <a:endParaRPr lang="ru-RU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/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-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Dubovikov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O.A., Brichkin, V.N.,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Ris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A.D.,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Sundurov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A.V.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Thermochemical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activation of hydrated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aluminosilicates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and its importance for alumina production. Non-ferrous Metals, 2018. No. 45(2). pp. 10-15. (Scopus, Q2).</a:t>
            </a:r>
            <a:endParaRPr lang="ru-RU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/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- Сизяков В.М., Утков В.А., Бричкин В.Н., Гуменюк А.М. Кондиционирование состава известняково-нефелиновых шихт при использовании бесщелочных сырьевых добавок. Обогащение руд, 2017. № 1. С. 51-55. (Scopus, Q2).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Сизяков В.М., Назаров Ю.П., Бричкин В.Н., Сизякова Е.В. Обогащение лежалых хвостов флотации апатит-нефелиновых руд. Обогащение руд. 2016. № 2. С. 33-39. (Scopus, Q2).</a:t>
            </a:r>
          </a:p>
          <a:p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- </a:t>
            </a:r>
            <a:r>
              <a:rPr lang="de-DE" dirty="0" smtClean="0"/>
              <a:t> </a:t>
            </a:r>
            <a:r>
              <a:rPr lang="de-DE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A.B. </a:t>
            </a:r>
            <a:r>
              <a:rPr lang="de-DE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ElDeeb</a:t>
            </a:r>
            <a:r>
              <a:rPr lang="de-DE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V.N. Brichkin, M. Bertau, M.E. Awad, </a:t>
            </a:r>
            <a:r>
              <a:rPr lang="de-DE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Yu.A</a:t>
            </a:r>
            <a:r>
              <a:rPr lang="de-DE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de-DE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Savinova</a:t>
            </a:r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</a:t>
            </a:r>
            <a:r>
              <a:rPr lang="de-DE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Enhanced alumina extraction from kaolin by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thermochemical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activation using charcoal</a:t>
            </a:r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de-DE" dirty="0" smtClean="0"/>
              <a:t> Clay Minerals</a:t>
            </a:r>
            <a:r>
              <a:rPr lang="ru-RU" dirty="0" smtClean="0"/>
              <a:t>. 2022. </a:t>
            </a:r>
            <a:r>
              <a:rPr lang="de-DE" dirty="0" smtClean="0"/>
              <a:t>DOI10.1180/clm.2022.7</a:t>
            </a:r>
            <a:r>
              <a:rPr lang="ru-RU" dirty="0" smtClean="0"/>
              <a:t>. </a:t>
            </a:r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(Scopus, Q3).</a:t>
            </a:r>
          </a:p>
          <a:p>
            <a:pPr algn="just"/>
            <a:endParaRPr lang="ru-RU" dirty="0" smtClean="0"/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05875" y="6266186"/>
            <a:ext cx="2743200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43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39122" y="132686"/>
            <a:ext cx="10990262" cy="615553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lvl="1">
              <a:tabLst>
                <a:tab pos="3495675" algn="l"/>
              </a:tabLst>
            </a:pPr>
            <a:r>
              <a:rPr lang="ru-RU" sz="2000" b="1" dirty="0" smtClean="0">
                <a:solidFill>
                  <a:srgbClr val="FF9900"/>
                </a:solidFill>
                <a:latin typeface="Segoe UI" pitchFamily="34" charset="0"/>
                <a:ea typeface="Segoe UI Black" panose="020B0A02040204020203" pitchFamily="34" charset="0"/>
                <a:cs typeface="Segoe UI" pitchFamily="34" charset="0"/>
              </a:rPr>
              <a:t>Заключение. Диссертации, подготовленные по переработке низкокачественного алюминийсодержащего сырья в Санкт-Петербургском горном университете</a:t>
            </a:r>
            <a:endParaRPr lang="ru-RU" sz="2000" b="1" dirty="0">
              <a:solidFill>
                <a:srgbClr val="FF9900"/>
              </a:solidFill>
              <a:latin typeface="Segoe UI" pitchFamily="34" charset="0"/>
              <a:ea typeface="Segoe UI Black" panose="020B0A02040204020203" pitchFamily="34" charset="0"/>
              <a:cs typeface="Segoe UI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93298" y="1079423"/>
            <a:ext cx="11576649" cy="50937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 smtClean="0"/>
              <a:t>1. Новиков Николай Александрович «Технология низкотемпературного процесса обескремнивания алюминатных растворов глинозёмного производства» (В настоящее время Генеральный директор АО «Боровичский завод огнеупоров).</a:t>
            </a:r>
          </a:p>
          <a:p>
            <a:pPr algn="just">
              <a:spcAft>
                <a:spcPts val="600"/>
              </a:spcAft>
            </a:pPr>
            <a:r>
              <a:rPr lang="ru-RU" dirty="0" smtClean="0"/>
              <a:t>2. Кремчеева Динара Абдолловна «Производство песочного глинозёма при комплексной переработке Кольских нефелиновых концентратов». (В настоящее время доцент Горного университета).</a:t>
            </a:r>
          </a:p>
          <a:p>
            <a:pPr algn="just">
              <a:spcAft>
                <a:spcPts val="600"/>
              </a:spcAft>
            </a:pPr>
            <a:r>
              <a:rPr lang="ru-RU" dirty="0" smtClean="0"/>
              <a:t>3. Радько Василий Викторович «Повышение затравочной активности гидроксида алюминия при переработке бокситов способом Байер-спекание». (В настоящее время Генеральный директор «Каменск-Уральского завода по обработке цветных металлов).</a:t>
            </a:r>
          </a:p>
          <a:p>
            <a:pPr algn="just">
              <a:spcAft>
                <a:spcPts val="600"/>
              </a:spcAft>
            </a:pPr>
            <a:r>
              <a:rPr lang="ru-RU" dirty="0" smtClean="0"/>
              <a:t>4. Васильев Владимир Викторович «Осаждение малорастворимых алюминатов из растворов глинозёмного производства и их эффективная переработка на глинозём и попутную продукцию» (В настоящее время Декан факультета аспирантуры и докторантуры Горного университета).</a:t>
            </a:r>
          </a:p>
          <a:p>
            <a:pPr algn="just">
              <a:spcAft>
                <a:spcPts val="600"/>
              </a:spcAft>
            </a:pPr>
            <a:r>
              <a:rPr lang="ru-RU" dirty="0" smtClean="0"/>
              <a:t>5. Беседин Артём Александрович «Повышение комплексности переработки бокситов за счёт утилизации красного шлама в производстве портландцемента» (В настоящее время директор компании в сфере IT- технологий).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6. Алексеева Екатерина Анатольевна «Получение малокремнистого алюминиевого сырья в процессе рудоподготовки низкокачественных бокситов». (В настоящее время ведущий специалист АО «Полиметалл»).</a:t>
            </a:r>
            <a:endParaRPr lang="ru-RU" sz="2000" dirty="0"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05875" y="6266186"/>
            <a:ext cx="2743200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44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39122" y="132686"/>
            <a:ext cx="10990262" cy="615553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lvl="1">
              <a:tabLst>
                <a:tab pos="3495675" algn="l"/>
              </a:tabLst>
            </a:pPr>
            <a:r>
              <a:rPr lang="ru-RU" sz="2000" b="1" dirty="0" smtClean="0">
                <a:solidFill>
                  <a:srgbClr val="FF9900"/>
                </a:solidFill>
                <a:latin typeface="Segoe UI" pitchFamily="34" charset="0"/>
                <a:ea typeface="Segoe UI Black" panose="020B0A02040204020203" pitchFamily="34" charset="0"/>
                <a:cs typeface="Segoe UI" pitchFamily="34" charset="0"/>
              </a:rPr>
              <a:t>Заключение. Диссертации, подготовленные по переработке низкокачественного алюминийсодержащего сырья в Санкт-Петербургском горном университете</a:t>
            </a:r>
            <a:endParaRPr lang="ru-RU" sz="2000" b="1" dirty="0">
              <a:solidFill>
                <a:srgbClr val="FF9900"/>
              </a:solidFill>
              <a:latin typeface="Segoe UI" pitchFamily="34" charset="0"/>
              <a:ea typeface="Segoe UI Black" panose="020B0A02040204020203" pitchFamily="34" charset="0"/>
              <a:cs typeface="Segoe UI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10849" y="1079423"/>
            <a:ext cx="11212347" cy="48167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 smtClean="0"/>
              <a:t>7. Куртенков Роман Владимирович «Разработка технологии получения однокомпонентной портландцементной смеси при комплексной переработке нефелинов». (В настоящее время доцент Горного университета).</a:t>
            </a:r>
          </a:p>
          <a:p>
            <a:pPr algn="just">
              <a:spcAft>
                <a:spcPts val="600"/>
              </a:spcAft>
            </a:pPr>
            <a:r>
              <a:rPr lang="ru-RU" dirty="0" smtClean="0"/>
              <a:t>8. Черкасова Маргарита Викторовна «Использование сырьевых добавок природного и техногенного происхождения при комплексной переработке нефелиновых концентратов». (В настоящее время старший научный сотрудник АО НПК «Механобр-техника»).</a:t>
            </a:r>
          </a:p>
          <a:p>
            <a:pPr algn="just">
              <a:spcAft>
                <a:spcPts val="600"/>
              </a:spcAft>
            </a:pPr>
            <a:r>
              <a:rPr lang="ru-RU" dirty="0" smtClean="0"/>
              <a:t>9. Федосеев Дмитрий Васильевич «Синтез тонкодисперсного гидроксида и оксида алюминия при переработке нефелинового сырья».</a:t>
            </a:r>
          </a:p>
          <a:p>
            <a:pPr algn="just">
              <a:spcAft>
                <a:spcPts val="600"/>
              </a:spcAft>
            </a:pPr>
            <a:r>
              <a:rPr lang="ru-RU" dirty="0" smtClean="0"/>
              <a:t>10. Элдиб Амр Басьюни Саад «Комплексная переработка низкосортного алюминийсодержащего сырья Египта с получением металлургического глинозёма и попутной продукции». (В настоящее время доцент Каирского университета).</a:t>
            </a:r>
          </a:p>
          <a:p>
            <a:pPr algn="just">
              <a:spcAft>
                <a:spcPts val="600"/>
              </a:spcAft>
            </a:pPr>
            <a:r>
              <a:rPr lang="ru-RU" dirty="0" smtClean="0"/>
              <a:t>11. Фёдоров Алексей Томасович «Ионный состав и фазовые равновесия в системе N</a:t>
            </a:r>
            <a:r>
              <a:rPr lang="en-US" dirty="0" smtClean="0"/>
              <a:t>a</a:t>
            </a:r>
            <a:r>
              <a:rPr lang="ru-RU" baseline="-25000" dirty="0" smtClean="0"/>
              <a:t>2</a:t>
            </a:r>
            <a:r>
              <a:rPr lang="ru-RU" dirty="0" smtClean="0"/>
              <a:t>O-K</a:t>
            </a:r>
            <a:r>
              <a:rPr lang="ru-RU" baseline="-25000" dirty="0" smtClean="0"/>
              <a:t>2</a:t>
            </a:r>
            <a:r>
              <a:rPr lang="ru-RU" dirty="0" smtClean="0"/>
              <a:t>O-A</a:t>
            </a:r>
            <a:r>
              <a:rPr lang="en-US" dirty="0" smtClean="0"/>
              <a:t>l</a:t>
            </a:r>
            <a:r>
              <a:rPr lang="ru-RU" baseline="-25000" dirty="0" smtClean="0"/>
              <a:t>2</a:t>
            </a:r>
            <a:r>
              <a:rPr lang="ru-RU" dirty="0" smtClean="0"/>
              <a:t>O</a:t>
            </a:r>
            <a:r>
              <a:rPr lang="ru-RU" baseline="-25000" dirty="0" smtClean="0"/>
              <a:t>3</a:t>
            </a:r>
            <a:r>
              <a:rPr lang="ru-RU" dirty="0" smtClean="0"/>
              <a:t>-</a:t>
            </a:r>
            <a:r>
              <a:rPr lang="en-US" dirty="0" smtClean="0"/>
              <a:t>H</a:t>
            </a:r>
            <a:r>
              <a:rPr lang="ru-RU" baseline="-25000" dirty="0" smtClean="0"/>
              <a:t>2</a:t>
            </a:r>
            <a:r>
              <a:rPr lang="en-US" dirty="0" smtClean="0"/>
              <a:t>O</a:t>
            </a:r>
            <a:r>
              <a:rPr lang="ru-RU" dirty="0" smtClean="0"/>
              <a:t> применительно к производству глинозёма из сырья с повышенным содержанием калия» (В настоящее время ассистент кафедры металлургии Горного университета).</a:t>
            </a:r>
          </a:p>
          <a:p>
            <a:pPr algn="just">
              <a:spcAft>
                <a:spcPts val="600"/>
              </a:spcAft>
            </a:pPr>
            <a:r>
              <a:rPr lang="ru-RU" dirty="0" smtClean="0"/>
              <a:t>12. Бормотов Игорь Сергеевич «Регенерация и рециклинг известкового компонента при комплексной переработке каолиновых руд способом спекания» (В настоящее время аспирант 3-го года обучения).</a:t>
            </a:r>
            <a:endParaRPr lang="ru-RU" sz="2000" dirty="0"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05875" y="6266186"/>
            <a:ext cx="2743200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45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7363" y="262082"/>
            <a:ext cx="10990262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lvl="1">
              <a:tabLst>
                <a:tab pos="3495675" algn="l"/>
              </a:tabLst>
            </a:pPr>
            <a:r>
              <a:rPr lang="ru-RU" sz="2600" b="1" dirty="0">
                <a:solidFill>
                  <a:srgbClr val="FF9900"/>
                </a:solidFill>
                <a:latin typeface="Segoe UI" pitchFamily="34" charset="0"/>
                <a:ea typeface="Segoe UI Black" panose="020B0A02040204020203" pitchFamily="34" charset="0"/>
                <a:cs typeface="Segoe UI" pitchFamily="34" charset="0"/>
              </a:rPr>
              <a:t>Заключение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10849" y="1079423"/>
            <a:ext cx="11212347" cy="4924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457200" indent="-457200" algn="just">
              <a:buAutoNum type="arabicPeriod"/>
            </a:pPr>
            <a:r>
              <a:rPr lang="ru-RU" sz="2000" dirty="0" smtClean="0"/>
              <a:t>Стратегическая направленность теоретических исследований применительно к переработке низкокачественного алюминиевого сырья связана с развитием фундаментальных основ теории массовой кристаллизации из растворов и расплавов в химически реагирующих системах, повышением научной обеспеченности физико-химического описания равновесий, кинетики и механизма процессов, протекающих в технически значимых системах для производства лёгких металлов их соединений и попутной продукции.</a:t>
            </a:r>
          </a:p>
          <a:p>
            <a:pPr marL="457200" indent="-457200" algn="just">
              <a:buAutoNum type="arabicPeriod"/>
            </a:pPr>
            <a:r>
              <a:rPr lang="ru-RU" sz="2000" dirty="0" smtClean="0"/>
              <a:t> Эти теоретические разработки в полной мере ориентированы на решение прикладных вопросов минерально-сырьевого комплекса в том числе: обеспечение и развитие сырьевой базы производства лёгких металлов, гармонизацию соотношения основной (глинозёма) и попутной продукции при переработке алюмосиликатного сырья, переработку накопленных отходов и снижение выброса парниковых газов на основе регенерации и рециклинга востребованных в металлургии и химической технологии известковых компонентов, повышение энергоэффективности производства, снижение затрат сырья и вспомогательных материалов, повышение качества основной и попутной продукции и ряд других перспективных технологических направлений.</a:t>
            </a:r>
            <a:endParaRPr lang="ru-RU" sz="2000" dirty="0"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3493" y="2967335"/>
            <a:ext cx="4265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СПАСИБО ЗА ВНИМАНИЕ 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115499" y="6218783"/>
            <a:ext cx="683339" cy="365125"/>
          </a:xfrm>
        </p:spPr>
        <p:txBody>
          <a:bodyPr/>
          <a:lstStyle/>
          <a:p>
            <a:fld id="{9BB72B26-D41D-4180-B49C-7FAF0DF28E9E}" type="slidenum">
              <a:rPr lang="ru-RU" smtClean="0"/>
              <a:pPr/>
              <a:t>46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77673" y="4486658"/>
            <a:ext cx="8434315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1700" b="1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БРИЧКИН Вячеслав Николаевич</a:t>
            </a:r>
            <a:endParaRPr lang="ru-RU" sz="1700" b="1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ru-RU" sz="1700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Проректор по подготовке научных кадров</a:t>
            </a:r>
            <a:endParaRPr lang="ru-RU" sz="17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ru-RU" sz="1700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доктор технических наук, доцент</a:t>
            </a:r>
            <a:endParaRPr lang="ru-RU" sz="17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ru-RU" sz="17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Контактная информация:</a:t>
            </a:r>
          </a:p>
          <a:p>
            <a:pPr algn="just">
              <a:spcBef>
                <a:spcPts val="600"/>
              </a:spcBef>
            </a:pPr>
            <a:r>
              <a:rPr lang="en-US" sz="1700" b="1" dirty="0">
                <a:latin typeface="Segoe UI" panose="020B0502040204020203" pitchFamily="34" charset="0"/>
                <a:cs typeface="Segoe UI" panose="020B0502040204020203" pitchFamily="34" charset="0"/>
              </a:rPr>
              <a:t>E-mail:  </a:t>
            </a:r>
            <a:r>
              <a:rPr lang="en-US" sz="1700" dirty="0" smtClean="0">
                <a:latin typeface="Segoe UI" panose="020B0502040204020203" pitchFamily="34" charset="0"/>
                <a:cs typeface="Segoe UI" panose="020B0502040204020203" pitchFamily="34" charset="0"/>
              </a:rPr>
              <a:t>Brichkin_VN@pers.spmi.ru</a:t>
            </a:r>
            <a:endParaRPr lang="en-US" sz="17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ru-RU" sz="1600" b="1" dirty="0">
                <a:latin typeface="Segoe UI" pitchFamily="34" charset="0"/>
                <a:cs typeface="Segoe UI" pitchFamily="34" charset="0"/>
              </a:rPr>
              <a:t>Тел. : 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+7 (812) </a:t>
            </a:r>
            <a:r>
              <a:rPr lang="ru-RU" sz="1600" dirty="0" smtClean="0">
                <a:latin typeface="Segoe UI" pitchFamily="34" charset="0"/>
                <a:cs typeface="Segoe UI" pitchFamily="34" charset="0"/>
              </a:rPr>
              <a:t>321-40-71 </a:t>
            </a:r>
            <a:endParaRPr lang="ru-RU" sz="1600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853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05875" y="6266186"/>
            <a:ext cx="2743200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5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7363" y="139250"/>
            <a:ext cx="11527058" cy="738664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lvl="1">
              <a:tabLst>
                <a:tab pos="3495675" algn="l"/>
              </a:tabLst>
            </a:pPr>
            <a:r>
              <a:rPr lang="ru-RU" sz="2400" b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Производство глинозёма: создание алюминиевой промышленности России. Начальный период</a:t>
            </a:r>
            <a:endParaRPr lang="ru-RU" sz="2400" b="1" kern="0" dirty="0">
              <a:solidFill>
                <a:srgbClr val="FF9900"/>
              </a:solidFill>
              <a:latin typeface="Segoe UI" pitchFamily="34" charset="0"/>
              <a:ea typeface="Segoe UI Black" panose="020B0A02040204020203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76046" y="3119464"/>
            <a:ext cx="11706045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ru-RU" sz="1500" dirty="0" smtClean="0">
                <a:latin typeface="Segoe UI" pitchFamily="34" charset="0"/>
                <a:cs typeface="Segoe UI" pitchFamily="34" charset="0"/>
              </a:rPr>
              <a:t>1915 </a:t>
            </a:r>
            <a:r>
              <a:rPr lang="ru-RU" sz="1500" dirty="0">
                <a:latin typeface="Segoe UI" pitchFamily="34" charset="0"/>
                <a:cs typeface="Segoe UI" pitchFamily="34" charset="0"/>
              </a:rPr>
              <a:t>– А.Н. Кузнецовым и Е.И. Жуковским запатентован электротермический способ комплексной переработки бокситов с получением </a:t>
            </a:r>
            <a:r>
              <a:rPr lang="ru-RU" sz="1500" dirty="0" smtClean="0">
                <a:latin typeface="Segoe UI" pitchFamily="34" charset="0"/>
                <a:cs typeface="Segoe UI" pitchFamily="34" charset="0"/>
              </a:rPr>
              <a:t>ферросилиция </a:t>
            </a:r>
            <a:r>
              <a:rPr lang="ru-RU" sz="1500" dirty="0">
                <a:latin typeface="Segoe UI" pitchFamily="34" charset="0"/>
                <a:cs typeface="Segoe UI" pitchFamily="34" charset="0"/>
              </a:rPr>
              <a:t>и алюминатных шлаков из которых возможно получение глинозёма</a:t>
            </a:r>
            <a:r>
              <a:rPr lang="ru-RU" sz="1500" dirty="0" smtClean="0">
                <a:latin typeface="Segoe UI" pitchFamily="34" charset="0"/>
                <a:cs typeface="Segoe UI" pitchFamily="34" charset="0"/>
              </a:rPr>
              <a:t>.</a:t>
            </a:r>
          </a:p>
          <a:p>
            <a:pPr algn="just">
              <a:defRPr/>
            </a:pPr>
            <a:r>
              <a:rPr lang="ru-RU" sz="1500" dirty="0" smtClean="0">
                <a:latin typeface="Segoe UI" pitchFamily="34" charset="0"/>
                <a:cs typeface="Segoe UI" pitchFamily="34" charset="0"/>
              </a:rPr>
              <a:t>1918 – основание Института прикладной химии по инициативе Л.А. Чугаева и Н.С. Курнакова.</a:t>
            </a:r>
            <a:endParaRPr lang="ru-RU" sz="1500" dirty="0">
              <a:latin typeface="Segoe UI" pitchFamily="34" charset="0"/>
              <a:cs typeface="Segoe UI" pitchFamily="34" charset="0"/>
            </a:endParaRPr>
          </a:p>
          <a:p>
            <a:pPr algn="just">
              <a:defRPr/>
            </a:pPr>
            <a:r>
              <a:rPr lang="ru-RU" sz="1500" dirty="0" smtClean="0">
                <a:latin typeface="Segoe UI" pitchFamily="34" charset="0"/>
                <a:cs typeface="Segoe UI" pitchFamily="34" charset="0"/>
              </a:rPr>
              <a:t>1926-1932 </a:t>
            </a:r>
            <a:r>
              <a:rPr lang="ru-RU" sz="1500" dirty="0">
                <a:latin typeface="Segoe UI" pitchFamily="34" charset="0"/>
                <a:cs typeface="Segoe UI" pitchFamily="34" charset="0"/>
              </a:rPr>
              <a:t>разработка А.А. Яковкиным </a:t>
            </a:r>
            <a:r>
              <a:rPr lang="ru-RU" sz="1500" dirty="0" smtClean="0">
                <a:latin typeface="Segoe UI" pitchFamily="34" charset="0"/>
                <a:cs typeface="Segoe UI" pitchFamily="34" charset="0"/>
              </a:rPr>
              <a:t>и И.С. (Иван Сергеевич) Лилеевым (ГИПХ</a:t>
            </a:r>
            <a:r>
              <a:rPr lang="ru-RU" sz="1500" dirty="0">
                <a:latin typeface="Segoe UI" pitchFamily="34" charset="0"/>
                <a:cs typeface="Segoe UI" pitchFamily="34" charset="0"/>
              </a:rPr>
              <a:t>) отечественного способа производства глинозёма спеканием </a:t>
            </a:r>
            <a:r>
              <a:rPr lang="ru-RU" sz="1500" dirty="0" smtClean="0">
                <a:latin typeface="Segoe UI" pitchFamily="34" charset="0"/>
                <a:cs typeface="Segoe UI" pitchFamily="34" charset="0"/>
              </a:rPr>
              <a:t>Тихвинских бокситов с содой и известняком.</a:t>
            </a:r>
          </a:p>
          <a:p>
            <a:pPr algn="just">
              <a:defRPr/>
            </a:pPr>
            <a:r>
              <a:rPr lang="ru-RU" sz="1500" dirty="0" smtClean="0">
                <a:latin typeface="Segoe UI" pitchFamily="34" charset="0"/>
                <a:cs typeface="Segoe UI" pitchFamily="34" charset="0"/>
              </a:rPr>
              <a:t>1926 – Основание В.Н. Липиным института «Ленгипромез» с отделом по проектированию заводов цветной металлургии под руководством Н.П. Асеева.</a:t>
            </a:r>
            <a:endParaRPr lang="ru-RU" sz="1500" dirty="0">
              <a:latin typeface="Segoe UI" pitchFamily="34" charset="0"/>
              <a:cs typeface="Segoe UI" pitchFamily="34" charset="0"/>
            </a:endParaRPr>
          </a:p>
          <a:p>
            <a:pPr algn="just">
              <a:defRPr/>
            </a:pPr>
            <a:r>
              <a:rPr lang="ru-RU" sz="1500" dirty="0">
                <a:latin typeface="Segoe UI" pitchFamily="34" charset="0"/>
                <a:cs typeface="Segoe UI" pitchFamily="34" charset="0"/>
              </a:rPr>
              <a:t>1929 – проведение опытно-промышленных испытаний электролитического получения алюминия на заводе Красный Выборжец под руководством П.П. Федотьева.</a:t>
            </a:r>
          </a:p>
          <a:p>
            <a:pPr algn="just">
              <a:defRPr/>
            </a:pPr>
            <a:r>
              <a:rPr lang="ru-RU" sz="1500" dirty="0">
                <a:latin typeface="Segoe UI" pitchFamily="34" charset="0"/>
                <a:cs typeface="Segoe UI" pitchFamily="34" charset="0"/>
              </a:rPr>
              <a:t>1930 – Основание института </a:t>
            </a:r>
            <a:r>
              <a:rPr lang="ru-RU" sz="1500" dirty="0" smtClean="0">
                <a:latin typeface="Segoe UI" pitchFamily="34" charset="0"/>
                <a:cs typeface="Segoe UI" pitchFamily="34" charset="0"/>
              </a:rPr>
              <a:t>«Ленгинцветмет» по инициативе Н.П. Асеева, К.Ф. Белоглазова и Н.С. Грейвера.</a:t>
            </a:r>
          </a:p>
          <a:p>
            <a:pPr algn="just">
              <a:defRPr/>
            </a:pPr>
            <a:r>
              <a:rPr lang="ru-RU" sz="1500" dirty="0" smtClean="0">
                <a:latin typeface="Segoe UI" pitchFamily="34" charset="0"/>
                <a:cs typeface="Segoe UI" pitchFamily="34" charset="0"/>
              </a:rPr>
              <a:t>1931 – Реорганизация института «Ленгипромез» и «Ленгинцветмет» с образованием институтов НИИСалюминий и Гипроалюминий. Их объединение в 1935 году с образованием Всесоюзного института по проектированию  и исследованию алюминиевой, магниевой и электродной промышленности – ВАМИ.</a:t>
            </a:r>
            <a:endParaRPr lang="ru-RU" sz="1500" dirty="0"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5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3065" y="1015941"/>
            <a:ext cx="1367750" cy="18480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8702" y="1052423"/>
            <a:ext cx="1259457" cy="1751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5405" y="1009290"/>
            <a:ext cx="1379629" cy="18374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6898" y="1026543"/>
            <a:ext cx="1319842" cy="18424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4" name="Picture 33" descr="D:\Users\ssaltykova\Desktop\СИЗЯКОВА\кафедра\Плакаты_оформление кафедры\Асеев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2263" y="1061049"/>
            <a:ext cx="1268084" cy="17684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36" descr="D:\Users\ssaltykova\Desktop\СИЗЯКОВА\кафедра\Плакаты_оформление кафедры\курнаков.jpg"/>
          <p:cNvPicPr>
            <a:picLocks noChangeAspect="1" noChangeArrowheads="1"/>
          </p:cNvPicPr>
          <p:nvPr/>
        </p:nvPicPr>
        <p:blipFill>
          <a:blip r:embed="rId10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340" y="1061049"/>
            <a:ext cx="1400196" cy="17684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388188" y="2855342"/>
            <a:ext cx="1380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Segoe UI" pitchFamily="34" charset="0"/>
                <a:cs typeface="Segoe UI" pitchFamily="34" charset="0"/>
              </a:rPr>
              <a:t>Н.С. Курнаков</a:t>
            </a:r>
            <a:endParaRPr lang="ru-RU" sz="12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64279" y="2852467"/>
            <a:ext cx="1098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Segoe UI" pitchFamily="34" charset="0"/>
                <a:cs typeface="Segoe UI" pitchFamily="34" charset="0"/>
              </a:rPr>
              <a:t>Н.П. Асеев</a:t>
            </a:r>
            <a:endParaRPr lang="ru-RU" sz="12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93079" y="2861094"/>
            <a:ext cx="1227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Segoe UI" pitchFamily="34" charset="0"/>
                <a:cs typeface="Segoe UI" pitchFamily="34" charset="0"/>
              </a:rPr>
              <a:t>А.Н. Кузнецов</a:t>
            </a:r>
            <a:endParaRPr lang="ru-RU" sz="12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59260" y="2869721"/>
            <a:ext cx="1394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Segoe UI" pitchFamily="34" charset="0"/>
                <a:cs typeface="Segoe UI" pitchFamily="34" charset="0"/>
              </a:rPr>
              <a:t>    П.П. Федотьев</a:t>
            </a:r>
            <a:endParaRPr lang="ru-RU" sz="12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18098" y="2895600"/>
            <a:ext cx="1201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Segoe UI" pitchFamily="34" charset="0"/>
                <a:cs typeface="Segoe UI" pitchFamily="34" charset="0"/>
              </a:rPr>
              <a:t>И.С. Лилеев</a:t>
            </a:r>
            <a:endParaRPr lang="ru-RU" sz="12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351698" y="2852467"/>
            <a:ext cx="1308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Segoe UI" pitchFamily="34" charset="0"/>
                <a:cs typeface="Segoe UI" pitchFamily="34" charset="0"/>
              </a:rPr>
              <a:t>А.А. Яковкин</a:t>
            </a:r>
            <a:endParaRPr lang="ru-RU" sz="1200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Segoe UI" pitchFamily="34" charset="0"/>
                <a:cs typeface="Segoe UI" pitchFamily="34" charset="0"/>
              </a:rPr>
              <a:t>Беляев А.И. Очерки по металлургии легких металлов / М.: Металлургиздат, 1950.  142 с.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05875" y="6266186"/>
            <a:ext cx="2743200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6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7363" y="139250"/>
            <a:ext cx="11527058" cy="615553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lvl="1">
              <a:tabLst>
                <a:tab pos="3495675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Производство глинозёма: исторические этапы развития, проблемы и пути их решения.</a:t>
            </a:r>
          </a:p>
          <a:p>
            <a:pPr lvl="1">
              <a:tabLst>
                <a:tab pos="3495675" algn="l"/>
              </a:tabLst>
            </a:pPr>
            <a:r>
              <a:rPr lang="ru-RU" sz="2000" b="1" kern="0" dirty="0" smtClean="0">
                <a:solidFill>
                  <a:srgbClr val="002060"/>
                </a:solidFill>
                <a:latin typeface="Segoe UI" pitchFamily="34" charset="0"/>
                <a:ea typeface="Segoe UI Black" panose="020B0A02040204020203" pitchFamily="34" charset="0"/>
                <a:cs typeface="Segoe UI" pitchFamily="34" charset="0"/>
              </a:rPr>
              <a:t>Ввод мощностей по годам.</a:t>
            </a:r>
            <a:endParaRPr lang="ru-RU" sz="2000" b="1" kern="0" dirty="0">
              <a:solidFill>
                <a:srgbClr val="FF9900"/>
              </a:solidFill>
              <a:latin typeface="Segoe UI" pitchFamily="34" charset="0"/>
              <a:ea typeface="Segoe UI Black" panose="020B0A02040204020203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512641" y="961208"/>
          <a:ext cx="5835590" cy="5240274"/>
        </p:xfrm>
        <a:graphic>
          <a:graphicData uri="http://schemas.openxmlformats.org/drawingml/2006/table">
            <a:tbl>
              <a:tblPr/>
              <a:tblGrid>
                <a:gridCol w="1362715"/>
                <a:gridCol w="4472875"/>
              </a:tblGrid>
              <a:tr h="226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Segoe UI"/>
                          <a:ea typeface="Calibri"/>
                          <a:cs typeface="Times New Roman"/>
                        </a:rPr>
                        <a:t>Год пуска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Пусковой объект: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1932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Волховский алюминиевый завод (ВАЗ)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1933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Днепровский алюминиевый завод (ДАЗ)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1938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Бокситогорский глинозёмный завод (БАЗ)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1939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Уральский алюминиевый завод (УАЗ)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1942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Новокузнецкий алюминиевый завод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1945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Богословский алюминиевый завод (БГЗ)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1951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Кандалакшский алюминиевый завод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1954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Надвоицкий алюминиевый завод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1959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Волгоградский алюминиевый завод (ВгАЗ)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Пикалёвский глинозёмный комбинат (ПГК)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1962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Иркутский алюминиевый завод (ИрКАЗ)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91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1964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Segoe UI"/>
                          <a:ea typeface="Calibri"/>
                          <a:cs typeface="Times New Roman"/>
                        </a:rPr>
                        <a:t>Красноярский алюминиевый завод (КрАЗ)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Segoe UI"/>
                          <a:ea typeface="Calibri"/>
                          <a:cs typeface="Times New Roman"/>
                        </a:rPr>
                        <a:t>Павлодарский алюминиевый завод (ПАЗ)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Segoe UI"/>
                          <a:ea typeface="Calibri"/>
                          <a:cs typeface="Times New Roman"/>
                        </a:rPr>
                        <a:t>Кировобадский алюминиевый завод (</a:t>
                      </a:r>
                      <a:r>
                        <a:rPr lang="ru-RU" sz="1300" b="1" dirty="0" err="1">
                          <a:latin typeface="Segoe UI"/>
                          <a:ea typeface="Calibri"/>
                          <a:cs typeface="Times New Roman"/>
                        </a:rPr>
                        <a:t>КирАЗ</a:t>
                      </a:r>
                      <a:r>
                        <a:rPr lang="ru-RU" sz="1300" b="1" dirty="0">
                          <a:latin typeface="Segoe UI"/>
                          <a:ea typeface="Calibri"/>
                          <a:cs typeface="Times New Roman"/>
                        </a:rPr>
                        <a:t>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1966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Братский алюминиевый завод (БрАЗ)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1970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Ачинский глинозёмный комбинат (АГК)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1975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Таджикский алюминиевый завод (ТадАЗ)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1980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Николаевский глинозёмный завод (НГЗ)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1985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Саянский алюминиевый завод (САЗ)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2006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Хакасский алюминиевый завод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2019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Segoe UI"/>
                          <a:ea typeface="Calibri"/>
                          <a:cs typeface="Times New Roman"/>
                        </a:rPr>
                        <a:t>Богучанский алюминиевый завод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Segoe UI"/>
                          <a:ea typeface="Calibri"/>
                          <a:cs typeface="Times New Roman"/>
                        </a:rPr>
                        <a:t>2021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Segoe UI"/>
                          <a:ea typeface="Calibri"/>
                          <a:cs typeface="Times New Roman"/>
                        </a:rPr>
                        <a:t>Тайшетский алюминиевый завод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49" marR="65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9329" name="Picture 1"/>
          <p:cNvPicPr>
            <a:picLocks noChangeAspect="1" noChangeArrowheads="1"/>
          </p:cNvPicPr>
          <p:nvPr/>
        </p:nvPicPr>
        <p:blipFill>
          <a:blip r:embed="rId5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8524" y="1027790"/>
            <a:ext cx="4249348" cy="17620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6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2174" y="3424690"/>
            <a:ext cx="4140680" cy="23808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7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8416" y="1654343"/>
            <a:ext cx="2688566" cy="18479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409426" y="2863970"/>
            <a:ext cx="2656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Segoe UI" pitchFamily="34" charset="0"/>
                <a:cs typeface="Segoe UI" pitchFamily="34" charset="0"/>
              </a:rPr>
              <a:t>Строительство Волховского алюминиевого завода (1932)</a:t>
            </a:r>
            <a:endParaRPr lang="ru-RU" sz="1200" b="1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6550" y="5828581"/>
            <a:ext cx="4712899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Segoe UI" pitchFamily="34" charset="0"/>
                <a:cs typeface="Segoe UI" pitchFamily="34" charset="0"/>
              </a:rPr>
              <a:t>Строительство Днепровской гидроэлектростанции (1930)</a:t>
            </a:r>
            <a:endParaRPr lang="ru-RU" sz="1200" b="1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85540" y="3508077"/>
            <a:ext cx="2700067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Segoe UI" pitchFamily="34" charset="0"/>
                <a:cs typeface="Segoe UI" pitchFamily="34" charset="0"/>
              </a:rPr>
              <a:t>Опытная установка </a:t>
            </a:r>
            <a:endParaRPr lang="en-US" sz="1200" b="1" dirty="0" smtClean="0">
              <a:latin typeface="Segoe UI" pitchFamily="34" charset="0"/>
              <a:cs typeface="Segoe UI" pitchFamily="34" charset="0"/>
            </a:endParaRPr>
          </a:p>
          <a:p>
            <a:r>
              <a:rPr lang="ru-RU" sz="1200" b="1" dirty="0" smtClean="0">
                <a:latin typeface="Segoe UI" pitchFamily="34" charset="0"/>
                <a:cs typeface="Segoe UI" pitchFamily="34" charset="0"/>
              </a:rPr>
              <a:t>П.П. Федотьева на заводе </a:t>
            </a:r>
            <a:endParaRPr lang="en-US" sz="1200" b="1" dirty="0" smtClean="0">
              <a:latin typeface="Segoe UI" pitchFamily="34" charset="0"/>
              <a:cs typeface="Segoe UI" pitchFamily="34" charset="0"/>
            </a:endParaRPr>
          </a:p>
          <a:p>
            <a:r>
              <a:rPr lang="ru-RU" sz="1200" b="1" dirty="0" smtClean="0">
                <a:latin typeface="Segoe UI" pitchFamily="34" charset="0"/>
                <a:cs typeface="Segoe UI" pitchFamily="34" charset="0"/>
              </a:rPr>
              <a:t>«Красный выборжец»  (1929)</a:t>
            </a:r>
            <a:endParaRPr lang="ru-RU" sz="1200" b="1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0"/>
          <p:cNvSpPr>
            <a:spLocks noChangeArrowheads="1"/>
          </p:cNvSpPr>
          <p:nvPr/>
        </p:nvSpPr>
        <p:spPr bwMode="auto">
          <a:xfrm>
            <a:off x="0" y="-133866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706" y="1147134"/>
            <a:ext cx="3759200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8507" y="1135813"/>
            <a:ext cx="3814233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9352" y="3289540"/>
            <a:ext cx="4954437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1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29" y="3271388"/>
            <a:ext cx="492652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1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2279" y="1118560"/>
            <a:ext cx="3860800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4154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Calibri"/>
                <a:cs typeface="Segoe UI" pitchFamily="34" charset="0"/>
              </a:rPr>
              <a:t>Богучанский алюминиевый завод (</a:t>
            </a:r>
            <a:r>
              <a:rPr lang="en-US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Calibri"/>
                <a:cs typeface="Segoe UI" pitchFamily="34" charset="0"/>
              </a:rPr>
              <a:t>boaz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Calibri"/>
                <a:cs typeface="Segoe UI" pitchFamily="34" charset="0"/>
              </a:rPr>
              <a:t>-</a:t>
            </a:r>
            <a:r>
              <a:rPr lang="en-US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Calibri"/>
                <a:cs typeface="Segoe UI" pitchFamily="34" charset="0"/>
              </a:rPr>
              <a:t>zavod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Calibri"/>
                <a:cs typeface="Segoe UI" pitchFamily="34" charset="0"/>
              </a:rPr>
              <a:t>.</a:t>
            </a:r>
            <a:r>
              <a:rPr lang="en-US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Calibri"/>
                <a:cs typeface="Segoe UI" pitchFamily="34" charset="0"/>
              </a:rPr>
              <a:t>ru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Calibri"/>
                <a:cs typeface="Segoe UI" pitchFamily="34" charset="0"/>
              </a:rPr>
              <a:t>)</a:t>
            </a: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ea typeface="Calibri"/>
              <a:cs typeface="Segoe U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7362" y="0"/>
            <a:ext cx="11572365" cy="861774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lvl="1">
              <a:tabLst>
                <a:tab pos="3495675" algn="l"/>
              </a:tabLst>
            </a:pPr>
            <a:r>
              <a:rPr lang="ru-RU" b="1" kern="0" dirty="0" smtClean="0">
                <a:solidFill>
                  <a:srgbClr val="002060"/>
                </a:solidFill>
                <a:latin typeface="Segoe UI" pitchFamily="34" charset="0"/>
                <a:ea typeface="Segoe UI Black" panose="020B0A02040204020203" pitchFamily="34" charset="0"/>
                <a:cs typeface="Segoe UI" pitchFamily="34" charset="0"/>
              </a:rPr>
              <a:t>Ввод мощностей по годам</a:t>
            </a:r>
            <a:r>
              <a:rPr lang="ru-RU" sz="2000" b="1" kern="0" dirty="0" smtClean="0">
                <a:solidFill>
                  <a:srgbClr val="002060"/>
                </a:solidFill>
                <a:latin typeface="Segoe UI" pitchFamily="34" charset="0"/>
                <a:ea typeface="Segoe UI Black" panose="020B0A02040204020203" pitchFamily="34" charset="0"/>
                <a:cs typeface="Segoe UI" pitchFamily="34" charset="0"/>
              </a:rPr>
              <a:t>. </a:t>
            </a:r>
            <a:r>
              <a:rPr lang="ru-RU" b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Богучанский  алюминиевый завод. Пуск первой очереди состоялся в 2019 году. Производительность 588 тыс. алюминия в год. Производительность одного электролизёра РА-300 составляет  2442 кг/сутки</a:t>
            </a:r>
            <a:endParaRPr lang="ru-RU" b="1" kern="0" dirty="0">
              <a:solidFill>
                <a:srgbClr val="002060"/>
              </a:solidFill>
              <a:latin typeface="Segoe UI" pitchFamily="34" charset="0"/>
              <a:ea typeface="Segoe UI Black" panose="020B0A02040204020203" pitchFamily="34" charset="0"/>
              <a:cs typeface="Segoe UI" pitchFamily="34" charset="0"/>
            </a:endParaRPr>
          </a:p>
        </p:txBody>
      </p:sp>
      <p:pic>
        <p:nvPicPr>
          <p:cNvPr id="12" name="Grafik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1415185" y="6308726"/>
            <a:ext cx="6392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</a:rPr>
              <a:t>7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0"/>
          <p:cNvSpPr>
            <a:spLocks noChangeArrowheads="1"/>
          </p:cNvSpPr>
          <p:nvPr/>
        </p:nvSpPr>
        <p:spPr bwMode="auto">
          <a:xfrm>
            <a:off x="0" y="-133866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4154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Calibri"/>
                <a:cs typeface="Segoe UI" pitchFamily="34" charset="0"/>
              </a:rPr>
              <a:t>РУСАЛ в Тайшете (</a:t>
            </a:r>
            <a:r>
              <a:rPr lang="en-US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Calibri"/>
                <a:cs typeface="Segoe UI" pitchFamily="34" charset="0"/>
              </a:rPr>
              <a:t>rusal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Calibri"/>
                <a:cs typeface="Segoe UI" pitchFamily="34" charset="0"/>
              </a:rPr>
              <a:t>.</a:t>
            </a:r>
            <a:r>
              <a:rPr lang="en-US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Calibri"/>
                <a:cs typeface="Segoe UI" pitchFamily="34" charset="0"/>
              </a:rPr>
              <a:t>ru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Calibri"/>
                <a:cs typeface="Segoe UI" pitchFamily="34" charset="0"/>
              </a:rPr>
              <a:t>)</a:t>
            </a: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ea typeface="Calibri"/>
              <a:cs typeface="Segoe U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7362" y="0"/>
            <a:ext cx="11572365" cy="1138773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lvl="1">
              <a:tabLst>
                <a:tab pos="3495675" algn="l"/>
              </a:tabLst>
            </a:pPr>
            <a:r>
              <a:rPr lang="ru-RU" b="1" kern="0" dirty="0" smtClean="0">
                <a:solidFill>
                  <a:srgbClr val="002060"/>
                </a:solidFill>
                <a:latin typeface="Segoe UI" pitchFamily="34" charset="0"/>
                <a:ea typeface="Segoe UI Black" panose="020B0A02040204020203" pitchFamily="34" charset="0"/>
                <a:cs typeface="Segoe UI" pitchFamily="34" charset="0"/>
              </a:rPr>
              <a:t>Ввод мощностей по годам</a:t>
            </a:r>
            <a:r>
              <a:rPr lang="ru-RU" sz="2000" b="1" kern="0" dirty="0" smtClean="0">
                <a:solidFill>
                  <a:srgbClr val="002060"/>
                </a:solidFill>
                <a:latin typeface="Segoe UI" pitchFamily="34" charset="0"/>
                <a:ea typeface="Segoe UI Black" panose="020B0A02040204020203" pitchFamily="34" charset="0"/>
                <a:cs typeface="Segoe UI" pitchFamily="34" charset="0"/>
              </a:rPr>
              <a:t>. </a:t>
            </a:r>
            <a:r>
              <a:rPr lang="ru-RU" b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Тайшетский  алюминиевый завод. Пуск первой очереди в 2021 году. Производительность 750 тыс. т алюминия в год. Производительность одного электролизёра </a:t>
            </a:r>
          </a:p>
          <a:p>
            <a:pPr lvl="1">
              <a:tabLst>
                <a:tab pos="3495675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РА-400 составляет  3000 кг/сутки </a:t>
            </a:r>
          </a:p>
          <a:p>
            <a:pPr lvl="1">
              <a:tabLst>
                <a:tab pos="3495675" algn="l"/>
              </a:tabLst>
            </a:pPr>
            <a:endParaRPr lang="ru-RU" b="1" kern="0" dirty="0">
              <a:solidFill>
                <a:srgbClr val="002060"/>
              </a:solidFill>
              <a:latin typeface="Segoe UI" pitchFamily="34" charset="0"/>
              <a:ea typeface="Segoe UI Black" panose="020B0A02040204020203" pitchFamily="34" charset="0"/>
              <a:cs typeface="Segoe UI" pitchFamily="34" charset="0"/>
            </a:endParaRPr>
          </a:p>
        </p:txBody>
      </p:sp>
      <p:pic>
        <p:nvPicPr>
          <p:cNvPr id="1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1415185" y="6308726"/>
            <a:ext cx="6392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</a:rPr>
              <a:t>8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669" y="1112807"/>
            <a:ext cx="6182263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7827" y="1140126"/>
            <a:ext cx="4941019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296" y="2711570"/>
            <a:ext cx="6216769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3132" y="3610154"/>
            <a:ext cx="3577087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7223" y="5694871"/>
            <a:ext cx="6021238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3200" y="6172200"/>
            <a:ext cx="11747500" cy="520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05875" y="6266186"/>
            <a:ext cx="2743200" cy="365125"/>
          </a:xfrm>
        </p:spPr>
        <p:txBody>
          <a:bodyPr/>
          <a:lstStyle/>
          <a:p>
            <a:fld id="{9BB72B26-D41D-4180-B49C-7FAF0DF28E9E}" type="slidenum">
              <a:rPr lang="ru-RU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9</a:t>
            </a:fld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92"/>
            <a:ext cx="12192000" cy="45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48316" y="248434"/>
            <a:ext cx="8803758" cy="30777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ЛЁГКИЕ МЕТАЛЛЫ И ИХ МЕСТО В НАРОДНОМ ХОЗЯЙСТВЕ</a:t>
            </a:r>
            <a:r>
              <a:rPr lang="en-US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" y="63500"/>
            <a:ext cx="606258" cy="783197"/>
          </a:xfrm>
          <a:prstGeom prst="rect">
            <a:avLst/>
          </a:prstGeom>
        </p:spPr>
      </p:pic>
      <p:sp>
        <p:nvSpPr>
          <p:cNvPr id="12" name="Rectangle 153"/>
          <p:cNvSpPr>
            <a:spLocks noChangeArrowheads="1"/>
          </p:cNvSpPr>
          <p:nvPr/>
        </p:nvSpPr>
        <p:spPr bwMode="auto">
          <a:xfrm>
            <a:off x="180754" y="894474"/>
            <a:ext cx="1186593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288925" algn="just"/>
            <a:r>
              <a:rPr lang="ru-RU" sz="20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Металлургия легких металлов</a:t>
            </a:r>
            <a:r>
              <a:rPr lang="ru-RU" sz="2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sz="1800" dirty="0">
                <a:latin typeface="Segoe UI" pitchFamily="34" charset="0"/>
                <a:ea typeface="Segoe UI" pitchFamily="34" charset="0"/>
                <a:cs typeface="Segoe UI" pitchFamily="34" charset="0"/>
              </a:rPr>
              <a:t>– это динамично развивающаяся область металлургии, позволяющая производить легкие, высокопрочные и коррозионно-устойчивые материалы, потребление которых во многом определяет технический прогресс государства. </a:t>
            </a:r>
            <a:r>
              <a:rPr lang="ru-RU" sz="18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К </a:t>
            </a:r>
            <a:r>
              <a:rPr lang="ru-RU" sz="18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легким относятся 11 металлов, плотность которых в твердом состоянии составляет 0,534-3,6 </a:t>
            </a:r>
            <a:r>
              <a:rPr lang="ru-RU" sz="18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г/см</a:t>
            </a:r>
            <a:r>
              <a:rPr lang="ru-RU" sz="1800" baseline="30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3</a:t>
            </a:r>
            <a:r>
              <a:rPr lang="ru-RU" sz="18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г/см</a:t>
            </a:r>
            <a:r>
              <a:rPr lang="ru-RU" sz="1800" baseline="30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3</a:t>
            </a:r>
            <a:r>
              <a:rPr lang="ru-RU" sz="1800" dirty="0">
                <a:latin typeface="Segoe UI" pitchFamily="34" charset="0"/>
                <a:ea typeface="Segoe UI" pitchFamily="34" charset="0"/>
                <a:cs typeface="Segoe UI" pitchFamily="34" charset="0"/>
              </a:rPr>
              <a:t>: </a:t>
            </a:r>
          </a:p>
          <a:p>
            <a:pPr indent="288925" algn="just">
              <a:buFont typeface="Arial" charset="0"/>
              <a:buChar char="•"/>
            </a:pPr>
            <a:r>
              <a:rPr lang="ru-RU" sz="18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алюминий – 2,7</a:t>
            </a:r>
            <a:r>
              <a:rPr lang="ru-RU" sz="18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;</a:t>
            </a:r>
          </a:p>
          <a:p>
            <a:pPr indent="288925" algn="just">
              <a:buFont typeface="Arial" pitchFamily="34" charset="0"/>
              <a:buChar char="•"/>
            </a:pPr>
            <a:r>
              <a:rPr lang="ru-RU" sz="18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щелочноземельные </a:t>
            </a:r>
            <a:r>
              <a:rPr lang="ru-RU" sz="18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металлы: </a:t>
            </a:r>
            <a:r>
              <a:rPr lang="ru-RU" sz="18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бериллий – 1,85; магний – 1,74; кальций</a:t>
            </a:r>
            <a:r>
              <a:rPr lang="ru-RU" sz="1800" dirty="0">
                <a:latin typeface="Segoe UI" pitchFamily="34" charset="0"/>
                <a:ea typeface="Segoe UI" pitchFamily="34" charset="0"/>
                <a:cs typeface="Segoe UI" pitchFamily="34" charset="0"/>
              </a:rPr>
              <a:t> – 1,55</a:t>
            </a:r>
            <a:r>
              <a:rPr lang="ru-RU" sz="18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;  </a:t>
            </a:r>
            <a:r>
              <a:rPr lang="ru-RU" sz="18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стронций – 2,6</a:t>
            </a:r>
            <a:r>
              <a:rPr lang="ru-RU" sz="18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; барий </a:t>
            </a:r>
            <a:r>
              <a:rPr lang="ru-RU" sz="1800" dirty="0">
                <a:latin typeface="Segoe UI" pitchFamily="34" charset="0"/>
                <a:ea typeface="Segoe UI" pitchFamily="34" charset="0"/>
                <a:cs typeface="Segoe UI" pitchFamily="34" charset="0"/>
              </a:rPr>
              <a:t>– 3,6.</a:t>
            </a:r>
          </a:p>
          <a:p>
            <a:pPr indent="288925" algn="just">
              <a:buFont typeface="Arial" charset="0"/>
              <a:buChar char="•"/>
            </a:pPr>
            <a:r>
              <a:rPr lang="ru-RU" sz="18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щ</a:t>
            </a:r>
            <a:r>
              <a:rPr lang="ru-RU" sz="18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елочные </a:t>
            </a:r>
            <a:r>
              <a:rPr lang="ru-RU" sz="18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металлы: литий – 0,534, натрий – 0,93, калий – 0,86, рубидий – 1,52, цезий – 1,87. </a:t>
            </a:r>
          </a:p>
          <a:p>
            <a:pPr indent="288925" algn="just"/>
            <a:r>
              <a:rPr lang="ru-RU" sz="18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В настоящее время в качестве металла перешедшего из группы редких тугоплавких металлов в группу лёгких металлов можно рассматривать титан, который, конечно же, заметно отличается по удельному весу от большинства типичных лёгких металлов, но и от типичных тяжёлых металлов также, имея плотность 4,505 г/см</a:t>
            </a:r>
            <a:r>
              <a:rPr lang="ru-RU" sz="1800" baseline="30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3</a:t>
            </a:r>
            <a:r>
              <a:rPr lang="ru-RU" sz="1800" dirty="0">
                <a:latin typeface="Segoe UI" pitchFamily="34" charset="0"/>
                <a:ea typeface="Segoe UI" pitchFamily="34" charset="0"/>
                <a:cs typeface="Segoe UI" pitchFamily="34" charset="0"/>
              </a:rPr>
              <a:t>.</a:t>
            </a:r>
          </a:p>
        </p:txBody>
      </p:sp>
      <p:pic>
        <p:nvPicPr>
          <p:cNvPr id="13" name="Рисунок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79" y="4010080"/>
            <a:ext cx="3618171" cy="229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850" y="4359415"/>
            <a:ext cx="2590800" cy="1338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5"/>
          <p:cNvSpPr>
            <a:spLocks noChangeArrowheads="1"/>
          </p:cNvSpPr>
          <p:nvPr/>
        </p:nvSpPr>
        <p:spPr bwMode="auto">
          <a:xfrm>
            <a:off x="247650" y="6315075"/>
            <a:ext cx="4005174" cy="276948"/>
          </a:xfrm>
          <a:prstGeom prst="rect">
            <a:avLst/>
          </a:prstGeom>
          <a:noFill/>
          <a:ln>
            <a:noFill/>
          </a:ln>
        </p:spPr>
        <p:txBody>
          <a:bodyPr wrap="square" lIns="91391" tIns="45695" rIns="91391" bIns="45695">
            <a:spAutoFit/>
          </a:bodyPr>
          <a:lstStyle>
            <a:lvl1pPr indent="447675"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200" kern="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Мировое производство </a:t>
            </a:r>
            <a:r>
              <a:rPr lang="ru-RU" altLang="ru-RU" sz="1200" kern="0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первичного алюминия</a:t>
            </a:r>
            <a:r>
              <a:rPr lang="ru-RU" altLang="ru-RU" sz="1200" kern="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, тыс. т</a:t>
            </a:r>
          </a:p>
        </p:txBody>
      </p:sp>
      <p:pic>
        <p:nvPicPr>
          <p:cNvPr id="16" name="Рисунок 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7549" y="3873261"/>
            <a:ext cx="3459807" cy="2199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8888" y="4226943"/>
            <a:ext cx="2726209" cy="1427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5"/>
          <p:cNvSpPr>
            <a:spLocks noChangeArrowheads="1"/>
          </p:cNvSpPr>
          <p:nvPr/>
        </p:nvSpPr>
        <p:spPr bwMode="auto">
          <a:xfrm>
            <a:off x="4376828" y="6277695"/>
            <a:ext cx="2972878" cy="276948"/>
          </a:xfrm>
          <a:prstGeom prst="rect">
            <a:avLst/>
          </a:prstGeom>
          <a:noFill/>
          <a:ln>
            <a:noFill/>
          </a:ln>
        </p:spPr>
        <p:txBody>
          <a:bodyPr wrap="square" lIns="91391" tIns="45695" rIns="91391" bIns="45695">
            <a:spAutoFit/>
          </a:bodyPr>
          <a:lstStyle>
            <a:lvl1pPr indent="447675"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200" kern="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Мировое производство </a:t>
            </a:r>
            <a:r>
              <a:rPr lang="ru-RU" altLang="ru-RU" sz="1200" kern="0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магния, </a:t>
            </a:r>
            <a:r>
              <a:rPr lang="ru-RU" altLang="ru-RU" sz="1200" kern="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тыс. т</a:t>
            </a:r>
          </a:p>
        </p:txBody>
      </p:sp>
      <p:pic>
        <p:nvPicPr>
          <p:cNvPr id="20" name="Рисунок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2064" y="3921185"/>
            <a:ext cx="3287168" cy="209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5"/>
          <p:cNvSpPr>
            <a:spLocks noChangeArrowheads="1"/>
          </p:cNvSpPr>
          <p:nvPr/>
        </p:nvSpPr>
        <p:spPr bwMode="auto">
          <a:xfrm>
            <a:off x="7686136" y="6257567"/>
            <a:ext cx="3525328" cy="276948"/>
          </a:xfrm>
          <a:prstGeom prst="rect">
            <a:avLst/>
          </a:prstGeom>
          <a:noFill/>
          <a:ln>
            <a:noFill/>
          </a:ln>
        </p:spPr>
        <p:txBody>
          <a:bodyPr wrap="square" lIns="91391" tIns="45695" rIns="91391" bIns="45695">
            <a:spAutoFit/>
          </a:bodyPr>
          <a:lstStyle>
            <a:lvl1pPr indent="447675"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200" kern="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Мировое производство </a:t>
            </a:r>
            <a:r>
              <a:rPr lang="ru-RU" altLang="ru-RU" sz="1200" kern="0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титановой губки, </a:t>
            </a:r>
            <a:r>
              <a:rPr lang="ru-RU" altLang="ru-RU" sz="1200" kern="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тыс. т</a:t>
            </a:r>
          </a:p>
        </p:txBody>
      </p:sp>
    </p:spTree>
    <p:extLst>
      <p:ext uri="{BB962C8B-B14F-4D97-AF65-F5344CB8AC3E}">
        <p14:creationId xmlns:p14="http://schemas.microsoft.com/office/powerpoint/2010/main" val="376889981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10278</TotalTime>
  <Words>6298</Words>
  <Application>Microsoft Office PowerPoint</Application>
  <PresentationFormat>Широкоэкранный</PresentationFormat>
  <Paragraphs>704</Paragraphs>
  <Slides>46</Slides>
  <Notes>42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46</vt:i4>
      </vt:variant>
    </vt:vector>
  </HeadingPairs>
  <TitlesOfParts>
    <vt:vector size="62" baseType="lpstr">
      <vt:lpstr>Arial</vt:lpstr>
      <vt:lpstr>Calibri</vt:lpstr>
      <vt:lpstr>PetersburgC</vt:lpstr>
      <vt:lpstr>PetersburgC-Italic</vt:lpstr>
      <vt:lpstr>Segoe UI</vt:lpstr>
      <vt:lpstr>Segoe UI Black</vt:lpstr>
      <vt:lpstr>Segoe UI Light</vt:lpstr>
      <vt:lpstr>Segoe UI Semibold</vt:lpstr>
      <vt:lpstr>Symbol</vt:lpstr>
      <vt:lpstr>Times New Roman</vt:lpstr>
      <vt:lpstr>Trebuchet MS</vt:lpstr>
      <vt:lpstr>Wingdings 3</vt:lpstr>
      <vt:lpstr>Аспект</vt:lpstr>
      <vt:lpstr>Visio</vt:lpstr>
      <vt:lpstr>Bitmap Image</vt:lpstr>
      <vt:lpstr>Формула</vt:lpstr>
      <vt:lpstr>Онлайн семинар:   Производство глинозёма: исторические этапы развития, проблемы и пути их решения 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 Сверчков</dc:creator>
  <cp:lastModifiedBy>Могилатова Екатерина Вячеславовна</cp:lastModifiedBy>
  <cp:revision>516</cp:revision>
  <dcterms:created xsi:type="dcterms:W3CDTF">2019-05-26T12:45:28Z</dcterms:created>
  <dcterms:modified xsi:type="dcterms:W3CDTF">2022-10-17T02:25:29Z</dcterms:modified>
</cp:coreProperties>
</file>