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65" r:id="rId7"/>
    <p:sldId id="267" r:id="rId8"/>
    <p:sldId id="259" r:id="rId9"/>
    <p:sldId id="266" r:id="rId10"/>
    <p:sldId id="261" r:id="rId11"/>
    <p:sldId id="264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4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0A7E-5191-4A41-AD93-D517F3A16EB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D574-1DEC-4403-97BB-B83BB6931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44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0A7E-5191-4A41-AD93-D517F3A16EB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D574-1DEC-4403-97BB-B83BB6931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65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0A7E-5191-4A41-AD93-D517F3A16EB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D574-1DEC-4403-97BB-B83BB6931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21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0A7E-5191-4A41-AD93-D517F3A16EB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D574-1DEC-4403-97BB-B83BB6931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30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0A7E-5191-4A41-AD93-D517F3A16EB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D574-1DEC-4403-97BB-B83BB6931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90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0A7E-5191-4A41-AD93-D517F3A16EB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D574-1DEC-4403-97BB-B83BB6931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00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0A7E-5191-4A41-AD93-D517F3A16EB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D574-1DEC-4403-97BB-B83BB6931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5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0A7E-5191-4A41-AD93-D517F3A16EB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D574-1DEC-4403-97BB-B83BB6931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79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0A7E-5191-4A41-AD93-D517F3A16EB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D574-1DEC-4403-97BB-B83BB6931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9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0A7E-5191-4A41-AD93-D517F3A16EB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D574-1DEC-4403-97BB-B83BB6931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6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0A7E-5191-4A41-AD93-D517F3A16EB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8D574-1DEC-4403-97BB-B83BB6931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1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40A7E-5191-4A41-AD93-D517F3A16EB6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D574-1DEC-4403-97BB-B83BB6931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1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ext.rucont.ru/Like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auchkor.ru/pubs/moya-issledovatelskaya-rabota-5671db455f1be71e920000f3" TargetMode="External"/><Relationship Id="rId2" Type="http://schemas.openxmlformats.org/officeDocument/2006/relationships/hyperlink" Target="https://cyberleninka.ru/article/n/mesto-sistemy-antiplagiat-v-samoregulyatsii-nauchnoy-deyatelnosti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http://docs.cntd.ru/document/120006371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journals.istu.edu/izvestia_biochemi/publish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8565" y="298675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Заимствование в научных документах, на примере использования систем проверки документов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уконтекст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антиплагиат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39886" y="8235198"/>
            <a:ext cx="7713880" cy="12987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armore-text.ru/wp-content/uploads/2012/04/%D0%B0%D0%BD%D1%82%D0%B8%D0%BF%D0%BB%D0%B0%D0%B3%D0%B8%D0%B0%D1%82-%D0%BA%D0%B0%D1%80%D1%82%D0%B8%D0%BD%D0%BA%D0%B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16" y="1492475"/>
            <a:ext cx="5785410" cy="50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36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Принципы научного цитирования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222058"/>
            <a:ext cx="850392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00" b="0" i="0" u="none" strike="noStrike" baseline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u="none" strike="noStrike" baseline="0" dirty="0" smtClean="0">
                <a:solidFill>
                  <a:srgbClr val="000000"/>
                </a:solidFill>
              </a:rPr>
              <a:t>Достоверность ссылки на источник.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u="none" strike="noStrike" baseline="0" dirty="0" smtClean="0">
                <a:solidFill>
                  <a:srgbClr val="000000"/>
                </a:solidFill>
              </a:rPr>
              <a:t>Минимальный объем, оправданный целью цитирования.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Оформление ссылок и списка литературы в соответствии с установленными требованиями.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Предпочтительное цитирование первоисточника (использование вторичного источника допустимо при наличии адекватно оформленной ссылки).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Неприемлемость подмены собственного текста подборкой из фрагментов чужих научных работ.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348" y="3257550"/>
            <a:ext cx="5807631" cy="386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5417" y="365125"/>
            <a:ext cx="26572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https://text.rucont.ru/Like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918" y="688290"/>
            <a:ext cx="8511518" cy="56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8510" y="490855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Рекомендуемые материалы по теме: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0130" y="1997839"/>
            <a:ext cx="109499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Мартишина</a:t>
            </a:r>
            <a:r>
              <a:rPr lang="ru-RU" dirty="0" smtClean="0"/>
              <a:t> </a:t>
            </a:r>
            <a:r>
              <a:rPr lang="ru-RU" dirty="0"/>
              <a:t>Н.И. </a:t>
            </a:r>
            <a:r>
              <a:rPr lang="ru-RU" u="sng" dirty="0">
                <a:hlinkClick r:id="rId2"/>
              </a:rPr>
              <a:t>Место системы «</a:t>
            </a:r>
            <a:r>
              <a:rPr lang="ru-RU" u="sng" dirty="0" err="1">
                <a:hlinkClick r:id="rId2"/>
              </a:rPr>
              <a:t>Антиплагиат</a:t>
            </a:r>
            <a:r>
              <a:rPr lang="ru-RU" u="sng" dirty="0">
                <a:hlinkClick r:id="rId2"/>
              </a:rPr>
              <a:t>» в </a:t>
            </a:r>
            <a:r>
              <a:rPr lang="ru-RU" u="sng" dirty="0" err="1">
                <a:hlinkClick r:id="rId2"/>
              </a:rPr>
              <a:t>саморегуляции</a:t>
            </a:r>
            <a:r>
              <a:rPr lang="ru-RU" u="sng" dirty="0">
                <a:hlinkClick r:id="rId2"/>
              </a:rPr>
              <a:t> научной деятельности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Смирнов С. С. </a:t>
            </a:r>
            <a:r>
              <a:rPr lang="ru-RU" u="sng" dirty="0">
                <a:hlinkClick r:id="rId3"/>
              </a:rPr>
              <a:t>МОЯ ИССЛЕДОВАТЕЛЬСКАЯ РАБОТА Как писать реферат, курсовую, ВКР и научную статью</a:t>
            </a:r>
            <a:r>
              <a:rPr lang="ru-RU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u="sng" dirty="0">
                <a:hlinkClick r:id="rId4"/>
              </a:rPr>
              <a:t>ГОСТ Р 7.0.5-2008</a:t>
            </a:r>
            <a:r>
              <a:rPr lang="ru-RU" dirty="0"/>
              <a:t>. Национальный стандарт Российской Федерации. Система стандартов по информации, библиотечному и издательскому делу. Библиографическая ссылка. Общие требования и правила составления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757" y="3994785"/>
            <a:ext cx="40481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Антиплагиат</a:t>
            </a:r>
            <a:r>
              <a:rPr lang="ru-RU" dirty="0" smtClean="0"/>
              <a:t> - обнаружение заимствований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188" y="1593532"/>
            <a:ext cx="6388582" cy="32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0150" y="1245235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Вопросы МК :</a:t>
            </a:r>
          </a:p>
          <a:p>
            <a:r>
              <a:rPr lang="ru-RU" dirty="0" smtClean="0"/>
              <a:t>Зачем необходима оценка оригинальности научных документов?</a:t>
            </a:r>
          </a:p>
          <a:p>
            <a:r>
              <a:rPr lang="ru-RU" dirty="0" smtClean="0"/>
              <a:t>На что рекомендуется обратить внимание?</a:t>
            </a:r>
          </a:p>
          <a:p>
            <a:r>
              <a:rPr lang="ru-RU" dirty="0" smtClean="0"/>
              <a:t>Как оценивать правомерность обнаруженных заимствований? </a:t>
            </a:r>
          </a:p>
          <a:p>
            <a:r>
              <a:rPr lang="ru-RU" dirty="0" smtClean="0"/>
              <a:t>Почему при проверке текстов на заимствования некорректно ориентироваться только на процент оригинальности, определенный автоматизированной системой?</a:t>
            </a:r>
          </a:p>
          <a:p>
            <a:endParaRPr lang="ru-RU" dirty="0"/>
          </a:p>
        </p:txBody>
      </p:sp>
      <p:pic>
        <p:nvPicPr>
          <p:cNvPr id="2050" name="Picture 2" descr="http://points.net.ua/images/articles/2015122417423775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" y="201929"/>
            <a:ext cx="26289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695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Списывание с </a:t>
            </a:r>
            <a:r>
              <a:rPr lang="ru-RU" dirty="0"/>
              <a:t>одного источника –плагиат,</a:t>
            </a:r>
          </a:p>
          <a:p>
            <a:pPr algn="ctr"/>
            <a:r>
              <a:rPr lang="ru-RU" dirty="0"/>
              <a:t>с двух –компиляция, </a:t>
            </a:r>
          </a:p>
          <a:p>
            <a:pPr algn="ctr"/>
            <a:r>
              <a:rPr lang="ru-RU" dirty="0"/>
              <a:t>с трех и более –</a:t>
            </a:r>
            <a:r>
              <a:rPr lang="ru-RU" b="1" dirty="0" smtClean="0"/>
              <a:t>ДИССЕРТАЦИЯ</a:t>
            </a:r>
          </a:p>
          <a:p>
            <a:pPr marL="0" indent="0" algn="ctr">
              <a:buNone/>
            </a:pPr>
            <a:r>
              <a:rPr lang="ru-RU" b="1" dirty="0" smtClean="0"/>
              <a:t>Когда показатель становится целью, он перестает быть хорошим показателем</a:t>
            </a:r>
          </a:p>
          <a:p>
            <a:pPr marL="0" indent="0" algn="ctr">
              <a:buNone/>
            </a:pPr>
            <a:r>
              <a:rPr lang="en-US" i="1" dirty="0" smtClean="0"/>
              <a:t>*</a:t>
            </a:r>
            <a:r>
              <a:rPr lang="en-US" i="1" dirty="0" err="1" smtClean="0"/>
              <a:t>Goodhart</a:t>
            </a:r>
            <a:r>
              <a:rPr lang="en-US" i="1" dirty="0" smtClean="0"/>
              <a:t>, C.A.E. Problems of Monetary Management</a:t>
            </a:r>
            <a:r>
              <a:rPr lang="ru-RU" i="1" dirty="0" smtClean="0"/>
              <a:t>: </a:t>
            </a:r>
            <a:r>
              <a:rPr lang="en-US" i="1" dirty="0" smtClean="0"/>
              <a:t>The UK experience // Papers in Monetary Economics. – Reserve Bank of Australia, 1975. – Vol.1.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426990" y="1093678"/>
            <a:ext cx="19268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vk.com/</a:t>
            </a:r>
            <a:r>
              <a:rPr lang="en-US" dirty="0" err="1" smtClean="0"/>
              <a:t>in.humour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417" y="3672788"/>
            <a:ext cx="6273165" cy="31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-17208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Что составляет процент оригинальности и заимствования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920" y="1153478"/>
            <a:ext cx="101650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Совпадение - текст, который повторяется во многих научных работах и не имеет конкретного автора и источника:</a:t>
            </a:r>
          </a:p>
          <a:p>
            <a:r>
              <a:rPr lang="ru-RU" dirty="0" smtClean="0"/>
              <a:t>•имена собственные (например, наименование вуза);</a:t>
            </a:r>
          </a:p>
          <a:p>
            <a:r>
              <a:rPr lang="ru-RU" dirty="0" smtClean="0"/>
              <a:t>•общеупотребительные и общенаучные выражения («можно сделать вывод, что…»);</a:t>
            </a:r>
          </a:p>
          <a:p>
            <a:r>
              <a:rPr lang="ru-RU" dirty="0" smtClean="0"/>
              <a:t>•термины («реформирование уголовно-процессуального законодательства»).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Корректное заимствование в виде цитаты ( с ссылкой на источник)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Некорректное заимствование - фрагмент </a:t>
            </a:r>
            <a:r>
              <a:rPr lang="ru-RU" dirty="0"/>
              <a:t>текста </a:t>
            </a:r>
            <a:endParaRPr lang="en-US" dirty="0" smtClean="0"/>
          </a:p>
          <a:p>
            <a:r>
              <a:rPr lang="ru-RU" dirty="0" smtClean="0"/>
              <a:t>из </a:t>
            </a:r>
            <a:r>
              <a:rPr lang="ru-RU" dirty="0"/>
              <a:t>другого произведения,</a:t>
            </a:r>
          </a:p>
          <a:p>
            <a:r>
              <a:rPr lang="ru-RU" dirty="0"/>
              <a:t>использованный без ссылки </a:t>
            </a:r>
            <a:endParaRPr lang="en-US" dirty="0" smtClean="0"/>
          </a:p>
          <a:p>
            <a:r>
              <a:rPr lang="ru-RU" dirty="0" smtClean="0"/>
              <a:t>на </a:t>
            </a:r>
            <a:r>
              <a:rPr lang="ru-RU" dirty="0"/>
              <a:t>него или с </a:t>
            </a:r>
            <a:r>
              <a:rPr lang="ru-RU" dirty="0" smtClean="0"/>
              <a:t>несоответствующей ему </a:t>
            </a:r>
            <a:r>
              <a:rPr lang="ru-RU" dirty="0"/>
              <a:t>ссылкой. </a:t>
            </a:r>
            <a:endParaRPr lang="en-US" dirty="0" smtClean="0"/>
          </a:p>
          <a:p>
            <a:r>
              <a:rPr lang="ru-RU" dirty="0" smtClean="0"/>
              <a:t>Возможно как дословное </a:t>
            </a:r>
            <a:r>
              <a:rPr lang="ru-RU" dirty="0"/>
              <a:t>воспроизведение, так и пересказ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i="1" dirty="0"/>
              <a:t>Оригинальный текст</a:t>
            </a:r>
            <a:r>
              <a:rPr lang="ru-RU" i="1" dirty="0"/>
              <a:t>–это текст, в котором </a:t>
            </a:r>
            <a:endParaRPr lang="en-US" i="1" dirty="0" smtClean="0"/>
          </a:p>
          <a:p>
            <a:r>
              <a:rPr lang="ru-RU" i="1" dirty="0" smtClean="0"/>
              <a:t>отсутствуют </a:t>
            </a:r>
            <a:r>
              <a:rPr lang="ru-RU" i="1" dirty="0"/>
              <a:t>некорректные заимствования!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340" y="2649855"/>
            <a:ext cx="47625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8580" y="1931670"/>
            <a:ext cx="10823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«Компиляция - соединение результатов чужих</a:t>
            </a:r>
            <a:r>
              <a:rPr lang="en-US" sz="2400" dirty="0" smtClean="0"/>
              <a:t> </a:t>
            </a:r>
            <a:r>
              <a:rPr lang="ru-RU" sz="2400" dirty="0" smtClean="0"/>
              <a:t>исследований, мыслей, без самостоятельной</a:t>
            </a:r>
            <a:r>
              <a:rPr lang="en-US" sz="2400" dirty="0" smtClean="0"/>
              <a:t> </a:t>
            </a:r>
            <a:r>
              <a:rPr lang="ru-RU" sz="2400" dirty="0" smtClean="0"/>
              <a:t>обработки источников, а также сама работа,</a:t>
            </a:r>
            <a:r>
              <a:rPr lang="en-US" sz="2400" dirty="0" smtClean="0"/>
              <a:t> </a:t>
            </a:r>
            <a:r>
              <a:rPr lang="ru-RU" sz="2400" dirty="0" smtClean="0"/>
              <a:t>составленная таким методом» (С.И. Ожегов)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226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30" y="457200"/>
            <a:ext cx="3932237" cy="1600200"/>
          </a:xfrm>
        </p:spPr>
        <p:txBody>
          <a:bodyPr/>
          <a:lstStyle/>
          <a:p>
            <a:pPr algn="ctr"/>
            <a:r>
              <a:rPr lang="ru-RU" dirty="0" smtClean="0"/>
              <a:t>Неправомерные и некорректные заимствования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10769" y="222315"/>
            <a:ext cx="6583362" cy="4873625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Правомерное заимствования:</a:t>
            </a:r>
          </a:p>
          <a:p>
            <a:pPr marL="0" indent="0">
              <a:buNone/>
            </a:pPr>
            <a:r>
              <a:rPr lang="ru-RU" sz="2000" dirty="0" smtClean="0"/>
              <a:t> «…обоснованное целями цитирования использование в своем произведении науки части чужого текста с обязательным указанием (ссылкой) на истинного автора и источник заимствования, оформленные в соответствии с установленными правилами цитирования»*</a:t>
            </a:r>
          </a:p>
          <a:p>
            <a:r>
              <a:rPr lang="ru-RU" sz="2000" dirty="0" smtClean="0"/>
              <a:t>Некорректное заимствование: «…обоснованное целями цитирования использование в своем произведении науки части чужого текста с обязательным указанием (ссылкой) на истинного автора и источник заимствования, когда такое указание (ссылка) оформлена с нарушением установленных правил цитирования»*</a:t>
            </a:r>
          </a:p>
          <a:p>
            <a:endParaRPr lang="ru-RU" sz="2000" dirty="0"/>
          </a:p>
          <a:p>
            <a:r>
              <a:rPr lang="ru-RU" sz="2000" dirty="0" smtClean="0"/>
              <a:t>*О плагиате в произведениях науки (диссертациях на соискание ученой степени): С.М. Шахрай, Н.И. </a:t>
            </a:r>
            <a:r>
              <a:rPr lang="ru-RU" sz="2000" dirty="0" err="1" smtClean="0"/>
              <a:t>Аристер</a:t>
            </a:r>
            <a:r>
              <a:rPr lang="ru-RU" sz="2000" dirty="0" smtClean="0"/>
              <a:t>, А.А.  </a:t>
            </a:r>
            <a:r>
              <a:rPr lang="ru-RU" sz="2000" dirty="0" err="1" smtClean="0"/>
              <a:t>Тадеев</a:t>
            </a:r>
            <a:r>
              <a:rPr lang="ru-RU" sz="2000" dirty="0" smtClean="0"/>
              <a:t>. – М.: МИИ, 2014. – 176 с. )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30630" y="2057400"/>
            <a:ext cx="4641396" cy="3811588"/>
          </a:xfrm>
        </p:spPr>
        <p:txBody>
          <a:bodyPr/>
          <a:lstStyle/>
          <a:p>
            <a:r>
              <a:rPr lang="ru-RU" sz="2000" dirty="0" smtClean="0"/>
              <a:t>Современная научная работа практически не может обойтись без заимствований. Важно, чтобы сделанные заимствования были правомерными и корректными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8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публикационная этика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Нормы разработаны в соответствии с Законом об авторском праве РФ (глава 70), по рекомендациям и стандартам Комитета по этике научных публикаций (</a:t>
            </a:r>
            <a:r>
              <a:rPr lang="ru-RU" dirty="0" err="1" smtClean="0"/>
              <a:t>Committee</a:t>
            </a:r>
            <a:r>
              <a:rPr lang="ru-RU" dirty="0" smtClean="0"/>
              <a:t> </a:t>
            </a:r>
            <a:r>
              <a:rPr lang="ru-RU" dirty="0" err="1" smtClean="0"/>
              <a:t>on</a:t>
            </a:r>
            <a:r>
              <a:rPr lang="ru-RU" dirty="0" smtClean="0"/>
              <a:t> </a:t>
            </a:r>
            <a:r>
              <a:rPr lang="ru-RU" dirty="0" err="1" smtClean="0"/>
              <a:t>Publication</a:t>
            </a:r>
            <a:r>
              <a:rPr lang="ru-RU" dirty="0" smtClean="0"/>
              <a:t> </a:t>
            </a:r>
            <a:r>
              <a:rPr lang="ru-RU" dirty="0" err="1" smtClean="0"/>
              <a:t>Ethics</a:t>
            </a:r>
            <a:r>
              <a:rPr lang="ru-RU" dirty="0" smtClean="0"/>
              <a:t> (COPE)), Ассоциации научных редакторов и издателей (АНРИ) и </a:t>
            </a:r>
            <a:r>
              <a:rPr lang="ru-RU" dirty="0" err="1" smtClean="0"/>
              <a:t>т.д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http://journals.istu.edu/izvestia_biochemi/publishing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5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Принципы этического поведения Авторов научной публикации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54124"/>
            <a:ext cx="11353800" cy="560387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Авторы несут персональную ответственность за предоставляемый текст рукописи и обязаны соблюдать следующие принципы: </a:t>
            </a:r>
          </a:p>
          <a:p>
            <a:pPr algn="just"/>
            <a:r>
              <a:rPr lang="ru-RU" dirty="0" smtClean="0"/>
              <a:t>2.1.Предоставлять достоверные результаты проделанной работы или исследования. Заведомо неправдивые, мошеннические или сфальсифицированные утверждения приравниваются к неэтичному поведению и являются неприемлемыми. </a:t>
            </a:r>
          </a:p>
          <a:p>
            <a:pPr algn="just"/>
            <a:r>
              <a:rPr lang="ru-RU" dirty="0" smtClean="0"/>
              <a:t>2.2.Гарантировать, что результаты исследования, изложенные в рукописи, представляют собой самостоятельную и оригинальную работу. В случае использования фрагментов чужих работ и/или заимствования утверждений других Авторов, в статье должны быть оформлены соответствующие библиографические ссылки с обязательным указанием Автора и первоисточника. </a:t>
            </a:r>
          </a:p>
          <a:p>
            <a:pPr algn="just"/>
            <a:r>
              <a:rPr lang="ru-RU" dirty="0" smtClean="0"/>
              <a:t>2.3.Осознавать, что несут первоначальную ответственность за новизну и достоверность результатов научного исследования. </a:t>
            </a:r>
          </a:p>
          <a:p>
            <a:pPr algn="just"/>
            <a:r>
              <a:rPr lang="ru-RU" dirty="0" smtClean="0"/>
              <a:t>2.4.Не направлять в журнал рукопись, которая была отправлена в другой журнал и находится на рассмотрении, а также статью, уже опубликованную в другом журнале. </a:t>
            </a:r>
          </a:p>
          <a:p>
            <a:pPr algn="just"/>
            <a:r>
              <a:rPr lang="ru-RU" dirty="0" smtClean="0"/>
              <a:t>2.5.Указывать соавторами статьи все лица, внесшие существенный вклад в проведение исследования. Среди соавторов недопустимо указывать лиц, не участвовавших в исследовании. Автор должен также гарантировать, что все соавторы ознакомлены с окончательным вариантом статьи, одобрили его и согласны с ее представлением к публикации. Все указанные в статье Авторы должны нести публичную ответственность за содержание статьи. </a:t>
            </a:r>
          </a:p>
          <a:p>
            <a:pPr algn="just"/>
            <a:r>
              <a:rPr lang="ru-RU" dirty="0" smtClean="0"/>
              <a:t>2.6.В случае обнаружения существенных ошибок или неточности в статье на этапе ее рассмотрения или после ее опубликования незамедлительно уведомить об этом Редакцию журнала. </a:t>
            </a:r>
          </a:p>
          <a:p>
            <a:pPr algn="just"/>
            <a:r>
              <a:rPr lang="ru-RU" dirty="0" smtClean="0"/>
              <a:t>2.7.Обязаны сотрудничать с Редакцией журнала на этапах рецензирования и подготовки рукописи к печати. При получении рецензии должны оперативно отреагировать на замечания и учесть рекомендации Рецензента. В случае несогласия с оценкой Рецензента Авторы направляют аргументированные комментарии Главному редактору. Доработка статьи должна занимать не более двух месяцев с момента отправки текста рецензии Авторам по электронной почте. Об отказе дорабатывать текст Авторы обязаны уведомить редакцию журнала. </a:t>
            </a:r>
          </a:p>
          <a:p>
            <a:pPr algn="just"/>
            <a:r>
              <a:rPr lang="ru-RU" dirty="0" smtClean="0"/>
              <a:t>2.8.Должны указывать в своих статьях источники финансирования работы, если они могут повлиять на результаты исследования, их интерпретацию, а также на суждения Рецензентов, либо спровоцировать конфликт интересов. </a:t>
            </a:r>
          </a:p>
          <a:p>
            <a:pPr algn="just"/>
            <a:r>
              <a:rPr lang="ru-RU" dirty="0" smtClean="0"/>
              <a:t>2.9. В случае обнаружения Автором существенных ошибок или неточностей в публикации, Автор должен сообщить об этом Главному редактору журнала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2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881</Words>
  <Application>Microsoft Office PowerPoint</Application>
  <PresentationFormat>Широкоэкранный</PresentationFormat>
  <Paragraphs>66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Заимствование в научных документах, на примере использования систем проверки документов руконтекст, антиплагиат</vt:lpstr>
      <vt:lpstr>Антиплагиат - обнаружение заимствований </vt:lpstr>
      <vt:lpstr>Презентация PowerPoint</vt:lpstr>
      <vt:lpstr>Презентация PowerPoint</vt:lpstr>
      <vt:lpstr>Что составляет процент оригинальности и заимствования</vt:lpstr>
      <vt:lpstr>Презентация PowerPoint</vt:lpstr>
      <vt:lpstr>Неправомерные и некорректные заимствования</vt:lpstr>
      <vt:lpstr>публикационная этика</vt:lpstr>
      <vt:lpstr>Принципы этического поведения Авторов научной публикации </vt:lpstr>
      <vt:lpstr>Принципы научного цитирования</vt:lpstr>
      <vt:lpstr>  </vt:lpstr>
      <vt:lpstr>Рекомендуемые материалы по теме:</vt:lpstr>
    </vt:vector>
  </TitlesOfParts>
  <Company>ISTU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Заимствование в научных документах, на примере использования систем проверки документов Руконтекст, Антиплагиат</dc:title>
  <dc:creator>Шульга Валентина Валерьевна</dc:creator>
  <cp:lastModifiedBy>Шульга Валентина Валерьевна</cp:lastModifiedBy>
  <cp:revision>23</cp:revision>
  <dcterms:created xsi:type="dcterms:W3CDTF">2018-10-29T02:21:29Z</dcterms:created>
  <dcterms:modified xsi:type="dcterms:W3CDTF">2018-10-31T23:53:44Z</dcterms:modified>
</cp:coreProperties>
</file>