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3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6302E-8105-482A-A8A5-873A7920243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3DEC67-EAA1-4227-A979-013B65BB1DD0}">
      <dgm:prSet phldrT="[Текст]" custT="1"/>
      <dgm:spPr/>
      <dgm:t>
        <a:bodyPr/>
        <a:lstStyle/>
        <a:p>
          <a:pPr algn="ctr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Коррупция</a:t>
          </a:r>
        </a:p>
        <a:p>
          <a:pPr algn="ctr"/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(лат. </a:t>
          </a:r>
          <a:r>
            <a:rPr lang="en-U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corruptio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подкуп, порча)</a:t>
          </a:r>
        </a:p>
        <a:p>
          <a:pPr algn="ctr"/>
          <a:endParaRPr lang="ru-RU" sz="1400" dirty="0"/>
        </a:p>
      </dgm:t>
    </dgm:pt>
    <dgm:pt modelId="{40A48725-8BEA-45BA-9F72-CEFD2DA3B350}" type="parTrans" cxnId="{BD7F5E60-D9A5-40DC-91D1-7E2D1A38A28F}">
      <dgm:prSet/>
      <dgm:spPr/>
      <dgm:t>
        <a:bodyPr/>
        <a:lstStyle/>
        <a:p>
          <a:endParaRPr lang="ru-RU"/>
        </a:p>
      </dgm:t>
    </dgm:pt>
    <dgm:pt modelId="{FE847D13-3A87-4561-A058-D21D7776A84E}" type="sibTrans" cxnId="{BD7F5E60-D9A5-40DC-91D1-7E2D1A38A28F}">
      <dgm:prSet/>
      <dgm:spPr/>
      <dgm:t>
        <a:bodyPr/>
        <a:lstStyle/>
        <a:p>
          <a:endParaRPr lang="ru-RU"/>
        </a:p>
      </dgm:t>
    </dgm:pt>
    <dgm:pt modelId="{706EFF81-F0EE-4777-9B38-FF307623A783}">
      <dgm:prSet phldrT="[Текст]" custT="1"/>
      <dgm:spPr/>
      <dgm:t>
        <a:bodyPr/>
        <a:lstStyle/>
        <a:p>
          <a:r>
            <a:rPr lang="ru-RU" sz="2000" dirty="0" smtClean="0"/>
            <a:t>Злоупотребление служебным положением и полномочиями. Коммерческий подкуп.</a:t>
          </a:r>
          <a:endParaRPr lang="ru-RU" sz="2000" dirty="0"/>
        </a:p>
      </dgm:t>
    </dgm:pt>
    <dgm:pt modelId="{37D70606-A938-429B-8E3A-215AFBCB0C48}" type="parTrans" cxnId="{37EE2D5F-BDEF-4AB9-AFA2-C56E040B530F}">
      <dgm:prSet/>
      <dgm:spPr/>
      <dgm:t>
        <a:bodyPr/>
        <a:lstStyle/>
        <a:p>
          <a:endParaRPr lang="ru-RU"/>
        </a:p>
      </dgm:t>
    </dgm:pt>
    <dgm:pt modelId="{B442F66A-413B-49D2-B4AB-49371DEBF3F4}" type="sibTrans" cxnId="{37EE2D5F-BDEF-4AB9-AFA2-C56E040B530F}">
      <dgm:prSet/>
      <dgm:spPr/>
      <dgm:t>
        <a:bodyPr/>
        <a:lstStyle/>
        <a:p>
          <a:endParaRPr lang="ru-RU"/>
        </a:p>
      </dgm:t>
    </dgm:pt>
    <dgm:pt modelId="{4B5B27D2-B308-488C-9248-D56046C33EC8}">
      <dgm:prSet phldrT="[Текст]"/>
      <dgm:spPr/>
      <dgm:t>
        <a:bodyPr/>
        <a:lstStyle/>
        <a:p>
          <a:r>
            <a:rPr lang="ru-RU" dirty="0" smtClean="0"/>
            <a:t>Дача и получение взятки</a:t>
          </a:r>
          <a:endParaRPr lang="ru-RU" dirty="0"/>
        </a:p>
      </dgm:t>
    </dgm:pt>
    <dgm:pt modelId="{1029CAEE-D9F7-43F5-966A-C97DFB300807}" type="parTrans" cxnId="{AC510744-6C22-41B2-9612-0D3CB7760A12}">
      <dgm:prSet/>
      <dgm:spPr/>
      <dgm:t>
        <a:bodyPr/>
        <a:lstStyle/>
        <a:p>
          <a:endParaRPr lang="ru-RU"/>
        </a:p>
      </dgm:t>
    </dgm:pt>
    <dgm:pt modelId="{790A839D-2794-4A1F-916A-1F3C85B41BCD}" type="sibTrans" cxnId="{AC510744-6C22-41B2-9612-0D3CB7760A12}">
      <dgm:prSet/>
      <dgm:spPr/>
      <dgm:t>
        <a:bodyPr/>
        <a:lstStyle/>
        <a:p>
          <a:endParaRPr lang="ru-RU"/>
        </a:p>
      </dgm:t>
    </dgm:pt>
    <dgm:pt modelId="{BD5C5F7C-7EE2-4CB5-9E77-0FAE5ABD8C81}">
      <dgm:prSet phldrT="[Текст]"/>
      <dgm:spPr/>
      <dgm:t>
        <a:bodyPr/>
        <a:lstStyle/>
        <a:p>
          <a:r>
            <a:rPr lang="ru-RU" dirty="0" smtClean="0"/>
            <a:t>Незаконное использование физическим лицом своего должностного положения вопреки законным интересам общества и государства </a:t>
          </a:r>
          <a:endParaRPr lang="ru-RU" dirty="0"/>
        </a:p>
      </dgm:t>
    </dgm:pt>
    <dgm:pt modelId="{9D8FF18F-A8EB-4B87-A09D-642C99D1BB8A}" type="parTrans" cxnId="{02817BB9-6B4D-4480-811A-9D099A788F17}">
      <dgm:prSet/>
      <dgm:spPr/>
      <dgm:t>
        <a:bodyPr/>
        <a:lstStyle/>
        <a:p>
          <a:endParaRPr lang="ru-RU"/>
        </a:p>
      </dgm:t>
    </dgm:pt>
    <dgm:pt modelId="{78FEE086-B9EB-4C77-9035-C4BF362390F8}" type="sibTrans" cxnId="{02817BB9-6B4D-4480-811A-9D099A788F17}">
      <dgm:prSet/>
      <dgm:spPr/>
      <dgm:t>
        <a:bodyPr/>
        <a:lstStyle/>
        <a:p>
          <a:endParaRPr lang="ru-RU"/>
        </a:p>
      </dgm:t>
    </dgm:pt>
    <dgm:pt modelId="{3F61D2CD-B561-4245-B246-5E1345B8EE1B}">
      <dgm:prSet/>
      <dgm:spPr/>
      <dgm:t>
        <a:bodyPr/>
        <a:lstStyle/>
        <a:p>
          <a:endParaRPr lang="ru-RU"/>
        </a:p>
      </dgm:t>
    </dgm:pt>
    <dgm:pt modelId="{D2F63C66-C22B-4963-BB2C-DA87E118D57D}" type="parTrans" cxnId="{E44B1F4F-B16A-40A4-91DC-14572FAE45FA}">
      <dgm:prSet/>
      <dgm:spPr/>
      <dgm:t>
        <a:bodyPr/>
        <a:lstStyle/>
        <a:p>
          <a:endParaRPr lang="ru-RU"/>
        </a:p>
      </dgm:t>
    </dgm:pt>
    <dgm:pt modelId="{B7ED24AC-D727-4818-8631-AD6320E2B3E6}" type="sibTrans" cxnId="{E44B1F4F-B16A-40A4-91DC-14572FAE45FA}">
      <dgm:prSet/>
      <dgm:spPr/>
      <dgm:t>
        <a:bodyPr/>
        <a:lstStyle/>
        <a:p>
          <a:endParaRPr lang="ru-RU"/>
        </a:p>
      </dgm:t>
    </dgm:pt>
    <dgm:pt modelId="{5775375D-7DD4-4DBA-9CE5-466F64F00C66}">
      <dgm:prSet/>
      <dgm:spPr/>
      <dgm:t>
        <a:bodyPr/>
        <a:lstStyle/>
        <a:p>
          <a:endParaRPr lang="ru-RU" dirty="0" smtClean="0"/>
        </a:p>
      </dgm:t>
    </dgm:pt>
    <dgm:pt modelId="{1495B803-A0D3-4D97-A3BA-A874BC393D75}" type="parTrans" cxnId="{A5C438EE-1B7D-44A3-9930-6CD5166BFD7F}">
      <dgm:prSet/>
      <dgm:spPr/>
      <dgm:t>
        <a:bodyPr/>
        <a:lstStyle/>
        <a:p>
          <a:endParaRPr lang="ru-RU"/>
        </a:p>
      </dgm:t>
    </dgm:pt>
    <dgm:pt modelId="{2E685C16-4B6C-4B25-B46F-0D5B8DFEDC49}" type="sibTrans" cxnId="{A5C438EE-1B7D-44A3-9930-6CD5166BFD7F}">
      <dgm:prSet/>
      <dgm:spPr/>
      <dgm:t>
        <a:bodyPr/>
        <a:lstStyle/>
        <a:p>
          <a:endParaRPr lang="ru-RU"/>
        </a:p>
      </dgm:t>
    </dgm:pt>
    <dgm:pt modelId="{EB76BD01-BF9E-4853-915F-67080754DF24}" type="pres">
      <dgm:prSet presAssocID="{7636302E-8105-482A-A8A5-873A792024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0514E63-0BC8-44EF-950C-30B27F2A1964}" type="pres">
      <dgm:prSet presAssocID="{543DEC67-EAA1-4227-A979-013B65BB1DD0}" presName="singleCycle" presStyleCnt="0"/>
      <dgm:spPr/>
    </dgm:pt>
    <dgm:pt modelId="{026D2C7C-6639-4CCB-87D7-9D347567CE9F}" type="pres">
      <dgm:prSet presAssocID="{543DEC67-EAA1-4227-A979-013B65BB1DD0}" presName="singleCenter" presStyleLbl="node1" presStyleIdx="0" presStyleCnt="4" custScaleX="206568" custScaleY="117211" custLinFactNeighborX="-59319" custLinFactNeighborY="-3892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EF01E4EF-DF03-4B03-8B5E-BD12094B95BD}" type="pres">
      <dgm:prSet presAssocID="{37D70606-A938-429B-8E3A-215AFBCB0C48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C6317A6-9924-4D35-B7E4-C3A03A017B1B}" type="pres">
      <dgm:prSet presAssocID="{706EFF81-F0EE-4777-9B38-FF307623A783}" presName="text0" presStyleLbl="node1" presStyleIdx="1" presStyleCnt="4" custScaleX="291945" custScaleY="156290" custRadScaleRad="72946" custRadScaleInc="194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6C936-E1BE-4A81-962B-1848F19EA8AF}" type="pres">
      <dgm:prSet presAssocID="{1029CAEE-D9F7-43F5-966A-C97DFB30080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DE98BF50-F8AB-466E-A903-98E46D58BAF1}" type="pres">
      <dgm:prSet presAssocID="{4B5B27D2-B308-488C-9248-D56046C33EC8}" presName="text0" presStyleLbl="node1" presStyleIdx="2" presStyleCnt="4" custScaleX="199716" custScaleY="104511" custRadScaleRad="118726" custRadScaleInc="218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B3506-BB99-4FC0-BBDF-AE155AD489B8}" type="pres">
      <dgm:prSet presAssocID="{9D8FF18F-A8EB-4B87-A09D-642C99D1BB8A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C93C9FC-7155-4595-9F08-D965056F962D}" type="pres">
      <dgm:prSet presAssocID="{BD5C5F7C-7EE2-4CB5-9E77-0FAE5ABD8C81}" presName="text0" presStyleLbl="node1" presStyleIdx="3" presStyleCnt="4" custScaleX="311563" custScaleY="175618" custRadScaleRad="115042" custRadScaleInc="268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C1CFD-C5A5-4C5E-8A98-E1DD362EA18B}" type="presOf" srcId="{4B5B27D2-B308-488C-9248-D56046C33EC8}" destId="{DE98BF50-F8AB-466E-A903-98E46D58BAF1}" srcOrd="0" destOrd="0" presId="urn:microsoft.com/office/officeart/2008/layout/RadialCluster"/>
    <dgm:cxn modelId="{37EE2D5F-BDEF-4AB9-AFA2-C56E040B530F}" srcId="{543DEC67-EAA1-4227-A979-013B65BB1DD0}" destId="{706EFF81-F0EE-4777-9B38-FF307623A783}" srcOrd="0" destOrd="0" parTransId="{37D70606-A938-429B-8E3A-215AFBCB0C48}" sibTransId="{B442F66A-413B-49D2-B4AB-49371DEBF3F4}"/>
    <dgm:cxn modelId="{135DF56A-0B54-4741-BFA2-AE7B5177CD97}" type="presOf" srcId="{9D8FF18F-A8EB-4B87-A09D-642C99D1BB8A}" destId="{688B3506-BB99-4FC0-BBDF-AE155AD489B8}" srcOrd="0" destOrd="0" presId="urn:microsoft.com/office/officeart/2008/layout/RadialCluster"/>
    <dgm:cxn modelId="{02817BB9-6B4D-4480-811A-9D099A788F17}" srcId="{543DEC67-EAA1-4227-A979-013B65BB1DD0}" destId="{BD5C5F7C-7EE2-4CB5-9E77-0FAE5ABD8C81}" srcOrd="2" destOrd="0" parTransId="{9D8FF18F-A8EB-4B87-A09D-642C99D1BB8A}" sibTransId="{78FEE086-B9EB-4C77-9035-C4BF362390F8}"/>
    <dgm:cxn modelId="{B9F5ADAB-EFBA-4187-8D71-8C6E72190EE6}" type="presOf" srcId="{543DEC67-EAA1-4227-A979-013B65BB1DD0}" destId="{026D2C7C-6639-4CCB-87D7-9D347567CE9F}" srcOrd="0" destOrd="0" presId="urn:microsoft.com/office/officeart/2008/layout/RadialCluster"/>
    <dgm:cxn modelId="{25FF78B0-86D0-460C-B4B5-9EA36F3D1536}" type="presOf" srcId="{706EFF81-F0EE-4777-9B38-FF307623A783}" destId="{DC6317A6-9924-4D35-B7E4-C3A03A017B1B}" srcOrd="0" destOrd="0" presId="urn:microsoft.com/office/officeart/2008/layout/RadialCluster"/>
    <dgm:cxn modelId="{52FBDC18-73FC-4AAA-9E8C-835442174545}" type="presOf" srcId="{37D70606-A938-429B-8E3A-215AFBCB0C48}" destId="{EF01E4EF-DF03-4B03-8B5E-BD12094B95BD}" srcOrd="0" destOrd="0" presId="urn:microsoft.com/office/officeart/2008/layout/RadialCluster"/>
    <dgm:cxn modelId="{A5C438EE-1B7D-44A3-9930-6CD5166BFD7F}" srcId="{7636302E-8105-482A-A8A5-873A7920243D}" destId="{5775375D-7DD4-4DBA-9CE5-466F64F00C66}" srcOrd="2" destOrd="0" parTransId="{1495B803-A0D3-4D97-A3BA-A874BC393D75}" sibTransId="{2E685C16-4B6C-4B25-B46F-0D5B8DFEDC49}"/>
    <dgm:cxn modelId="{BD7F5E60-D9A5-40DC-91D1-7E2D1A38A28F}" srcId="{7636302E-8105-482A-A8A5-873A7920243D}" destId="{543DEC67-EAA1-4227-A979-013B65BB1DD0}" srcOrd="0" destOrd="0" parTransId="{40A48725-8BEA-45BA-9F72-CEFD2DA3B350}" sibTransId="{FE847D13-3A87-4561-A058-D21D7776A84E}"/>
    <dgm:cxn modelId="{2B184B7C-FF76-4A97-AC55-FB94560078EE}" type="presOf" srcId="{1029CAEE-D9F7-43F5-966A-C97DFB300807}" destId="{22B6C936-E1BE-4A81-962B-1848F19EA8AF}" srcOrd="0" destOrd="0" presId="urn:microsoft.com/office/officeart/2008/layout/RadialCluster"/>
    <dgm:cxn modelId="{64360D54-867E-40E2-8688-01FC9A45D134}" type="presOf" srcId="{7636302E-8105-482A-A8A5-873A7920243D}" destId="{EB76BD01-BF9E-4853-915F-67080754DF24}" srcOrd="0" destOrd="0" presId="urn:microsoft.com/office/officeart/2008/layout/RadialCluster"/>
    <dgm:cxn modelId="{AC510744-6C22-41B2-9612-0D3CB7760A12}" srcId="{543DEC67-EAA1-4227-A979-013B65BB1DD0}" destId="{4B5B27D2-B308-488C-9248-D56046C33EC8}" srcOrd="1" destOrd="0" parTransId="{1029CAEE-D9F7-43F5-966A-C97DFB300807}" sibTransId="{790A839D-2794-4A1F-916A-1F3C85B41BCD}"/>
    <dgm:cxn modelId="{15007F9F-F721-460B-9FA5-DAEE0EADEE49}" type="presOf" srcId="{BD5C5F7C-7EE2-4CB5-9E77-0FAE5ABD8C81}" destId="{3C93C9FC-7155-4595-9F08-D965056F962D}" srcOrd="0" destOrd="0" presId="urn:microsoft.com/office/officeart/2008/layout/RadialCluster"/>
    <dgm:cxn modelId="{E44B1F4F-B16A-40A4-91DC-14572FAE45FA}" srcId="{7636302E-8105-482A-A8A5-873A7920243D}" destId="{3F61D2CD-B561-4245-B246-5E1345B8EE1B}" srcOrd="1" destOrd="0" parTransId="{D2F63C66-C22B-4963-BB2C-DA87E118D57D}" sibTransId="{B7ED24AC-D727-4818-8631-AD6320E2B3E6}"/>
    <dgm:cxn modelId="{F8D15023-8AA6-431D-9559-2ABD5370638B}" type="presParOf" srcId="{EB76BD01-BF9E-4853-915F-67080754DF24}" destId="{10514E63-0BC8-44EF-950C-30B27F2A1964}" srcOrd="0" destOrd="0" presId="urn:microsoft.com/office/officeart/2008/layout/RadialCluster"/>
    <dgm:cxn modelId="{AFD34513-1BE5-4F34-BD59-29CFFA449340}" type="presParOf" srcId="{10514E63-0BC8-44EF-950C-30B27F2A1964}" destId="{026D2C7C-6639-4CCB-87D7-9D347567CE9F}" srcOrd="0" destOrd="0" presId="urn:microsoft.com/office/officeart/2008/layout/RadialCluster"/>
    <dgm:cxn modelId="{5E1B9A41-3941-4C26-9131-370BECA78F0A}" type="presParOf" srcId="{10514E63-0BC8-44EF-950C-30B27F2A1964}" destId="{EF01E4EF-DF03-4B03-8B5E-BD12094B95BD}" srcOrd="1" destOrd="0" presId="urn:microsoft.com/office/officeart/2008/layout/RadialCluster"/>
    <dgm:cxn modelId="{D9676CD2-3B0C-4FFD-BA22-EA286F31EB6C}" type="presParOf" srcId="{10514E63-0BC8-44EF-950C-30B27F2A1964}" destId="{DC6317A6-9924-4D35-B7E4-C3A03A017B1B}" srcOrd="2" destOrd="0" presId="urn:microsoft.com/office/officeart/2008/layout/RadialCluster"/>
    <dgm:cxn modelId="{E65CDD78-90FB-4B5E-A9A3-795FD5C2BE0E}" type="presParOf" srcId="{10514E63-0BC8-44EF-950C-30B27F2A1964}" destId="{22B6C936-E1BE-4A81-962B-1848F19EA8AF}" srcOrd="3" destOrd="0" presId="urn:microsoft.com/office/officeart/2008/layout/RadialCluster"/>
    <dgm:cxn modelId="{A9492C61-67EA-430C-8E28-7DDB4BD2A8D7}" type="presParOf" srcId="{10514E63-0BC8-44EF-950C-30B27F2A1964}" destId="{DE98BF50-F8AB-466E-A903-98E46D58BAF1}" srcOrd="4" destOrd="0" presId="urn:microsoft.com/office/officeart/2008/layout/RadialCluster"/>
    <dgm:cxn modelId="{52187C23-647C-4290-B276-F3FD3BD4C898}" type="presParOf" srcId="{10514E63-0BC8-44EF-950C-30B27F2A1964}" destId="{688B3506-BB99-4FC0-BBDF-AE155AD489B8}" srcOrd="5" destOrd="0" presId="urn:microsoft.com/office/officeart/2008/layout/RadialCluster"/>
    <dgm:cxn modelId="{C2AB744A-EDA3-4F72-BDFD-01F3F632F91F}" type="presParOf" srcId="{10514E63-0BC8-44EF-950C-30B27F2A1964}" destId="{3C93C9FC-7155-4595-9F08-D965056F962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D2C7C-6639-4CCB-87D7-9D347567CE9F}">
      <dsp:nvSpPr>
        <dsp:cNvPr id="0" name=""/>
        <dsp:cNvSpPr/>
      </dsp:nvSpPr>
      <dsp:spPr>
        <a:xfrm>
          <a:off x="0" y="362494"/>
          <a:ext cx="3168278" cy="1797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Коррупция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(лат. </a:t>
          </a:r>
          <a:r>
            <a:rPr lang="en-U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corruptio</a:t>
          </a: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подкуп, порча)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87759" y="450253"/>
        <a:ext cx="2992760" cy="1622229"/>
      </dsp:txXfrm>
    </dsp:sp>
    <dsp:sp modelId="{EF01E4EF-DF03-4B03-8B5E-BD12094B95BD}">
      <dsp:nvSpPr>
        <dsp:cNvPr id="0" name=""/>
        <dsp:cNvSpPr/>
      </dsp:nvSpPr>
      <dsp:spPr>
        <a:xfrm rot="2051446">
          <a:off x="2767011" y="2616225"/>
          <a:ext cx="1622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2862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317A6-9924-4D35-B7E4-C3A03A017B1B}">
      <dsp:nvSpPr>
        <dsp:cNvPr id="0" name=""/>
        <dsp:cNvSpPr/>
      </dsp:nvSpPr>
      <dsp:spPr>
        <a:xfrm>
          <a:off x="3931628" y="3072209"/>
          <a:ext cx="3000103" cy="1606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Злоупотребление служебным положением и полномочиями. Коммерческий подкуп.</a:t>
          </a:r>
          <a:endParaRPr lang="ru-RU" sz="2000" kern="1200" dirty="0"/>
        </a:p>
      </dsp:txBody>
      <dsp:txXfrm>
        <a:off x="4010030" y="3150611"/>
        <a:ext cx="2843299" cy="1449272"/>
      </dsp:txXfrm>
    </dsp:sp>
    <dsp:sp modelId="{22B6C936-E1BE-4A81-962B-1848F19EA8AF}">
      <dsp:nvSpPr>
        <dsp:cNvPr id="0" name=""/>
        <dsp:cNvSpPr/>
      </dsp:nvSpPr>
      <dsp:spPr>
        <a:xfrm rot="5820846">
          <a:off x="742756" y="2806630"/>
          <a:ext cx="13025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2525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8BF50-F8AB-466E-A903-98E46D58BAF1}">
      <dsp:nvSpPr>
        <dsp:cNvPr id="0" name=""/>
        <dsp:cNvSpPr/>
      </dsp:nvSpPr>
      <dsp:spPr>
        <a:xfrm>
          <a:off x="222255" y="3453019"/>
          <a:ext cx="2052333" cy="1073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Дача и получение взятки</a:t>
          </a:r>
          <a:endParaRPr lang="ru-RU" sz="1900" kern="1200" dirty="0"/>
        </a:p>
      </dsp:txBody>
      <dsp:txXfrm>
        <a:off x="274682" y="3505446"/>
        <a:ext cx="1947479" cy="969128"/>
      </dsp:txXfrm>
    </dsp:sp>
    <dsp:sp modelId="{688B3506-BB99-4FC0-BBDF-AE155AD489B8}">
      <dsp:nvSpPr>
        <dsp:cNvPr id="0" name=""/>
        <dsp:cNvSpPr/>
      </dsp:nvSpPr>
      <dsp:spPr>
        <a:xfrm rot="21425800">
          <a:off x="3167729" y="1159360"/>
          <a:ext cx="8555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5500" y="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3C9FC-7155-4595-9F08-D965056F962D}">
      <dsp:nvSpPr>
        <dsp:cNvPr id="0" name=""/>
        <dsp:cNvSpPr/>
      </dsp:nvSpPr>
      <dsp:spPr>
        <a:xfrm>
          <a:off x="4022681" y="154157"/>
          <a:ext cx="3201702" cy="18046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Незаконное использование физическим лицом своего должностного положения вопреки законным интересам общества и государства </a:t>
          </a:r>
          <a:endParaRPr lang="ru-RU" sz="1700" kern="1200" dirty="0"/>
        </a:p>
      </dsp:txBody>
      <dsp:txXfrm>
        <a:off x="4110779" y="242255"/>
        <a:ext cx="3025506" cy="162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ferris dir="l"/>
      </p:transition>
    </mc:Choice>
    <mc:Fallback>
      <p:transition spd="slow" advClick="0" advTm="1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12000">
        <p14:ferris dir="l"/>
      </p:transition>
    </mc:Choice>
    <mc:Fallback>
      <p:transition spd="slow" advClick="0" advTm="12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udwig Van Beethoven - Лунная соната  (audiopoisk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6804.2848"/>
                </p14:media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60" y="908720"/>
            <a:ext cx="6903056" cy="516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5249091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Ролик-презентация подготовлен в рамках реализации мер по противодействию коррупции в ИРНИТУ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763688" y="1772816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Коррупция в вузе – это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опасное явление! 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41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9085">
        <p14:ferris dir="l"/>
      </p:transition>
    </mc:Choice>
    <mc:Fallback>
      <p:transition spd="slow" advClick="0" advTm="90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2" grpId="0"/>
    </p:bldLst>
  </p:timing>
  <p:extLst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60648"/>
            <a:ext cx="6048672" cy="126783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такое коррупция?</a:t>
            </a:r>
          </a:p>
          <a:p>
            <a:pPr algn="ctr"/>
            <a:r>
              <a:rPr lang="ru-RU" sz="1600" dirty="0"/>
              <a:t>В соответствие со ст. 1 Федерального закона №273-ФЗ </a:t>
            </a:r>
            <a:endParaRPr lang="ru-RU" sz="1600" dirty="0" smtClean="0"/>
          </a:p>
          <a:p>
            <a:pPr algn="ctr"/>
            <a:r>
              <a:rPr lang="ru-RU" sz="1600" dirty="0" smtClean="0"/>
              <a:t>«</a:t>
            </a:r>
            <a:r>
              <a:rPr lang="ru-RU" sz="1600" dirty="0"/>
              <a:t>О противодействии коррупции»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951965918"/>
              </p:ext>
            </p:extLst>
          </p:nvPr>
        </p:nvGraphicFramePr>
        <p:xfrm>
          <a:off x="1164040" y="1340768"/>
          <a:ext cx="72243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65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883">
        <p14:ferris dir="l"/>
      </p:transition>
    </mc:Choice>
    <mc:Fallback>
      <p:transition spd="slow" advClick="0" advTm="88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8353" y="260648"/>
            <a:ext cx="6183679" cy="1039356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Коррупция совершается в целях: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644" y="1837880"/>
            <a:ext cx="3816424" cy="16878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получение 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выгоды в виде денег, ценностей, иного имущества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1543418"/>
            <a:ext cx="3240360" cy="16878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получение услуг 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имущественного характера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6056" y="4725144"/>
            <a:ext cx="3880781" cy="16878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получение иных 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имущественных прав для себя или для третьих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981" y="3896181"/>
            <a:ext cx="4709075" cy="20774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незаконное 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предоставление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выгоды  указанному лицу 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другими физическими лицами</a:t>
            </a:r>
          </a:p>
        </p:txBody>
      </p:sp>
    </p:spTree>
    <p:extLst>
      <p:ext uri="{BB962C8B-B14F-4D97-AF65-F5344CB8AC3E}">
        <p14:creationId xmlns:p14="http://schemas.microsoft.com/office/powerpoint/2010/main" val="76259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7504">
        <p14:ferris dir="l"/>
      </p:transition>
    </mc:Choice>
    <mc:Fallback>
      <p:transition spd="slow" advClick="0" advTm="175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1" animBg="1"/>
      <p:bldP spid="10" grpId="1" animBg="1"/>
      <p:bldP spid="12" grpId="1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000250"/>
            <a:ext cx="1914525" cy="285750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60648"/>
            <a:ext cx="518457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Коррупционные преступления в </a:t>
            </a:r>
            <a:r>
              <a:rPr lang="ru-RU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сфере </a:t>
            </a:r>
            <a:r>
              <a:rPr lang="ru-RU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образования </a:t>
            </a:r>
            <a:endParaRPr lang="ru-RU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899592" y="1386151"/>
            <a:ext cx="2088233" cy="1228198"/>
          </a:xfrm>
          <a:prstGeom prst="wedgeRoundRectCallout">
            <a:avLst>
              <a:gd name="adj1" fmla="val 61272"/>
              <a:gd name="adj2" fmla="val 809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Статья 290. Получение взятки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158201" y="1380254"/>
            <a:ext cx="2405409" cy="1040634"/>
          </a:xfrm>
          <a:prstGeom prst="wedgeRoundRectCallout">
            <a:avLst>
              <a:gd name="adj1" fmla="val -16327"/>
              <a:gd name="adj2" fmla="val 831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Статья 292. Служебный подлог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47327" y="2892422"/>
            <a:ext cx="2088232" cy="1221499"/>
          </a:xfrm>
          <a:prstGeom prst="wedgeRoundRectCallout">
            <a:avLst>
              <a:gd name="adj1" fmla="val 73041"/>
              <a:gd name="adj2" fmla="val -123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Статья 201.</a:t>
            </a:r>
          </a:p>
          <a:p>
            <a:pPr algn="ctr"/>
            <a:r>
              <a:rPr lang="ru-RU" dirty="0"/>
              <a:t>Злоупотребление полномочиями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588224" y="3138466"/>
            <a:ext cx="2178836" cy="1143575"/>
          </a:xfrm>
          <a:prstGeom prst="wedgeRoundRectCallout">
            <a:avLst>
              <a:gd name="adj1" fmla="val -77434"/>
              <a:gd name="adj2" fmla="val -127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Статья 291.1. Посредничество во взяточничестве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39315" y="4284543"/>
            <a:ext cx="2304256" cy="1146414"/>
          </a:xfrm>
          <a:prstGeom prst="wedgeRoundRectCallout">
            <a:avLst>
              <a:gd name="adj1" fmla="val 92642"/>
              <a:gd name="adj2" fmla="val -903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Статья 204. Коммерческий подкуп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907705" y="5598667"/>
            <a:ext cx="2160240" cy="1252100"/>
          </a:xfrm>
          <a:prstGeom prst="wedgeRoundRectCallout">
            <a:avLst>
              <a:gd name="adj1" fmla="val 65691"/>
              <a:gd name="adj2" fmla="val -1333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Статья 285. Злоупотребление должностными полномочиями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156176" y="1380254"/>
            <a:ext cx="2034819" cy="1512168"/>
          </a:xfrm>
          <a:prstGeom prst="wedgeRoundRectCallout">
            <a:avLst>
              <a:gd name="adj1" fmla="val -93228"/>
              <a:gd name="adj2" fmla="val 609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Статья 286. Превышение должностных </a:t>
            </a:r>
            <a:r>
              <a:rPr lang="ru-RU" dirty="0" smtClean="0"/>
              <a:t>полномочий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296601" y="5632812"/>
            <a:ext cx="2178836" cy="1227962"/>
          </a:xfrm>
          <a:prstGeom prst="wedgeRoundRectCallout">
            <a:avLst>
              <a:gd name="adj1" fmla="val -19834"/>
              <a:gd name="adj2" fmla="val -1324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Статья 291. </a:t>
            </a:r>
            <a:endParaRPr lang="ru-RU" dirty="0" smtClean="0"/>
          </a:p>
          <a:p>
            <a:pPr algn="ctr"/>
            <a:r>
              <a:rPr lang="ru-RU" dirty="0" smtClean="0"/>
              <a:t>Дача </a:t>
            </a:r>
            <a:r>
              <a:rPr lang="ru-RU" dirty="0"/>
              <a:t>взятки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589645" y="4746881"/>
            <a:ext cx="2376264" cy="1368152"/>
          </a:xfrm>
          <a:prstGeom prst="wedgeRoundRectCallout">
            <a:avLst>
              <a:gd name="adj1" fmla="val -90788"/>
              <a:gd name="adj2" fmla="val -768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Статья 327. Подделка, изготовление или сбыт поддельных </a:t>
            </a:r>
            <a:r>
              <a:rPr lang="ru-RU" dirty="0" smtClean="0"/>
              <a:t>документов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94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1072">
        <p14:ferris dir="l"/>
      </p:transition>
    </mc:Choice>
    <mc:Fallback>
      <p:transition spd="slow" advClick="0" advTm="310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318025" cy="612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51974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Студент помни!!!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234784" y="519742"/>
            <a:ext cx="3657696" cy="2693234"/>
          </a:xfrm>
          <a:prstGeom prst="cloudCallout">
            <a:avLst>
              <a:gd name="adj1" fmla="val -64409"/>
              <a:gd name="adj2" fmla="val 8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Решив поставить зачет или экзамен за деньги, ты </a:t>
            </a:r>
            <a:r>
              <a:rPr lang="ru-RU" sz="1600" dirty="0"/>
              <a:t>совершаешь преступление, предусмотренное </a:t>
            </a:r>
            <a:endParaRPr lang="ru-RU" sz="1600" dirty="0" smtClean="0"/>
          </a:p>
          <a:p>
            <a:pPr algn="ctr"/>
            <a:r>
              <a:rPr lang="ru-RU" sz="1600" dirty="0" smtClean="0"/>
              <a:t>ст</a:t>
            </a:r>
            <a:r>
              <a:rPr lang="ru-RU" sz="1600" dirty="0"/>
              <a:t>. </a:t>
            </a:r>
            <a:r>
              <a:rPr lang="ru-RU" sz="1600" dirty="0" smtClean="0"/>
              <a:t>291 УК РФ </a:t>
            </a:r>
          </a:p>
          <a:p>
            <a:pPr algn="ctr"/>
            <a:r>
              <a:rPr lang="ru-RU" sz="1600" dirty="0" smtClean="0"/>
              <a:t>(Дача взятки)</a:t>
            </a:r>
            <a:endParaRPr lang="ru-RU" sz="16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-180528" y="1158684"/>
            <a:ext cx="3600400" cy="2880320"/>
          </a:xfrm>
          <a:prstGeom prst="cloudCallout">
            <a:avLst>
              <a:gd name="adj1" fmla="val 59859"/>
              <a:gd name="adj2" fmla="val 4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Подделка </a:t>
            </a:r>
            <a:r>
              <a:rPr lang="ru-RU" dirty="0"/>
              <a:t>подписи преподавателя в зачетной </a:t>
            </a:r>
            <a:r>
              <a:rPr lang="ru-RU" dirty="0" smtClean="0"/>
              <a:t>книжке или в допуске – </a:t>
            </a:r>
          </a:p>
          <a:p>
            <a:pPr algn="ctr"/>
            <a:r>
              <a:rPr lang="ru-RU" dirty="0" smtClean="0"/>
              <a:t>ст. 327 </a:t>
            </a:r>
            <a:r>
              <a:rPr lang="ru-RU" dirty="0"/>
              <a:t>УК РФ (подделка официального документа)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4788024" y="3613524"/>
            <a:ext cx="4119168" cy="3064845"/>
          </a:xfrm>
          <a:prstGeom prst="cloudCallout">
            <a:avLst>
              <a:gd name="adj1" fmla="val -46101"/>
              <a:gd name="adj2" fmla="val -63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Вымогают деньги за зачет или экзамен?</a:t>
            </a:r>
          </a:p>
          <a:p>
            <a:pPr algn="ctr"/>
            <a:r>
              <a:rPr lang="ru-RU" dirty="0" smtClean="0"/>
              <a:t>Не </a:t>
            </a:r>
            <a:r>
              <a:rPr lang="ru-RU" dirty="0"/>
              <a:t>оставайся равнодушным </a:t>
            </a:r>
            <a:r>
              <a:rPr lang="ru-RU" dirty="0" smtClean="0"/>
              <a:t>и не поддавайся на провокации – </a:t>
            </a:r>
            <a:r>
              <a:rPr lang="ru-RU" dirty="0"/>
              <a:t>сообщи </a:t>
            </a:r>
            <a:r>
              <a:rPr lang="ru-RU" dirty="0" smtClean="0"/>
              <a:t>о этом </a:t>
            </a:r>
            <a:r>
              <a:rPr lang="ru-RU" dirty="0"/>
              <a:t>компетентным органам или ректору 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395536" y="4797152"/>
            <a:ext cx="2736304" cy="1856162"/>
          </a:xfrm>
          <a:prstGeom prst="cloudCallout">
            <a:avLst>
              <a:gd name="adj1" fmla="val 62172"/>
              <a:gd name="adj2" fmla="val -101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Лучше учить предмет, чем уголовный кодекс!!!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89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9521">
        <p14:ferris dir="l"/>
      </p:transition>
    </mc:Choice>
    <mc:Fallback>
      <p:transition spd="slow" advClick="0" advTm="195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677" y="332655"/>
            <a:ext cx="684076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Преподаватель, начни с себя – включайся в механизм противодействия коррупции!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679" y="3683521"/>
            <a:ext cx="19240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-34861" y="1268760"/>
            <a:ext cx="4462846" cy="2520280"/>
          </a:xfrm>
          <a:prstGeom prst="wedgeEllipseCallout">
            <a:avLst>
              <a:gd name="adj1" fmla="val 34923"/>
              <a:gd name="adj2" fmla="val 59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Не </a:t>
            </a:r>
            <a:r>
              <a:rPr lang="ru-RU" sz="1400" dirty="0" smtClean="0"/>
              <a:t>употреблять </a:t>
            </a:r>
            <a:r>
              <a:rPr lang="ru-RU" sz="1400" dirty="0" smtClean="0"/>
              <a:t>в разговоре со студентом подозрительных выражений:</a:t>
            </a:r>
          </a:p>
          <a:p>
            <a:pPr algn="just"/>
            <a:r>
              <a:rPr lang="ru-RU" sz="1400" dirty="0" smtClean="0"/>
              <a:t>- «Ваш вопрос </a:t>
            </a:r>
            <a:r>
              <a:rPr lang="ru-RU" sz="1400" dirty="0"/>
              <a:t>решить </a:t>
            </a:r>
            <a:r>
              <a:rPr lang="ru-RU" sz="1400" dirty="0" smtClean="0"/>
              <a:t>трудно, но…»;</a:t>
            </a:r>
            <a:endParaRPr lang="ru-RU" sz="1400" dirty="0"/>
          </a:p>
          <a:p>
            <a:pPr algn="just"/>
            <a:r>
              <a:rPr lang="ru-RU" sz="1400" dirty="0" smtClean="0"/>
              <a:t>- «Спасибо </a:t>
            </a:r>
            <a:r>
              <a:rPr lang="ru-RU" sz="1400" dirty="0"/>
              <a:t>на хлеб не </a:t>
            </a:r>
            <a:r>
              <a:rPr lang="ru-RU" sz="1400" dirty="0" smtClean="0"/>
              <a:t>намажешь…»;  </a:t>
            </a:r>
            <a:endParaRPr lang="ru-RU" sz="1400" dirty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- «Ну </a:t>
            </a:r>
            <a:r>
              <a:rPr lang="ru-RU" sz="1400" dirty="0"/>
              <a:t>что </a:t>
            </a:r>
            <a:r>
              <a:rPr lang="ru-RU" sz="1400" dirty="0" smtClean="0"/>
              <a:t>делать будем?»;</a:t>
            </a:r>
            <a:endParaRPr lang="ru-RU" sz="1400" dirty="0"/>
          </a:p>
          <a:p>
            <a:pPr algn="just"/>
            <a:r>
              <a:rPr lang="ru-RU" sz="1400" dirty="0" smtClean="0"/>
              <a:t>- «Ваши </a:t>
            </a:r>
            <a:r>
              <a:rPr lang="ru-RU" sz="1400" dirty="0"/>
              <a:t>справки </a:t>
            </a:r>
            <a:r>
              <a:rPr lang="ru-RU" sz="1400" dirty="0" smtClean="0"/>
              <a:t>ничего </a:t>
            </a:r>
            <a:r>
              <a:rPr lang="ru-RU" sz="1400" dirty="0"/>
              <a:t>не </a:t>
            </a:r>
            <a:r>
              <a:rPr lang="ru-RU" sz="1400" dirty="0" smtClean="0"/>
              <a:t>дают…»; </a:t>
            </a:r>
            <a:endParaRPr lang="ru-RU" sz="1400" dirty="0"/>
          </a:p>
          <a:p>
            <a:pPr algn="just"/>
            <a:r>
              <a:rPr lang="ru-RU" sz="1400" dirty="0" smtClean="0"/>
              <a:t>- «Ну</a:t>
            </a:r>
            <a:r>
              <a:rPr lang="ru-RU" sz="1400" dirty="0"/>
              <a:t>, вы же понимаете, просто так ничего не </a:t>
            </a:r>
            <a:r>
              <a:rPr lang="ru-RU" sz="1400" dirty="0" smtClean="0"/>
              <a:t>делается…».  </a:t>
            </a:r>
            <a:endParaRPr lang="ru-RU" sz="1400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4514704" y="1268760"/>
            <a:ext cx="4377776" cy="2436102"/>
          </a:xfrm>
          <a:prstGeom prst="wedgeEllipseCallout">
            <a:avLst>
              <a:gd name="adj1" fmla="val -39637"/>
              <a:gd name="adj2" fmla="val 58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Избегать </a:t>
            </a:r>
            <a:r>
              <a:rPr lang="ru-RU" sz="1400" dirty="0" smtClean="0"/>
              <a:t>в разговоре запретных тем:</a:t>
            </a:r>
          </a:p>
          <a:p>
            <a:r>
              <a:rPr lang="ru-RU" sz="1400" dirty="0" smtClean="0"/>
              <a:t>- </a:t>
            </a:r>
            <a:r>
              <a:rPr lang="ru-RU" sz="1400" dirty="0"/>
              <a:t>Жаловаться на низкую </a:t>
            </a:r>
            <a:r>
              <a:rPr lang="ru-RU" sz="1400" dirty="0" smtClean="0"/>
              <a:t>зарплату; </a:t>
            </a:r>
            <a:endParaRPr lang="ru-RU" sz="1400" dirty="0"/>
          </a:p>
          <a:p>
            <a:r>
              <a:rPr lang="ru-RU" sz="1400" dirty="0"/>
              <a:t>- Жаловаться на отсутствие работы у </a:t>
            </a:r>
            <a:r>
              <a:rPr lang="ru-RU" sz="1400" dirty="0" smtClean="0"/>
              <a:t>родственников; </a:t>
            </a:r>
            <a:endParaRPr lang="ru-RU" sz="1400" dirty="0"/>
          </a:p>
          <a:p>
            <a:r>
              <a:rPr lang="ru-RU" sz="1400" dirty="0" smtClean="0"/>
              <a:t>- </a:t>
            </a:r>
            <a:r>
              <a:rPr lang="ru-RU" sz="1400" dirty="0"/>
              <a:t>Рекомендовать воспользоваться услугами </a:t>
            </a:r>
            <a:r>
              <a:rPr lang="ru-RU" sz="1400" dirty="0" smtClean="0"/>
              <a:t>отдельных </a:t>
            </a:r>
            <a:r>
              <a:rPr lang="ru-RU" sz="1400" dirty="0"/>
              <a:t>людей для устранения </a:t>
            </a:r>
            <a:r>
              <a:rPr lang="ru-RU" sz="1400" dirty="0" smtClean="0"/>
              <a:t>возникшей проблемы</a:t>
            </a:r>
            <a:r>
              <a:rPr lang="ru-RU" sz="1400" dirty="0"/>
              <a:t>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-12961" y="4365104"/>
            <a:ext cx="3384376" cy="2160240"/>
          </a:xfrm>
          <a:prstGeom prst="wedgeEllipseCallout">
            <a:avLst>
              <a:gd name="adj1" fmla="val 57186"/>
              <a:gd name="adj2" fmla="val -37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поддавайся на провокации:</a:t>
            </a:r>
          </a:p>
          <a:p>
            <a:pPr algn="ctr"/>
            <a:r>
              <a:rPr lang="ru-RU" dirty="0" smtClean="0"/>
              <a:t>- увидел деньги в зачетке – не бери в руки и сообщи руководству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5747532" y="4437112"/>
            <a:ext cx="3384376" cy="1987699"/>
          </a:xfrm>
          <a:prstGeom prst="wedgeEllipseCallout">
            <a:avLst>
              <a:gd name="adj1" fmla="val -61967"/>
              <a:gd name="adj2" fmla="val -28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Личным </a:t>
            </a:r>
            <a:r>
              <a:rPr lang="ru-RU" dirty="0"/>
              <a:t>поведением </a:t>
            </a:r>
            <a:r>
              <a:rPr lang="ru-RU" dirty="0" smtClean="0"/>
              <a:t>подавай </a:t>
            </a:r>
            <a:r>
              <a:rPr lang="ru-RU" dirty="0"/>
              <a:t>пример честности, беспристрастности и справедливости</a:t>
            </a:r>
          </a:p>
        </p:txBody>
      </p:sp>
    </p:spTree>
    <p:extLst>
      <p:ext uri="{BB962C8B-B14F-4D97-AF65-F5344CB8AC3E}">
        <p14:creationId xmlns:p14="http://schemas.microsoft.com/office/powerpoint/2010/main" val="111963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9568">
        <p14:ferris dir="l"/>
      </p:transition>
    </mc:Choice>
    <mc:Fallback>
      <p:transition spd="slow" advClick="0" advTm="295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 t="7691" r="31850" b="4103"/>
          <a:stretch/>
        </p:blipFill>
        <p:spPr bwMode="auto">
          <a:xfrm>
            <a:off x="3491880" y="1904401"/>
            <a:ext cx="2241881" cy="28083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51520" y="524462"/>
            <a:ext cx="3312368" cy="1920643"/>
          </a:xfrm>
          <a:prstGeom prst="wedgeRoundRectCallout">
            <a:avLst>
              <a:gd name="adj1" fmla="val 57660"/>
              <a:gd name="adj2" fmla="val 357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Уведомлять непосредственного </a:t>
            </a:r>
            <a:r>
              <a:rPr lang="ru-RU" sz="1400" dirty="0"/>
              <a:t>руководителя или представителя администрации </a:t>
            </a:r>
            <a:r>
              <a:rPr lang="ru-RU" sz="1400" dirty="0" smtClean="0"/>
              <a:t>ИРНИТУ обо </a:t>
            </a:r>
            <a:r>
              <a:rPr lang="ru-RU" sz="1400" dirty="0"/>
              <a:t>всех случаях обращения </a:t>
            </a:r>
            <a:r>
              <a:rPr lang="ru-RU" sz="1400" dirty="0" smtClean="0"/>
              <a:t>каких-либо </a:t>
            </a:r>
            <a:r>
              <a:rPr lang="ru-RU" sz="1400" dirty="0"/>
              <a:t>лиц в целях склонения </a:t>
            </a:r>
            <a:r>
              <a:rPr lang="ru-RU" sz="1400" dirty="0" smtClean="0"/>
              <a:t>к </a:t>
            </a:r>
            <a:r>
              <a:rPr lang="ru-RU" sz="1400" dirty="0"/>
              <a:t>совершению коррупционных </a:t>
            </a:r>
            <a:r>
              <a:rPr lang="ru-RU" sz="1400" dirty="0" smtClean="0"/>
              <a:t>правонарушений</a:t>
            </a:r>
            <a:endParaRPr lang="ru-RU" sz="1400" dirty="0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580112" y="764704"/>
            <a:ext cx="2664296" cy="1440160"/>
          </a:xfrm>
          <a:prstGeom prst="wedgeRoundRectCallout">
            <a:avLst>
              <a:gd name="adj1" fmla="val -59654"/>
              <a:gd name="adj2" fmla="val 62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Принимать меры </a:t>
            </a:r>
            <a:r>
              <a:rPr lang="ru-RU" dirty="0"/>
              <a:t>по недопущению возникновения конфликта интересов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706278" y="4073454"/>
            <a:ext cx="3312368" cy="2304256"/>
          </a:xfrm>
          <a:prstGeom prst="wedgeRoundRectCallout">
            <a:avLst>
              <a:gd name="adj1" fmla="val -61616"/>
              <a:gd name="adj2" fmla="val -370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Каждый </a:t>
            </a:r>
            <a:r>
              <a:rPr lang="ru-RU" sz="1600" dirty="0"/>
              <a:t>научно-педагогический работник и сотрудник ИРНИТУ обязан противодействовать проявлениям коррупции и </a:t>
            </a:r>
            <a:r>
              <a:rPr lang="ru-RU" sz="1600" dirty="0" smtClean="0"/>
              <a:t>принимать меры </a:t>
            </a:r>
            <a:r>
              <a:rPr lang="ru-RU" sz="1600" dirty="0"/>
              <a:t>по недопущению коррупционно-опасного поведения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72983" y="4253474"/>
            <a:ext cx="2664296" cy="1944216"/>
          </a:xfrm>
          <a:prstGeom prst="wedgeRoundRectCallout">
            <a:avLst>
              <a:gd name="adj1" fmla="val 81808"/>
              <a:gd name="adj2" fmla="val -39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Проявлять нетерпимость к коррупционным проявлениям в стенах </a:t>
            </a:r>
            <a:r>
              <a:rPr lang="ru-RU" dirty="0" smtClean="0"/>
              <a:t>университета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34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5667">
        <p14:ferris dir="l"/>
      </p:transition>
    </mc:Choice>
    <mc:Fallback>
      <p:transition spd="slow" advClick="0" advTm="256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39" y="1340768"/>
            <a:ext cx="5957765" cy="378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1460" y="1916832"/>
            <a:ext cx="5814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Коррупция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вузе – проблема серьезная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и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бороться с ней надо комплексно!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20839189">
            <a:off x="5220072" y="4581128"/>
            <a:ext cx="3177860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Коррупции вход запрещен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22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8487">
        <p14:ferris dir="l"/>
      </p:transition>
    </mc:Choice>
    <mc:Fallback>
      <p:transition spd="slow" advClick="0" advTm="284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699</TotalTime>
  <Words>433</Words>
  <Application>Microsoft Office PowerPoint</Application>
  <PresentationFormat>Экран (4:3)</PresentationFormat>
  <Paragraphs>65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Борьба с коррупцией в вузах</dc:title>
  <dc:creator>user</dc:creator>
  <cp:lastModifiedBy>user</cp:lastModifiedBy>
  <cp:revision>40</cp:revision>
  <dcterms:created xsi:type="dcterms:W3CDTF">2015-03-28T15:21:32Z</dcterms:created>
  <dcterms:modified xsi:type="dcterms:W3CDTF">2015-04-05T08:17:44Z</dcterms:modified>
</cp:coreProperties>
</file>