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10" r:id="rId3"/>
    <p:sldId id="260" r:id="rId4"/>
    <p:sldId id="312" r:id="rId5"/>
    <p:sldId id="313" r:id="rId6"/>
    <p:sldId id="314" r:id="rId7"/>
    <p:sldId id="315" r:id="rId8"/>
    <p:sldId id="316" r:id="rId9"/>
    <p:sldId id="318" r:id="rId10"/>
    <p:sldId id="319" r:id="rId11"/>
    <p:sldId id="320" r:id="rId12"/>
    <p:sldId id="321" r:id="rId13"/>
    <p:sldId id="322" r:id="rId14"/>
    <p:sldId id="323" r:id="rId15"/>
    <p:sldId id="272" r:id="rId16"/>
    <p:sldId id="324" r:id="rId17"/>
    <p:sldId id="274" r:id="rId18"/>
    <p:sldId id="275" r:id="rId19"/>
    <p:sldId id="276" r:id="rId20"/>
    <p:sldId id="277" r:id="rId21"/>
    <p:sldId id="279" r:id="rId22"/>
    <p:sldId id="342" r:id="rId23"/>
    <p:sldId id="296" r:id="rId24"/>
    <p:sldId id="336" r:id="rId25"/>
    <p:sldId id="337" r:id="rId26"/>
    <p:sldId id="299" r:id="rId27"/>
    <p:sldId id="305" r:id="rId28"/>
    <p:sldId id="306" r:id="rId29"/>
    <p:sldId id="307" r:id="rId30"/>
    <p:sldId id="33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38" autoAdjust="0"/>
  </p:normalViewPr>
  <p:slideViewPr>
    <p:cSldViewPr>
      <p:cViewPr varScale="1">
        <p:scale>
          <a:sx n="111" d="100"/>
          <a:sy n="111" d="100"/>
        </p:scale>
        <p:origin x="76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49BB7-956F-4545-AE6D-698684CB88DE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DCA9F-D798-485C-A149-2E01A6DE0C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022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Или рецензенты (могут) остаться анонимными,</a:t>
            </a:r>
            <a:r>
              <a:rPr lang="ru-RU" baseline="0" dirty="0" smtClean="0"/>
              <a:t> но весь процесс рецензирования (рецензии и ответы) публичен.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4FC1F-6233-4F98-829E-E05BA9EEE0A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541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4FC1F-6233-4F98-829E-E05BA9EEE0A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870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4FC1F-6233-4F98-829E-E05BA9EEE0A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77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4FC1F-6233-4F98-829E-E05BA9EEE0A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97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8308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1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gif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rodin@mail.r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eco-vector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105662" y="147028"/>
            <a:ext cx="6923112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Наши спикеры: Анна </a:t>
            </a:r>
            <a:r>
              <a:rPr lang="ru-RU" sz="2800" dirty="0" err="1" smtClean="0"/>
              <a:t>Курохтина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2857496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Возраст</a:t>
            </a:r>
            <a:r>
              <a:rPr lang="en-US" dirty="0" smtClean="0"/>
              <a:t>: 3</a:t>
            </a:r>
            <a:r>
              <a:rPr lang="ru-RU" dirty="0" smtClean="0"/>
              <a:t>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Иркутский государственный университет (</a:t>
            </a:r>
            <a:r>
              <a:rPr lang="en-US" dirty="0" smtClean="0"/>
              <a:t>200</a:t>
            </a:r>
            <a:r>
              <a:rPr lang="ru-RU" dirty="0" smtClean="0"/>
              <a:t>8), химия</a:t>
            </a:r>
            <a:endParaRPr lang="en-US" dirty="0" smtClean="0"/>
          </a:p>
          <a:p>
            <a:r>
              <a:rPr lang="ru-RU" dirty="0" smtClean="0"/>
              <a:t>К.х.н., физическая химия</a:t>
            </a:r>
            <a:r>
              <a:rPr lang="en-US" dirty="0" smtClean="0"/>
              <a:t> (</a:t>
            </a:r>
            <a:r>
              <a:rPr lang="ru-RU" dirty="0" smtClean="0"/>
              <a:t>2011</a:t>
            </a:r>
            <a:r>
              <a:rPr lang="en-US" dirty="0" smtClean="0"/>
              <a:t>)</a:t>
            </a:r>
            <a:endParaRPr lang="ru-RU" dirty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3929066"/>
            <a:ext cx="7870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Иркутский государственный университет, кафедра физической и коллоидной химии, </a:t>
            </a:r>
            <a:r>
              <a:rPr lang="ru-RU" dirty="0" smtClean="0"/>
              <a:t>доцент</a:t>
            </a:r>
          </a:p>
          <a:p>
            <a:r>
              <a:rPr lang="ru-RU" b="1" dirty="0" smtClean="0"/>
              <a:t>НИИ </a:t>
            </a:r>
            <a:r>
              <a:rPr lang="ru-RU" b="1" dirty="0" err="1" smtClean="0"/>
              <a:t>нефте</a:t>
            </a:r>
            <a:r>
              <a:rPr lang="ru-RU" b="1" dirty="0" smtClean="0"/>
              <a:t>- и углехимического синтеза ИГУ, </a:t>
            </a:r>
            <a:r>
              <a:rPr lang="ru-RU" dirty="0" smtClean="0"/>
              <a:t>с.н.с.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191608" y="1375217"/>
            <a:ext cx="6845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71472" y="5072074"/>
            <a:ext cx="6845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Публикаций </a:t>
            </a:r>
            <a:r>
              <a:rPr lang="en-US" b="1" dirty="0" smtClean="0"/>
              <a:t>(Scopus): </a:t>
            </a:r>
            <a:r>
              <a:rPr lang="ru-RU" b="1" dirty="0" smtClean="0"/>
              <a:t>21 (2008-н.в.)</a:t>
            </a:r>
            <a:r>
              <a:rPr lang="en-US" dirty="0" smtClean="0"/>
              <a:t>            </a:t>
            </a:r>
            <a:r>
              <a:rPr lang="en-US" b="1" dirty="0" smtClean="0"/>
              <a:t>H-index: </a:t>
            </a:r>
            <a:r>
              <a:rPr lang="ru-RU" dirty="0" smtClean="0"/>
              <a:t>7</a:t>
            </a:r>
            <a:endParaRPr lang="en-US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  <p:pic>
        <p:nvPicPr>
          <p:cNvPr id="22" name="Picture 3" descr="C:\Users\Элемент\Desktop\logo01blackmod_100co.png"/>
          <p:cNvPicPr>
            <a:picLocks noChangeAspect="1" noChangeArrowheads="1"/>
          </p:cNvPicPr>
          <p:nvPr/>
        </p:nvPicPr>
        <p:blipFill>
          <a:blip r:embed="rId3" cstate="print"/>
          <a:srcRect l="351" r="51930"/>
          <a:stretch>
            <a:fillRect/>
          </a:stretch>
        </p:blipFill>
        <p:spPr bwMode="auto">
          <a:xfrm>
            <a:off x="-285784" y="571480"/>
            <a:ext cx="2428892" cy="1928826"/>
          </a:xfrm>
          <a:prstGeom prst="rect">
            <a:avLst/>
          </a:prstGeom>
          <a:noFill/>
        </p:spPr>
      </p:pic>
      <p:pic>
        <p:nvPicPr>
          <p:cNvPr id="28" name="Рисунок 27" descr="KurokhtinaAA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142852"/>
            <a:ext cx="1595560" cy="216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5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46856" y="44624"/>
            <a:ext cx="8229600" cy="638944"/>
          </a:xfrm>
        </p:spPr>
        <p:txBody>
          <a:bodyPr>
            <a:normAutofit/>
          </a:bodyPr>
          <a:lstStyle/>
          <a:p>
            <a:r>
              <a:rPr lang="ru-RU" sz="3000" i="1" dirty="0" err="1" smtClean="0"/>
              <a:t>Импакт</a:t>
            </a:r>
            <a:r>
              <a:rPr lang="ru-RU" sz="3000" i="1" dirty="0" smtClean="0"/>
              <a:t>-фактор и </a:t>
            </a:r>
            <a:r>
              <a:rPr lang="en-US" sz="3000" i="1" dirty="0" err="1" smtClean="0"/>
              <a:t>CiteScore</a:t>
            </a:r>
            <a:endParaRPr lang="ru-RU" sz="30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16" y="1738511"/>
            <a:ext cx="1342419" cy="8285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83923"/>
            <a:ext cx="1342419" cy="8585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43853" y="980728"/>
            <a:ext cx="7436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Impact Factor</a:t>
            </a:r>
            <a:r>
              <a:rPr lang="en-US" dirty="0" smtClean="0"/>
              <a:t> – </a:t>
            </a:r>
            <a:r>
              <a:rPr lang="ru-RU" dirty="0" smtClean="0"/>
              <a:t>количественная характеристика влияния журнала.</a:t>
            </a:r>
          </a:p>
          <a:p>
            <a:r>
              <a:rPr lang="ru-RU" dirty="0" smtClean="0"/>
              <a:t>Предложен </a:t>
            </a:r>
            <a:r>
              <a:rPr lang="en-US" i="1" dirty="0" smtClean="0"/>
              <a:t>Institute for Scientific Information</a:t>
            </a:r>
            <a:r>
              <a:rPr lang="ru-RU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(ныне часть </a:t>
            </a:r>
            <a:r>
              <a:rPr lang="en-US" i="1" dirty="0" err="1"/>
              <a:t>Clarivate</a:t>
            </a:r>
            <a:r>
              <a:rPr lang="en-US" i="1" dirty="0"/>
              <a:t> Analytics</a:t>
            </a:r>
            <a:r>
              <a:rPr lang="en-US" dirty="0" smtClean="0"/>
              <a:t>). </a:t>
            </a:r>
            <a:r>
              <a:rPr lang="en-US" dirty="0" err="1" smtClean="0"/>
              <a:t>CiteScore</a:t>
            </a:r>
            <a:r>
              <a:rPr lang="en-US" dirty="0" smtClean="0"/>
              <a:t> – </a:t>
            </a:r>
            <a:r>
              <a:rPr lang="ru-RU" dirty="0" smtClean="0"/>
              <a:t>схожая характеристика, применяемая </a:t>
            </a:r>
            <a:r>
              <a:rPr lang="en-US" dirty="0" smtClean="0"/>
              <a:t>Elsevier (</a:t>
            </a:r>
            <a:r>
              <a:rPr lang="ru-RU" dirty="0" smtClean="0"/>
              <a:t>рассчитывается по </a:t>
            </a:r>
            <a:r>
              <a:rPr lang="en-US" dirty="0" smtClean="0"/>
              <a:t>Scopus)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7676" y="2850292"/>
            <a:ext cx="8455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IF</a:t>
            </a:r>
            <a:r>
              <a:rPr lang="ru-RU" sz="3200" baseline="-25000" dirty="0" smtClean="0"/>
              <a:t>журн. </a:t>
            </a:r>
            <a:r>
              <a:rPr lang="en-US" sz="3200" i="1" baseline="-25000" dirty="0" smtClean="0"/>
              <a:t>X</a:t>
            </a:r>
            <a:r>
              <a:rPr lang="en-US" sz="3200" baseline="-25000" dirty="0" smtClean="0"/>
              <a:t> </a:t>
            </a:r>
            <a:r>
              <a:rPr lang="ru-RU" sz="3200" baseline="-25000" dirty="0" smtClean="0"/>
              <a:t>за год </a:t>
            </a:r>
            <a:r>
              <a:rPr lang="en-US" sz="3200" i="1" baseline="-25000" dirty="0" smtClean="0"/>
              <a:t>Y</a:t>
            </a:r>
            <a:r>
              <a:rPr lang="en-US" sz="3200" baseline="-25000" dirty="0" smtClean="0"/>
              <a:t> </a:t>
            </a:r>
            <a:r>
              <a:rPr lang="en-US" sz="3200" dirty="0" smtClean="0"/>
              <a:t>= 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107867" y="3250401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число статей в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ru-RU" dirty="0" smtClean="0"/>
              <a:t>за годы </a:t>
            </a:r>
            <a:r>
              <a:rPr lang="en-US" i="1" dirty="0"/>
              <a:t>Y</a:t>
            </a:r>
            <a:r>
              <a:rPr lang="ru-RU" dirty="0"/>
              <a:t>−</a:t>
            </a:r>
            <a:r>
              <a:rPr lang="en-US" dirty="0"/>
              <a:t>2 </a:t>
            </a:r>
            <a:r>
              <a:rPr lang="ru-RU" dirty="0"/>
              <a:t>и </a:t>
            </a:r>
            <a:r>
              <a:rPr lang="en-US" i="1" dirty="0"/>
              <a:t>Y</a:t>
            </a:r>
            <a:r>
              <a:rPr lang="ru-RU" dirty="0"/>
              <a:t>−</a:t>
            </a:r>
            <a:r>
              <a:rPr lang="en-US" dirty="0"/>
              <a:t>1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851996" y="2357750"/>
            <a:ext cx="4285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число цитирований статей из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 годы </a:t>
            </a:r>
            <a:r>
              <a:rPr lang="en-US" i="1" dirty="0" smtClean="0"/>
              <a:t>Y</a:t>
            </a:r>
            <a:r>
              <a:rPr lang="ru-RU" dirty="0"/>
              <a:t>−</a:t>
            </a:r>
            <a:r>
              <a:rPr lang="en-US" dirty="0" smtClean="0"/>
              <a:t>2 </a:t>
            </a:r>
            <a:r>
              <a:rPr lang="ru-RU" dirty="0" smtClean="0"/>
              <a:t>и </a:t>
            </a:r>
            <a:r>
              <a:rPr lang="en-US" i="1" dirty="0" smtClean="0"/>
              <a:t>Y</a:t>
            </a:r>
            <a:r>
              <a:rPr lang="ru-RU" dirty="0" smtClean="0"/>
              <a:t>−</a:t>
            </a:r>
            <a:r>
              <a:rPr lang="en-US" dirty="0" smtClean="0"/>
              <a:t>1</a:t>
            </a:r>
            <a:r>
              <a:rPr lang="ru-RU" dirty="0" smtClean="0"/>
              <a:t> в течение года </a:t>
            </a:r>
            <a:r>
              <a:rPr lang="en-US" i="1" dirty="0" smtClean="0"/>
              <a:t>Y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059832" y="3140999"/>
            <a:ext cx="3753168" cy="0"/>
          </a:xfrm>
          <a:prstGeom prst="line">
            <a:avLst/>
          </a:prstGeom>
          <a:ln w="317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7676" y="3619733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Пример: </a:t>
            </a:r>
            <a:r>
              <a:rPr lang="ru-RU" dirty="0" smtClean="0"/>
              <a:t>за 2011-2012 в журнале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ru-RU" dirty="0" smtClean="0"/>
              <a:t>вышло 100 статей. В течение 2013 г. их процитировали 400 раз. </a:t>
            </a:r>
            <a:r>
              <a:rPr lang="en-US" i="1" dirty="0" smtClean="0"/>
              <a:t>IF</a:t>
            </a:r>
            <a:r>
              <a:rPr lang="en-US" dirty="0" smtClean="0"/>
              <a:t>(</a:t>
            </a:r>
            <a:r>
              <a:rPr lang="en-US" i="1" dirty="0"/>
              <a:t>X</a:t>
            </a:r>
            <a:r>
              <a:rPr lang="en-US" dirty="0" smtClean="0"/>
              <a:t>) = 400/100 = 4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85" y="5408104"/>
            <a:ext cx="717458" cy="9684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909" y="5408104"/>
            <a:ext cx="719405" cy="96889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0779" y="639845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38.1       34.7         28.7     (</a:t>
            </a:r>
            <a:r>
              <a:rPr lang="en-US" sz="2000" dirty="0" smtClean="0"/>
              <a:t>2016)</a:t>
            </a:r>
            <a:endParaRPr lang="ru-RU" sz="2000" b="1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979" y="5408104"/>
            <a:ext cx="746476" cy="968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229939" y="5484420"/>
            <a:ext cx="1889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Российские</a:t>
            </a:r>
          </a:p>
          <a:p>
            <a:pPr algn="ctr"/>
            <a:r>
              <a:rPr lang="ru-RU" sz="2000" dirty="0" smtClean="0"/>
              <a:t>журналы (99%)</a:t>
            </a:r>
          </a:p>
          <a:p>
            <a:pPr algn="ctr"/>
            <a:r>
              <a:rPr lang="en-US" sz="2000" b="1" dirty="0" smtClean="0"/>
              <a:t>&lt; </a:t>
            </a:r>
            <a:r>
              <a:rPr lang="ru-RU" sz="2000" b="1" dirty="0" smtClean="0"/>
              <a:t>1</a:t>
            </a:r>
            <a:r>
              <a:rPr lang="en-US" sz="2000" b="1" dirty="0" smtClean="0"/>
              <a:t>.5</a:t>
            </a:r>
            <a:endParaRPr lang="ru-RU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799171" y="5327630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Хорошие международные</a:t>
            </a:r>
            <a:br>
              <a:rPr lang="ru-RU" sz="2000" dirty="0" smtClean="0"/>
            </a:br>
            <a:r>
              <a:rPr lang="ru-RU" sz="2000" dirty="0" smtClean="0"/>
              <a:t>журналы (химия)</a:t>
            </a:r>
          </a:p>
          <a:p>
            <a:pPr algn="ctr"/>
            <a:r>
              <a:rPr lang="ru-RU" sz="2000" b="1" dirty="0" smtClean="0"/>
              <a:t>2 – 6</a:t>
            </a:r>
            <a:endParaRPr lang="ru-RU" sz="2000" b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450912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11560" y="4338869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err="1" smtClean="0"/>
              <a:t>CiteScore</a:t>
            </a:r>
            <a:r>
              <a:rPr lang="en-US" sz="1600" b="1" i="1" dirty="0" smtClean="0"/>
              <a:t> </a:t>
            </a:r>
            <a:r>
              <a:rPr lang="ru-RU" sz="1600" i="1" dirty="0" smtClean="0"/>
              <a:t>в целом более корректен, поскольку он рассчитывается по данным за 3 года. Таким образом нивелируется влияние возможного резкого роста цитирований в течение 1 года</a:t>
            </a:r>
            <a:endParaRPr lang="ru-RU" sz="16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14865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46856" y="53752"/>
            <a:ext cx="8229600" cy="63894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Индекс </a:t>
            </a:r>
            <a:r>
              <a:rPr lang="ru-RU" sz="3200" dirty="0" err="1" smtClean="0"/>
              <a:t>Хирша</a:t>
            </a:r>
            <a:r>
              <a:rPr lang="ru-RU" sz="3200" dirty="0" smtClean="0"/>
              <a:t> (</a:t>
            </a:r>
            <a:r>
              <a:rPr lang="en-US" sz="3200" i="1" dirty="0" smtClean="0"/>
              <a:t>h</a:t>
            </a:r>
            <a:r>
              <a:rPr lang="ru-RU" sz="3200" i="1" dirty="0" smtClean="0"/>
              <a:t>-</a:t>
            </a:r>
            <a:r>
              <a:rPr lang="en-US" sz="3200" i="1" dirty="0" smtClean="0"/>
              <a:t>index</a:t>
            </a:r>
            <a:r>
              <a:rPr lang="en-US" sz="3200" dirty="0" smtClean="0"/>
              <a:t>)</a:t>
            </a:r>
            <a:endParaRPr lang="ru-RU" sz="3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1008112" cy="15121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90872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Хорхе </a:t>
            </a:r>
            <a:r>
              <a:rPr lang="ru-RU" sz="2000" dirty="0" err="1" smtClean="0"/>
              <a:t>Хирш</a:t>
            </a:r>
            <a:r>
              <a:rPr lang="ru-RU" sz="2000" dirty="0" smtClean="0"/>
              <a:t> (</a:t>
            </a:r>
            <a:r>
              <a:rPr lang="en-US" sz="2000" dirty="0" smtClean="0"/>
              <a:t>Jorge E. Hirsch),</a:t>
            </a:r>
            <a:r>
              <a:rPr lang="ru-RU" sz="2000" dirty="0" smtClean="0"/>
              <a:t> род. </a:t>
            </a:r>
            <a:r>
              <a:rPr lang="ru-RU" sz="2000" dirty="0"/>
              <a:t>в</a:t>
            </a:r>
            <a:r>
              <a:rPr lang="ru-RU" sz="2000" dirty="0" smtClean="0"/>
              <a:t> 1953,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профессор </a:t>
            </a:r>
            <a:r>
              <a:rPr lang="en-US" sz="2000" dirty="0" smtClean="0"/>
              <a:t>University of California, San Diego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1765265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«Ученый имеет индекс </a:t>
            </a:r>
            <a:r>
              <a:rPr lang="en-US" sz="2000" i="1" dirty="0" smtClean="0"/>
              <a:t>h</a:t>
            </a:r>
            <a:r>
              <a:rPr lang="en-US" sz="2000" dirty="0" smtClean="0"/>
              <a:t>, </a:t>
            </a:r>
            <a:r>
              <a:rPr lang="ru-RU" sz="2000" dirty="0" smtClean="0"/>
              <a:t>если </a:t>
            </a:r>
            <a:r>
              <a:rPr lang="en-US" sz="2000" i="1" dirty="0" smtClean="0"/>
              <a:t>h</a:t>
            </a:r>
            <a:r>
              <a:rPr lang="en-US" sz="2000" dirty="0" smtClean="0"/>
              <a:t> </a:t>
            </a:r>
            <a:r>
              <a:rPr lang="ru-RU" sz="2000" dirty="0" smtClean="0"/>
              <a:t>из его </a:t>
            </a:r>
            <a:r>
              <a:rPr lang="en-US" sz="2000" i="1" dirty="0" smtClean="0"/>
              <a:t>N</a:t>
            </a:r>
            <a:r>
              <a:rPr lang="en-US" sz="2000" baseline="-25000" dirty="0" smtClean="0"/>
              <a:t>p</a:t>
            </a:r>
            <a:r>
              <a:rPr lang="ru-RU" sz="2000" dirty="0" smtClean="0"/>
              <a:t> статей цитируются как</a:t>
            </a:r>
            <a:r>
              <a:rPr lang="en-US" sz="2000" dirty="0" smtClean="0"/>
              <a:t> </a:t>
            </a:r>
            <a:r>
              <a:rPr lang="ru-RU" sz="2000" dirty="0" smtClean="0"/>
              <a:t>минимум </a:t>
            </a:r>
            <a:r>
              <a:rPr lang="en-US" sz="2000" i="1" dirty="0" smtClean="0"/>
              <a:t>h</a:t>
            </a:r>
            <a:r>
              <a:rPr lang="en-US" sz="2000" dirty="0" smtClean="0"/>
              <a:t> </a:t>
            </a:r>
            <a:r>
              <a:rPr lang="ru-RU" sz="2000" dirty="0" smtClean="0"/>
              <a:t>раз каждая, в то время как оставшиеся </a:t>
            </a:r>
            <a:r>
              <a:rPr lang="en-US" sz="2000" dirty="0" smtClean="0"/>
              <a:t>(</a:t>
            </a:r>
            <a:r>
              <a:rPr lang="en-US" sz="2000" i="1" dirty="0" smtClean="0"/>
              <a:t>N</a:t>
            </a:r>
            <a:r>
              <a:rPr lang="en-US" sz="2000" baseline="-25000" dirty="0" smtClean="0"/>
              <a:t>p</a:t>
            </a:r>
            <a:r>
              <a:rPr lang="ru-RU" sz="2000" dirty="0"/>
              <a:t>−</a:t>
            </a:r>
            <a:r>
              <a:rPr lang="en-US" sz="2000" i="1" dirty="0" smtClean="0"/>
              <a:t>h</a:t>
            </a:r>
            <a:r>
              <a:rPr lang="en-US" sz="2000" dirty="0" smtClean="0"/>
              <a:t>)</a:t>
            </a:r>
            <a:r>
              <a:rPr lang="ru-RU" sz="2000" dirty="0" smtClean="0"/>
              <a:t> статей цитируются не более, чем </a:t>
            </a:r>
            <a:r>
              <a:rPr lang="en-US" sz="2000" i="1" dirty="0" smtClean="0"/>
              <a:t>h</a:t>
            </a:r>
            <a:r>
              <a:rPr lang="en-US" sz="2000" dirty="0" smtClean="0"/>
              <a:t> </a:t>
            </a:r>
            <a:r>
              <a:rPr lang="ru-RU" sz="2000" dirty="0" smtClean="0"/>
              <a:t>раз каждая» 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" b="30463"/>
          <a:stretch/>
        </p:blipFill>
        <p:spPr>
          <a:xfrm>
            <a:off x="140296" y="3008308"/>
            <a:ext cx="3888432" cy="31717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1960" y="3068960"/>
            <a:ext cx="47525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Пример: </a:t>
            </a:r>
            <a:r>
              <a:rPr lang="ru-RU" sz="2000" dirty="0" smtClean="0"/>
              <a:t>работы выстроены по убыванию числа цитирований. </a:t>
            </a:r>
            <a:endParaRPr lang="en-US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Работе №31 соответствует 34 цитирования (</a:t>
            </a:r>
            <a:r>
              <a:rPr lang="en-US" sz="2000" dirty="0" smtClean="0"/>
              <a:t>31 &lt; 34),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работе № </a:t>
            </a:r>
            <a:r>
              <a:rPr lang="en-US" sz="2000" dirty="0" smtClean="0"/>
              <a:t>32 – </a:t>
            </a:r>
            <a:r>
              <a:rPr lang="ru-RU" sz="2000" dirty="0" smtClean="0"/>
              <a:t>33 цитирования (</a:t>
            </a:r>
            <a:r>
              <a:rPr lang="en-US" sz="2000" dirty="0" smtClean="0"/>
              <a:t>32 &lt; 33),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работе 33 – </a:t>
            </a:r>
            <a:r>
              <a:rPr lang="en-US" sz="2000" dirty="0" smtClean="0"/>
              <a:t>32 </a:t>
            </a:r>
            <a:r>
              <a:rPr lang="ru-RU" sz="2000" dirty="0" smtClean="0"/>
              <a:t>цитирования (</a:t>
            </a:r>
            <a:r>
              <a:rPr lang="en-US" sz="2000" dirty="0" smtClean="0"/>
              <a:t>33 &gt; 32).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Значит, </a:t>
            </a:r>
            <a:r>
              <a:rPr lang="en-US" sz="2000" b="1" i="1" dirty="0" smtClean="0"/>
              <a:t>h</a:t>
            </a:r>
            <a:r>
              <a:rPr lang="en-US" sz="2000" b="1" dirty="0" smtClean="0"/>
              <a:t>-</a:t>
            </a:r>
            <a:r>
              <a:rPr lang="ru-RU" sz="2000" b="1" dirty="0" smtClean="0"/>
              <a:t>индекс равен 32</a:t>
            </a:r>
            <a:endParaRPr lang="ru-RU" sz="20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86406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46856" y="44624"/>
            <a:ext cx="8229600" cy="71095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Индекс </a:t>
            </a:r>
            <a:r>
              <a:rPr lang="ru-RU" sz="3200" dirty="0" err="1" smtClean="0"/>
              <a:t>Хирша</a:t>
            </a:r>
            <a:r>
              <a:rPr lang="ru-RU" sz="3200" dirty="0" smtClean="0"/>
              <a:t> (</a:t>
            </a:r>
            <a:r>
              <a:rPr lang="en-US" sz="3200" i="1" dirty="0" smtClean="0"/>
              <a:t>h</a:t>
            </a:r>
            <a:r>
              <a:rPr lang="ru-RU" sz="3200" i="1" dirty="0" smtClean="0"/>
              <a:t>-</a:t>
            </a:r>
            <a:r>
              <a:rPr lang="en-US" sz="3200" i="1" dirty="0" smtClean="0"/>
              <a:t>index</a:t>
            </a:r>
            <a:r>
              <a:rPr lang="en-US" sz="3200" dirty="0" smtClean="0"/>
              <a:t>)</a:t>
            </a:r>
            <a:endParaRPr lang="ru-RU" sz="3200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775560"/>
            <a:ext cx="1230829" cy="7692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63932"/>
            <a:ext cx="733835" cy="10417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815933"/>
            <a:ext cx="2249440" cy="737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018252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Можно вычислить для отдельного специалиста…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104432" y="1040589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…лаборатории или института…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847023" y="1168430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…или даже страны</a:t>
            </a: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38" y="3754903"/>
            <a:ext cx="1825574" cy="2257518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2780928"/>
            <a:ext cx="8229600" cy="278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/>
              <a:t>Сравнивать </a:t>
            </a:r>
            <a:r>
              <a:rPr lang="en-US" sz="2000" b="1" i="1" dirty="0" smtClean="0"/>
              <a:t>h</a:t>
            </a:r>
            <a:r>
              <a:rPr lang="en-US" sz="2000" b="1" dirty="0" smtClean="0"/>
              <a:t>-</a:t>
            </a:r>
            <a:r>
              <a:rPr lang="ru-RU" sz="2000" b="1" dirty="0" smtClean="0"/>
              <a:t>индексы специалистов из разных областей нельзя!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75656" y="3284984"/>
            <a:ext cx="7668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Пример:</a:t>
            </a:r>
            <a:r>
              <a:rPr lang="ru-RU" sz="2000" dirty="0" smtClean="0"/>
              <a:t> </a:t>
            </a:r>
            <a:r>
              <a:rPr lang="en-US" sz="2000" dirty="0" smtClean="0"/>
              <a:t>Full Professors, Russell Group Universities (</a:t>
            </a:r>
            <a:r>
              <a:rPr lang="ru-RU" sz="2000" dirty="0" smtClean="0"/>
              <a:t>Великобритания</a:t>
            </a:r>
            <a:r>
              <a:rPr lang="ru-RU" sz="2000" dirty="0"/>
              <a:t>)</a:t>
            </a:r>
            <a:br>
              <a:rPr lang="ru-RU" sz="2000" dirty="0"/>
            </a:br>
            <a:r>
              <a:rPr lang="ru-RU" i="1" dirty="0"/>
              <a:t>(из обсуждения на страничке </a:t>
            </a:r>
            <a:r>
              <a:rPr lang="en-US" i="1" dirty="0"/>
              <a:t>Ray Iles, </a:t>
            </a:r>
            <a:r>
              <a:rPr lang="en-US" i="1" dirty="0" err="1"/>
              <a:t>ResearchGate</a:t>
            </a:r>
            <a:r>
              <a:rPr lang="en-US" i="1" dirty="0"/>
              <a:t>, 10.06.2013</a:t>
            </a:r>
            <a:r>
              <a:rPr lang="ru-RU" i="1" dirty="0" smtClean="0"/>
              <a:t>)</a:t>
            </a:r>
            <a:endParaRPr lang="ru-RU" i="1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258884"/>
              </p:ext>
            </p:extLst>
          </p:nvPr>
        </p:nvGraphicFramePr>
        <p:xfrm>
          <a:off x="2627784" y="4149080"/>
          <a:ext cx="4680520" cy="2438400"/>
        </p:xfrm>
        <a:graphic>
          <a:graphicData uri="http://schemas.openxmlformats.org/drawingml/2006/table">
            <a:tbl>
              <a:tblPr firstRow="1" firstCol="1" bandRow="1"/>
              <a:tblGrid>
                <a:gridCol w="2088232"/>
                <a:gridCol w="1067083"/>
                <a:gridCol w="1525205"/>
              </a:tblGrid>
              <a:tr h="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Область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индекс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ru-RU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редний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медианный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Computer Science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Psychology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Nursing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Social Sciences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Physics/maths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Bio-medicine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02139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46856" y="53752"/>
            <a:ext cx="8229600" cy="63894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Библиографическая база данных</a:t>
            </a:r>
            <a:endParaRPr lang="ru-RU" sz="3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095" y="3562137"/>
            <a:ext cx="1779873" cy="7119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60"/>
          <a:stretch/>
        </p:blipFill>
        <p:spPr>
          <a:xfrm>
            <a:off x="7085612" y="2953663"/>
            <a:ext cx="1663399" cy="8048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751843"/>
            <a:ext cx="1512168" cy="11010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015" y="1052736"/>
            <a:ext cx="606798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ru-RU" sz="2000" b="1" dirty="0" smtClean="0"/>
              <a:t>Онлайн-базы данных публикаций и цитирований (!)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Позволяют вести поиск по различным критериям (автор и соавторы, год, журнал и т.д.)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Расчет </a:t>
            </a:r>
            <a:r>
              <a:rPr lang="ru-RU" sz="2000" dirty="0" err="1" smtClean="0"/>
              <a:t>импакт</a:t>
            </a:r>
            <a:r>
              <a:rPr lang="ru-RU" sz="2000" dirty="0" smtClean="0"/>
              <a:t>-фактора, индекса </a:t>
            </a:r>
            <a:r>
              <a:rPr lang="ru-RU" sz="2000" dirty="0" err="1" smtClean="0"/>
              <a:t>Хирша</a:t>
            </a:r>
            <a:endParaRPr lang="ru-RU" sz="2000" dirty="0" smtClean="0"/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И многое другое…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2" y="4581128"/>
            <a:ext cx="842493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ru-RU" sz="2000" b="1" dirty="0" smtClean="0"/>
              <a:t>БД </a:t>
            </a:r>
            <a:r>
              <a:rPr lang="ru-RU" sz="2000" b="1" dirty="0"/>
              <a:t>помогает исследователю: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Найти работу (работы) по определенной тематике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Проследить «историю успеха» статьи/направления по цитированиям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Найти новые «горячие» темы</a:t>
            </a:r>
          </a:p>
        </p:txBody>
      </p:sp>
      <p:pic>
        <p:nvPicPr>
          <p:cNvPr id="2050" name="Picture 2" descr="Google Schol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07145"/>
            <a:ext cx="1709955" cy="68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atic.pubmed.gov/portal/portal3rc.fcgi/4057043/img/23188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07145"/>
            <a:ext cx="1368152" cy="39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085612" y="980728"/>
            <a:ext cx="1950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Ограниченный доступ:</a:t>
            </a:r>
            <a:endParaRPr lang="ru-RU" sz="20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23528" y="3183508"/>
            <a:ext cx="2358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Свободный доступ:</a:t>
            </a:r>
            <a:endParaRPr lang="ru-RU" sz="2000" dirty="0" smtClean="0"/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5547742" y="1627059"/>
            <a:ext cx="1328514" cy="144190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681536" y="3068960"/>
            <a:ext cx="2866206" cy="2871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860032" y="2420888"/>
            <a:ext cx="687710" cy="648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32256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46856" y="44624"/>
            <a:ext cx="8229600" cy="638944"/>
          </a:xfrm>
        </p:spPr>
        <p:txBody>
          <a:bodyPr>
            <a:normAutofit/>
          </a:bodyPr>
          <a:lstStyle/>
          <a:p>
            <a:r>
              <a:rPr lang="en-US" sz="3200" i="1" dirty="0" smtClean="0"/>
              <a:t>Open access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7"/>
            <a:ext cx="3576171" cy="400110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ru-RU" sz="2000" b="1" dirty="0" smtClean="0"/>
              <a:t>Чаще всего (пока) бывает так:</a:t>
            </a:r>
            <a:endParaRPr lang="ru-RU" sz="20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916832"/>
            <a:ext cx="1512168" cy="12052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2368"/>
            <a:ext cx="1008112" cy="1431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73013"/>
            <a:ext cx="794372" cy="1127658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1647155" y="2144272"/>
            <a:ext cx="1728192" cy="10772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0" name="TextBox 9"/>
          <p:cNvSpPr txBox="1"/>
          <p:nvPr/>
        </p:nvSpPr>
        <p:spPr>
          <a:xfrm>
            <a:off x="1437296" y="1486525"/>
            <a:ext cx="200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Автор не платит за право публикации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1647155" y="2342906"/>
            <a:ext cx="1728192" cy="9393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2" name="TextBox 11"/>
          <p:cNvSpPr txBox="1"/>
          <p:nvPr/>
        </p:nvSpPr>
        <p:spPr>
          <a:xfrm>
            <a:off x="1403645" y="2492896"/>
            <a:ext cx="2151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Некоторые издательства платят авторам гонорар</a:t>
            </a: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5436096" y="2198132"/>
            <a:ext cx="1728192" cy="10772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5436096" y="2396766"/>
            <a:ext cx="1728192" cy="9393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5" name="TextBox 14"/>
          <p:cNvSpPr txBox="1"/>
          <p:nvPr/>
        </p:nvSpPr>
        <p:spPr>
          <a:xfrm>
            <a:off x="5220072" y="1281534"/>
            <a:ext cx="2487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Читатель платит за доступ к статьям/журналам</a:t>
            </a:r>
            <a:endParaRPr lang="ru-RU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06849" y="3573016"/>
            <a:ext cx="2104402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b="1" dirty="0" smtClean="0"/>
              <a:t>Но бывает и так:</a:t>
            </a:r>
            <a:endParaRPr lang="ru-RU" sz="20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256" y="4376517"/>
            <a:ext cx="1512168" cy="12052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56" y="4342053"/>
            <a:ext cx="1008112" cy="14310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72" y="4332698"/>
            <a:ext cx="794372" cy="1127658"/>
          </a:xfrm>
          <a:prstGeom prst="rect">
            <a:avLst/>
          </a:prstGeom>
        </p:spPr>
      </p:pic>
      <p:sp>
        <p:nvSpPr>
          <p:cNvPr id="20" name="Стрелка вправо 19"/>
          <p:cNvSpPr/>
          <p:nvPr/>
        </p:nvSpPr>
        <p:spPr>
          <a:xfrm>
            <a:off x="2099499" y="4765538"/>
            <a:ext cx="1728192" cy="10772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1" name="TextBox 20"/>
          <p:cNvSpPr txBox="1"/>
          <p:nvPr/>
        </p:nvSpPr>
        <p:spPr>
          <a:xfrm>
            <a:off x="1889640" y="4005064"/>
            <a:ext cx="200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Автор платит за право публикации</a:t>
            </a:r>
            <a:endParaRPr lang="ru-RU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5888440" y="4657817"/>
            <a:ext cx="1728192" cy="10772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6" name="TextBox 25"/>
          <p:cNvSpPr txBox="1"/>
          <p:nvPr/>
        </p:nvSpPr>
        <p:spPr>
          <a:xfrm>
            <a:off x="5652120" y="3934797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Читатель получает доступ бесплатно </a:t>
            </a:r>
            <a:endParaRPr lang="ru-RU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357" y="5057589"/>
            <a:ext cx="1158766" cy="80148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098" y="2646891"/>
            <a:ext cx="1158766" cy="80148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7203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308610" algn="ctr" rtl="0">
              <a:spcBef>
                <a:spcPts val="0"/>
              </a:spcBef>
              <a:buClr>
                <a:schemeClr val="dk1"/>
              </a:buClr>
              <a:buSzPct val="99183"/>
              <a:buFont typeface="Calibri"/>
              <a:buNone/>
            </a:pPr>
            <a:r>
              <a:rPr lang="ru-RU" sz="486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Алгоритмы поиска статей</a:t>
            </a:r>
            <a:endParaRPr lang="en-US" sz="48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70220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Обычный поиск</a:t>
            </a:r>
            <a:endParaRPr lang="ru-RU" sz="3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95736" y="908720"/>
            <a:ext cx="684076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ru-RU" sz="2000" dirty="0" smtClean="0"/>
              <a:t>Как любой поиск в интернете, но с использованием нескольких полей:</a:t>
            </a:r>
          </a:p>
          <a:p>
            <a:pPr marL="3429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ym typeface="Symbol" pitchFamily="18" charset="2"/>
              </a:rPr>
              <a:t>Тема (</a:t>
            </a:r>
            <a:r>
              <a:rPr lang="en-US" sz="2000" i="1" dirty="0" smtClean="0">
                <a:sym typeface="Symbol" pitchFamily="18" charset="2"/>
              </a:rPr>
              <a:t>topic</a:t>
            </a:r>
            <a:r>
              <a:rPr lang="en-US" sz="2000" dirty="0" smtClean="0">
                <a:sym typeface="Symbol" pitchFamily="18" charset="2"/>
              </a:rPr>
              <a:t>)</a:t>
            </a:r>
            <a:endParaRPr lang="ru-RU" sz="2000" dirty="0" smtClean="0">
              <a:sym typeface="Symbol" pitchFamily="18" charset="2"/>
            </a:endParaRPr>
          </a:p>
          <a:p>
            <a:pPr marL="3429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ym typeface="Symbol" pitchFamily="18" charset="2"/>
              </a:rPr>
              <a:t>авторы</a:t>
            </a:r>
          </a:p>
          <a:p>
            <a:pPr marL="3429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ym typeface="Symbol" pitchFamily="18" charset="2"/>
              </a:rPr>
              <a:t>ж</a:t>
            </a:r>
            <a:r>
              <a:rPr lang="ru-RU" sz="2000" dirty="0" smtClean="0">
                <a:sym typeface="Symbol" pitchFamily="18" charset="2"/>
              </a:rPr>
              <a:t>урналы</a:t>
            </a:r>
          </a:p>
          <a:p>
            <a:pPr marL="3429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ym typeface="Symbol" pitchFamily="18" charset="2"/>
              </a:rPr>
              <a:t>даты</a:t>
            </a:r>
            <a:endParaRPr lang="ru-RU" sz="2000" dirty="0">
              <a:sym typeface="Symbol" pitchFamily="18" charset="2"/>
            </a:endParaRPr>
          </a:p>
          <a:p>
            <a:pPr>
              <a:spcAft>
                <a:spcPts val="200"/>
              </a:spcAft>
            </a:pPr>
            <a:r>
              <a:rPr lang="ru-RU" sz="2000" dirty="0" smtClean="0"/>
              <a:t> </a:t>
            </a:r>
          </a:p>
          <a:p>
            <a:pPr>
              <a:spcAft>
                <a:spcPts val="200"/>
              </a:spcAft>
            </a:pPr>
            <a:r>
              <a:rPr lang="ru-RU" sz="2000" dirty="0" smtClean="0"/>
              <a:t>Специальные ресурсы позволяют это делать </a:t>
            </a:r>
            <a:r>
              <a:rPr lang="ru-RU" sz="2000" b="1" dirty="0" smtClean="0"/>
              <a:t>более удобно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1512168" cy="1101093"/>
          </a:xfrm>
          <a:prstGeom prst="rect">
            <a:avLst/>
          </a:prstGeom>
        </p:spPr>
      </p:pic>
      <p:pic>
        <p:nvPicPr>
          <p:cNvPr id="23" name="Picture 2" descr="Google Scho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91512"/>
            <a:ext cx="1709955" cy="68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3918535"/>
            <a:ext cx="8640960" cy="2439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ru-RU" sz="2000" b="1" dirty="0" smtClean="0"/>
              <a:t>Тема</a:t>
            </a:r>
            <a:r>
              <a:rPr lang="ru-RU" sz="2000" dirty="0" smtClean="0"/>
              <a:t> – обычно ищется в названии, абстракте, и ключевых словах (</a:t>
            </a:r>
            <a:r>
              <a:rPr lang="en-US" sz="2000" i="1" dirty="0" smtClean="0"/>
              <a:t>keywords</a:t>
            </a:r>
            <a:r>
              <a:rPr lang="en-US" sz="2000" dirty="0" smtClean="0"/>
              <a:t>)</a:t>
            </a:r>
            <a:endParaRPr lang="ru-RU" sz="2000" dirty="0" smtClean="0"/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Устоявшиеся термины, сокращения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Названия объектов, методов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Синонимы и аналоги – приходит с опытом поиска и чтения статей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Различные сложные комбинации</a:t>
            </a:r>
          </a:p>
          <a:p>
            <a:pPr marL="1346200" indent="-993775">
              <a:spcAft>
                <a:spcPts val="200"/>
              </a:spcAft>
            </a:pPr>
            <a:r>
              <a:rPr lang="ru-RU" sz="2000" b="1" dirty="0" smtClean="0"/>
              <a:t>Пример</a:t>
            </a:r>
            <a:r>
              <a:rPr lang="ru-RU" sz="2000" b="1" dirty="0"/>
              <a:t>:</a:t>
            </a:r>
            <a:r>
              <a:rPr lang="ru-RU" sz="2000" dirty="0"/>
              <a:t> </a:t>
            </a:r>
            <a:r>
              <a:rPr lang="en-US" sz="2000" dirty="0"/>
              <a:t>Topic=("discrete dipole*" OR "coupled dipole* method*" OR "coupled dipole* approximation*" OR CEMD</a:t>
            </a:r>
            <a:r>
              <a:rPr lang="en-US" sz="2000" dirty="0" smtClean="0"/>
              <a:t>)</a:t>
            </a:r>
            <a:endParaRPr lang="ru-RU" sz="2000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60"/>
          <a:stretch/>
        </p:blipFill>
        <p:spPr>
          <a:xfrm>
            <a:off x="316313" y="2048058"/>
            <a:ext cx="1663399" cy="8048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9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Почему</a:t>
            </a:r>
            <a:r>
              <a:rPr lang="en-US" dirty="0" smtClean="0"/>
              <a:t> Scopus?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0087" y="980728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Отличное покрытие</a:t>
            </a:r>
            <a:r>
              <a:rPr lang="en-US" dirty="0" smtClean="0"/>
              <a:t>: </a:t>
            </a:r>
            <a:r>
              <a:rPr lang="ru-RU" dirty="0" smtClean="0"/>
              <a:t>журналы</a:t>
            </a:r>
            <a:r>
              <a:rPr lang="en-US" dirty="0" smtClean="0"/>
              <a:t> (</a:t>
            </a:r>
            <a:r>
              <a:rPr lang="ru-RU" dirty="0" smtClean="0"/>
              <a:t>более</a:t>
            </a:r>
            <a:r>
              <a:rPr lang="en-US" dirty="0" smtClean="0"/>
              <a:t> 21000), </a:t>
            </a:r>
            <a:r>
              <a:rPr lang="ru-RU" dirty="0" smtClean="0"/>
              <a:t>книги</a:t>
            </a:r>
            <a:r>
              <a:rPr lang="en-US" dirty="0" smtClean="0"/>
              <a:t>,</a:t>
            </a:r>
            <a:r>
              <a:rPr lang="ru-RU" dirty="0" smtClean="0"/>
              <a:t> тезисы конференций и многое другое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Жесткая процедура отбора</a:t>
            </a:r>
            <a:r>
              <a:rPr lang="en-US" dirty="0" smtClean="0"/>
              <a:t>:</a:t>
            </a:r>
            <a:r>
              <a:rPr lang="ru-RU" dirty="0" smtClean="0"/>
              <a:t> Команда</a:t>
            </a:r>
            <a:r>
              <a:rPr lang="en-US" dirty="0" smtClean="0"/>
              <a:t> Scopus</a:t>
            </a:r>
            <a:r>
              <a:rPr lang="ru-RU" dirty="0" smtClean="0"/>
              <a:t> преследует цель отбирать только лучшие источники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Удобная поисковая платформа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Широкий выбор инструментов для анализа данных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Доступна в большинстве российских НИИ и ВУЗов (с 2018 – еще больше!)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43" y="3212976"/>
            <a:ext cx="7807424" cy="3168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00109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532"/>
            <a:ext cx="9144000" cy="4501736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Scopus – </a:t>
            </a:r>
            <a:r>
              <a:rPr lang="ru-RU" dirty="0" smtClean="0"/>
              <a:t>поиск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75750" y="1352532"/>
            <a:ext cx="504056" cy="306652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8" idx="7"/>
          </p:cNvCxnSpPr>
          <p:nvPr/>
        </p:nvCxnSpPr>
        <p:spPr>
          <a:xfrm flipV="1">
            <a:off x="505989" y="1124744"/>
            <a:ext cx="393603" cy="27269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95709" y="894923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Число записей</a:t>
            </a:r>
            <a:endParaRPr lang="ru-RU" sz="1400" dirty="0"/>
          </a:p>
        </p:txBody>
      </p:sp>
      <p:sp>
        <p:nvSpPr>
          <p:cNvPr id="12" name="Овал 11"/>
          <p:cNvSpPr/>
          <p:nvPr/>
        </p:nvSpPr>
        <p:spPr>
          <a:xfrm>
            <a:off x="7668344" y="2420888"/>
            <a:ext cx="1368152" cy="306652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8532440" y="1247274"/>
            <a:ext cx="0" cy="11736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17620" y="953315"/>
            <a:ext cx="385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Сортировка по дате, числу цитирований и </a:t>
            </a:r>
            <a:r>
              <a:rPr lang="ru-RU" sz="1400" dirty="0" err="1" smtClean="0"/>
              <a:t>др</a:t>
            </a:r>
            <a:endParaRPr lang="ru-RU" sz="1400" dirty="0"/>
          </a:p>
        </p:txBody>
      </p:sp>
      <p:sp>
        <p:nvSpPr>
          <p:cNvPr id="16" name="Овал 15"/>
          <p:cNvSpPr/>
          <p:nvPr/>
        </p:nvSpPr>
        <p:spPr>
          <a:xfrm>
            <a:off x="46696" y="2711906"/>
            <a:ext cx="780887" cy="306652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774798" y="1230397"/>
            <a:ext cx="2285034" cy="154167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59832" y="889458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Дополнительное уточнение</a:t>
            </a:r>
            <a:endParaRPr lang="ru-RU" sz="1400" dirty="0"/>
          </a:p>
        </p:txBody>
      </p:sp>
      <p:sp>
        <p:nvSpPr>
          <p:cNvPr id="20" name="Овал 19"/>
          <p:cNvSpPr/>
          <p:nvPr/>
        </p:nvSpPr>
        <p:spPr>
          <a:xfrm>
            <a:off x="2411760" y="2727540"/>
            <a:ext cx="780887" cy="306652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1115616" y="3034192"/>
            <a:ext cx="1584176" cy="305910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0" y="6102601"/>
            <a:ext cx="2941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Можно выбрать часть массива</a:t>
            </a:r>
            <a:endParaRPr lang="ru-RU" sz="1400" dirty="0"/>
          </a:p>
        </p:txBody>
      </p:sp>
      <p:sp>
        <p:nvSpPr>
          <p:cNvPr id="25" name="Овал 24"/>
          <p:cNvSpPr/>
          <p:nvPr/>
        </p:nvSpPr>
        <p:spPr>
          <a:xfrm>
            <a:off x="3345047" y="5589240"/>
            <a:ext cx="780887" cy="306652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3731023" y="5895893"/>
            <a:ext cx="0" cy="36156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699792" y="6257457"/>
            <a:ext cx="2176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Прямая ссылка на веб-версию </a:t>
            </a:r>
            <a:r>
              <a:rPr lang="en-US" sz="1400" dirty="0" smtClean="0"/>
              <a:t>(</a:t>
            </a:r>
            <a:r>
              <a:rPr lang="ru-RU" sz="1400" dirty="0" smtClean="0"/>
              <a:t>через</a:t>
            </a:r>
            <a:r>
              <a:rPr lang="en-US" sz="1400" dirty="0" smtClean="0"/>
              <a:t> DOI)</a:t>
            </a:r>
            <a:endParaRPr lang="ru-RU" sz="1400" dirty="0"/>
          </a:p>
        </p:txBody>
      </p:sp>
      <p:sp>
        <p:nvSpPr>
          <p:cNvPr id="32" name="Овал 31"/>
          <p:cNvSpPr/>
          <p:nvPr/>
        </p:nvSpPr>
        <p:spPr>
          <a:xfrm>
            <a:off x="2699792" y="4563744"/>
            <a:ext cx="3367608" cy="374630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5220072" y="4938374"/>
            <a:ext cx="847328" cy="116575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524516" y="6157304"/>
            <a:ext cx="3295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Каждую запись можно открыть</a:t>
            </a:r>
            <a:endParaRPr lang="ru-RU" sz="1400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16770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641" cy="4608512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116632"/>
            <a:ext cx="82296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Scopus – </a:t>
            </a:r>
            <a:r>
              <a:rPr lang="ru-RU" dirty="0" smtClean="0"/>
              <a:t>запись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0" y="1484784"/>
            <a:ext cx="3987160" cy="750816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813560" y="1268760"/>
            <a:ext cx="0" cy="20597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756" y="908460"/>
            <a:ext cx="3807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Выходные данные</a:t>
            </a:r>
            <a:endParaRPr lang="ru-RU" sz="1400" dirty="0"/>
          </a:p>
        </p:txBody>
      </p:sp>
      <p:sp>
        <p:nvSpPr>
          <p:cNvPr id="11" name="Овал 10"/>
          <p:cNvSpPr/>
          <p:nvPr/>
        </p:nvSpPr>
        <p:spPr>
          <a:xfrm>
            <a:off x="6804248" y="2137809"/>
            <a:ext cx="2180928" cy="1584176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7894712" y="1371746"/>
            <a:ext cx="0" cy="76606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34316" y="554457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Цитирования </a:t>
            </a:r>
            <a:r>
              <a:rPr lang="en-US" sz="1400" dirty="0" smtClean="0"/>
              <a:t>(</a:t>
            </a:r>
            <a:r>
              <a:rPr lang="ru-RU" sz="1400" dirty="0" smtClean="0"/>
              <a:t>только источники, индексируемые </a:t>
            </a:r>
            <a:r>
              <a:rPr lang="en-US" sz="1400" dirty="0" smtClean="0"/>
              <a:t>Scopus). </a:t>
            </a:r>
            <a:r>
              <a:rPr lang="ru-RU" sz="1400" dirty="0" err="1" smtClean="0"/>
              <a:t>Кликабельны</a:t>
            </a:r>
            <a:endParaRPr lang="ru-RU" sz="1400" dirty="0"/>
          </a:p>
        </p:txBody>
      </p:sp>
      <p:sp>
        <p:nvSpPr>
          <p:cNvPr id="15" name="Овал 14"/>
          <p:cNvSpPr/>
          <p:nvPr/>
        </p:nvSpPr>
        <p:spPr>
          <a:xfrm>
            <a:off x="-57806" y="4653136"/>
            <a:ext cx="3987160" cy="1584176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9756" y="6334780"/>
            <a:ext cx="3807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Список ссылок, </a:t>
            </a:r>
            <a:r>
              <a:rPr lang="ru-RU" sz="1400" dirty="0" err="1" smtClean="0"/>
              <a:t>кликабелен</a:t>
            </a:r>
            <a:r>
              <a:rPr lang="ru-RU" sz="1400" dirty="0" smtClean="0"/>
              <a:t> (если источник индексируется)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105039" y="5734615"/>
            <a:ext cx="4845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Можно отслеживать цитирований, что дает частичную картину популярности тематики в рамках научной области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21787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768618"/>
            <a:ext cx="57428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smtClean="0"/>
              <a:t>Мотивация: </a:t>
            </a:r>
            <a:r>
              <a:rPr lang="ru-RU" sz="1600" dirty="0"/>
              <a:t>зачем публиковаться в журналах? </a:t>
            </a:r>
            <a:endParaRPr lang="ru-RU" sz="1600" dirty="0" smtClean="0"/>
          </a:p>
          <a:p>
            <a:pPr marL="363538" indent="-363538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smtClean="0"/>
              <a:t>Основные принципы и понятия </a:t>
            </a:r>
          </a:p>
          <a:p>
            <a:pPr marL="363538" indent="-363538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smtClean="0"/>
              <a:t>Алгоритмы поиска и скачивания релевантных статей. Библиографические базы данных</a:t>
            </a:r>
          </a:p>
          <a:p>
            <a:pPr marL="363538" indent="-363538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smtClean="0"/>
              <a:t>Научные социальные сети: чем они полезны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45196" y="-126219"/>
            <a:ext cx="6923112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Полный состав курса</a:t>
            </a:r>
            <a:r>
              <a:rPr lang="en-US" sz="3200" dirty="0" smtClean="0"/>
              <a:t> (2 </a:t>
            </a:r>
            <a:r>
              <a:rPr lang="ru-RU" sz="3200" dirty="0" smtClean="0"/>
              <a:t>дня)*</a:t>
            </a:r>
            <a:endParaRPr lang="ru-RU" sz="3200" dirty="0"/>
          </a:p>
        </p:txBody>
      </p:sp>
      <p:sp>
        <p:nvSpPr>
          <p:cNvPr id="8" name="AutoShape 13" descr="data:image/jpeg;base64,/9j/4AAQSkZJRgABAQAAAQABAAD/2wCEAAkGBxAQEA8QEA8PDxAPDxANDw8PDw8PDw8PFRQWFhQUFRUYHCggGBolHBQUITEhJSkrLi4uFx8zODMsNygtLiwBCgoKDg0OGhAQGywlHyYtLDcsLDQsLCwsLC8sLCwsLC0sLCwsLCwsLCwsLCwsLCwsLCwsLCwsLTgsLCwsLCw3LP/AABEIAOcA2gMBIgACEQEDEQH/xAAcAAABBQEBAQAAAAAAAAAAAAAAAQIDBAUGBwj/xABBEAACAQICBwQHBgQEBwAAAAAAAQIDEQQhBRIxQVFhcQYTgZEHIjJSocHRI0JykrHhFGKTsjNTgqIVY4PC4vDx/8QAGgEBAAIDAQAAAAAAAAAAAAAAAAQFAQMGAv/EACkRAQACAgEDAgYCAwAAAAAAAAABAgMRBBIhMRNBBSIjMlGBcbEUM2H/2gAMAwEAAhEDEQA/APcQAAAAAAAAAAAS4CiAAAAgW5gKI2Jq9fMRxXBeOYCOouK88w1+TfgxyYXAbd+6/ggtLkvFsW4XANV8fJC6vNiXFuAaqFEuKAoCAAoogAKAAAAAAAAAAAAAAIACiAAAJcBABsa2DM7F6Rpxeq6tJS2armta/QzETPhiZiPK/rhrmXhsWp+zOL82XIxfvL8v/kYZWNYNYiUefkkh6jzfwAfcW41Jc/MWwDguIKAtwuAtwAUQUAFEQoAAAAAAAAAAAIKIAAAjAQGxDH7S6WWHpOz+0mmoclvke6Um9orDxkyVx1m1vEMftf2h1W6FOVrL7Saed/dR5Xp3SN5WWXQuab0hbWzzzbZysNetPVhFznK+rFbXZX+R0FMVMGPSgx2vyc3XPh2PYvSc5N60m/Wtmz0/RmObWq3fgeW9l9DYmklrUKibz9m9/I7fCKtFp9zWy4U5v5FBbUy6GHWxrEsapgQxFT/Kr/0av0LtHES306v9Kr9DWy14zHa2f/vAo06/8tT+nU+hP3mfsz3P2JcOgFlMW5BGpyl+WRIp8n+VgSANUuvkxb9fJgPFGXHIBUKIKAAAAAAAAAAAgAAAIxWNYEWKxEacJTk7Rim2eT9ptNOrOc3vyS92K2JHRdu9N59xB5Rzm1vlw8DzTEOeIqxow9qW1vZGO+T6F1wMEUr6lvMqLnZpzX9OviPLOq06uKqd3Si5PbJ7IxX8z3GvheytOK+2qOcntUPViuV3m/gdBgcLToxVKHqwveUretJ75PiytXqk6aRk+5C/yZxxrH2Q0qdOlZQVtVWWd8tvzLlHS62PJ/Ay61QzsRUNGXhY7V7RpK43Nyb7zt22F01sV/ibeE0usrt36nlEcc4tK5vaLxt7ZlFfHNbTEr6ttxuHp+H0mnx8zRo4tPfY4nAYnYbuFrHnT06OMiRMzMNXt0L8WeRLcW4xMcA5CjUKAoogoAAAAAAAAAACAAAIZPaPSqw1GUrrXleNNc+PgLp7TUMLH3qkk3GF93F8jy3TenJVpOdSes9yWxLguBO4nEnJPVbx/aBy+XFPkr939MrTWO9qTd27vmxOykLU6ld+1Uk4RfCEdvm7+RgaTrSrVIwpxcnJqMYpXcpN2SSOlp0J4WKw1RKM6aSmr7JPNr4lvFom/SgZcU0wb95W6tcpVapHVrFWdUlRGlPNZ2fVqFOtIdOZWqzPN57JfHpO1etNJq6vnxat5G/ohwdsprpNfOJzdVXa8zc0TuOd5UxOWdOmwxqkO40bCDtnNfll9DoaVNRk467dna+rb5nK6LqbDpJT+1n+NkdsbFBL3l5M0aDy42MfDyNLCyPMsrqHIZFjzAchREKgFFEFAAAAAAAAAAQCDKtRRTk8lFOT6LMeYva3F93hpJe1U+zXTf8AA946ddor+WvLeKUm0+zhdL47+IqzqSW15LalFbEUnbcEyHXcXdbVmdNWsVjUOTteZtuSYar3FaOIpwpqrC9m4J7dv/0w+2OlHWryxChqd4o95G90ppWbT4OyNnWTvJ+RQxijNNSSafJGPSjq6o8pWHlTWOm/eHLU9IN5XsWYYq+0gx+jXCV4JuLzttaIKcXwY9XXaUq3FreOqnhfnVXEh1tZ25onwmiqtTNQaj70sl+5brYJU9SKzu7t8TTPIpa8Uie7dTj+nWbSqywexppN227DZ0Zo6pu1J/gq05N+Cd/gVsVGy6Ir6Mfr+JB5/Hrj1erdweRbLuLOywVCpBrXpzhmvahKP6o31P7Wf42c1o3E1IP1Zzj+GTR1GBx85W1pa34kpfqVye1MMmaNJlahNb4x8Fb9C5T1eDXR/U8spoSJoyIoxjxfiiWMOZgSIchqQ5AKKIACgAAAAAAAAAh5/wBsMf3tfVT9WktRcNb7z+Xgdfp7SCw9GUvvP1YL+Z7/AAPNKkrtt5vayz+H4dz6k/pUfFM+ojHH7QzK1eVixIzsVULmsKGZVq+IaIVXUuozFTyZlxqtM9TOknFi9Su48w1oVJRlGcW4yi1KLW1NHaaOx9PE09bUhGrHKpFJJp+8uTODo1lLqWcNiJ0pqcHaS8muD4oicvjRmr28pfE5M4bdNvDqcTFK9+Lewwq9FSrRV1ZJtvpd/I0oaUp1Y5vUlvi9ngzOqTWtKXkQODx71yzNo1pP5vIr6Xyz5Z+PltKuj45p8x2NqbSxg4Naqst21G34nb5Yhr+GU1Ey6PCUrxUlu2mzgnaxR0LZ2y+JrqjFSavbPesioiVs18HV3M0qcjHw0Hus+jNGldbrAX6bLVMp0UW4HkSIcNQ4BQAAFAAAAAAARu129izFOX7XaX1U6EHnJfaNbl7vibMWKclorDTnzVxUm0sLtJpTv6rt7ELxhz4vxMSRJNkUmdFjpFKxWHK5ck5LTafdBiJ2RkYmoW8XWMjE1CRHaGqteq2kNWdyfQOh5YzEKjGWpeE5OVrqNlll1sinNnonoq0ZanXxLXtyVGm+MY5ya8Wl4Mh8vL0Umfdd8LFuzgNK6Lr4Oo6dWLi9qf3Zx4xe8bRxV9p7XpfRtLEQdOrBTi+O2L4p7mea6c7C1abcsPLvYbVGVo1Fy4P4Ebj8+J7WSM/Bi3eGMphOq+JTqYWvB2nSqRfOEl8ixhdG16r/AMOUY75TTivjtJs8jHEb2hRw8m9DC0nVqJfdj60jZhQzLmj8LChDUdNTzvKak4Tb65q3gW6dOk3lKUOU43XnH6IouVn9W+/Zc4MUY6aWtDQzXVHRU6SldPi/1MzReEetHVcZq69hqXw2ryNjDxttVs2Rm4Qw7jzXEu0JNb2SUkWIU1wM7D6M3yLMWRQiSxMCRDxiHoBQAAFAAAAAAMvT+lVh6eVnUndQXzfI88r1XJtt3bd23tbNnt/KdOtCcv8ADnDVi9yknmvjc5iOKT3l5wcda4+qPMue+I3yWyanxHhOytjqmr6u/f14E8MTGKcr3ksornx8DGxdYn1jcquVbFVTPmyStO5BNnq0peDHolOlKpOFOCvKcowilvlJ2S82e96H0esLh6NCOynBRfOW2T8Xc889Feg+8qyxk16lFuFK6ylVaza6J/E9RqIoedm6rdMezoOLi6K7VKrW9eKyKFemnskukvV/Y0KqM/ERICUza9CUVmmrttcHnuZmV6ZqVJSjfVbXJbH1Wwq1K9/bpxl/NB93L5p+QGTOiJCgafd05ezPV5VFq/FXQ7+DlGzccnsks4vo1kwI8JS2G/hakrJN365/qZ2HpGnh4gXab4peGXwLNO3HzIKSJ4ICeMRyI4kqYDkOQiFQDgAAFAAAQAADh/Se/Uw/4qn6RPL8RiHB3XkenelB+rhv+q/7DyzGl9wf9MftS8ufqyX/AIg2r7hksXco4epabi9ktnUsTgTItPhHvhpHzaPcrk+iNG1MXXp0KSvKbs3uhH70nySKap8zt/RTjY08XOjJK9enaEn7SlHNxT5q/kaeTa1cczDdxYpN4jb07RmjqeGo06FNWhTjqri3vb5t5ksyaTI5o5yZ33leKtSXFeRUqwvsz5b/ACLlWJSrxMDPxECjVpmpOTtn6232s9/HaVZqL4x65rzQGf3RPhouLvFuPGztfqt5O6G/auKzXmSU6YFjDS1mlKKfNerL4ZfAuUVF7G1ykvmivh4ZonpRAuQg19VmiaJXpZcixGXR/AB6JIjFbp1JIoB6FQiFQDgAAFEFEYCMS4NjQOE9J0s8OuEaj83H6HmOMZ6P6TJ/a0lwpN+cn9DzbGPM6HhRrDVRcufqyx8TKzbW7M2a9CcVHXjquUIzXOMldMxa6u31seo+kDRHd0cDWStahDDVOsYpxf8AcvIzbL05Yr+UicfVh3+HBpk+BxkqFalWj7VKpGoudndro1deJXYjJVoi1dKykzS8S+jKVVTjCcc4zipx6NXQk0c56O9Id9o+jd3dJyoS/wBLy/2uJ0raZyt69Npq6as7iJVqhVqIuzRVqwPL0o1IZef6lWpTL1RNfuQSt06gVIxad1ddCzTlxSfNZP6MXux8YAWKCW5+DyJIQsQwiWad104bgJIImihsLdP0JYoBbD4iJCoCRMchiHoBQAUAGscMkA1jWwkyOUgPOfSLUvibe7Siv1fzPPcY8zte3FbWxVXlaPkkcNjJbTpeNGsVf4c9mnqzT/KHRmG77E4el/m16UPCU0n8D3Ltvh1VwVdWzglVj/pf0ueUejnC95pGi91GM6z6pWXxfwPY8dadKrB/fpzh5xaKzl5NZq/8W+Kn0ph4ZXWZC2WsVHLwKbZdR4UVvueleiXE/Z4unwqQqpfii4v+xHfd4eW+iyratiVxpQflL9z0bvTneZGs0ug407xwu96NlZ7Cr3oqqEVvFSBXnTLanfaI4X2AU1C2z9iSPNErgKoAEIk8IjKcNvRksGBJFEiQkUPSAIskQ1IckAo5DUOQCiiAApHIkIpARTZBORJVZQxlfVjKXuxb8lczEbliZ1DyztJX1q1aXGc/K+RyOLkbulqu05yvPM6f7aRDncUTfJt3Xoroav8AE13v1aEf7pfrE7yeLR5/2bxXc0IU1tznL8TNd6Rdn0Zz2a3XlmYdBWOmjjMctviZjZo49mW2dJ4hznmXZejWVquIf/LjH/d+x6Aqx592BWrCtP3pxiukVf8A7jsadU53mTvNLoOPGscNNVSSMyjTkWIEZuW4yJYsrwJogTJ8R6iRxJIoB8I7eg6MRYskSARIegSFSAcmKJYVAOQqGocgFAAAVkUyUimBTrMy8dDWjJcU0a1WJUqUwPI9Jdmarb1auX80c0VaHZjVd5Nyfkel43Ces/MoywvIk25GS0amWquKlZ3EOewejrLoJjqbhCTs9jOlw2Gz2bSXEaPUk1bamaInptEtlo3GnkmkMVHPMoxk5O0U23wTZ6NU0JTvfu4/lRLR0VCOyKXRWLS3xGZjtCBTgUr5lB2bwMoUoRs1vfNvNnS0MOP0Zh1q24O3gaUKJVWmZmZlPiNRpXp0ixCmTRpEsYGGUcYEsYj1AeogNjEkjEWMSRRARIekCQ5IATHoaLYBwCJjgBDkIKAoAACkcgACCoiCUQACli6OwpSoABmARo2Zd7kAEjLq4VXfVjVhgAyLuApWb6F9UwAxIeoD1EAMB6iOUQAByQ5IAAcLYAAWwAACgAALccgABQAAP//Z"/>
          <p:cNvSpPr>
            <a:spLocks noChangeAspect="1" noChangeArrowheads="1"/>
          </p:cNvSpPr>
          <p:nvPr/>
        </p:nvSpPr>
        <p:spPr bwMode="auto">
          <a:xfrm>
            <a:off x="155575" y="-1317625"/>
            <a:ext cx="260032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46912" y="630423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404" y="768618"/>
            <a:ext cx="3096340" cy="17416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67" y="2580893"/>
            <a:ext cx="874846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Как правильно выбрать журнал…и не </a:t>
            </a:r>
            <a:r>
              <a:rPr lang="ru-RU" sz="1600" dirty="0" smtClean="0"/>
              <a:t>пожалеть о выборе</a:t>
            </a:r>
            <a:endParaRPr lang="ru-RU" sz="1600" dirty="0"/>
          </a:p>
          <a:p>
            <a:pPr marL="363538" indent="-363538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Структура статьи. </a:t>
            </a:r>
            <a:r>
              <a:rPr lang="en-US" sz="1600" i="1" dirty="0"/>
              <a:t>Cover letter </a:t>
            </a:r>
            <a:r>
              <a:rPr lang="ru-RU" sz="1600" dirty="0"/>
              <a:t>и как его писать правильно</a:t>
            </a:r>
            <a:endParaRPr lang="en-US" sz="1600" dirty="0"/>
          </a:p>
          <a:p>
            <a:pPr marL="363538" indent="-363538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Профессиональная и публикационная этика</a:t>
            </a:r>
          </a:p>
          <a:p>
            <a:pPr marL="363538" indent="-363538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Веб-интерфейсы для отправки статьи.</a:t>
            </a:r>
          </a:p>
          <a:p>
            <a:pPr marL="363538" indent="-363538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Выбор рецензентов</a:t>
            </a:r>
          </a:p>
          <a:p>
            <a:pPr marL="363538" indent="-363538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Работа с полученными рецензиями. Работа рецензента: как это делается</a:t>
            </a:r>
          </a:p>
          <a:p>
            <a:pPr marL="363538" indent="-363538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Работа со ссылками: полезные </a:t>
            </a:r>
            <a:r>
              <a:rPr lang="ru-RU" sz="1600" dirty="0" smtClean="0"/>
              <a:t>инструменты </a:t>
            </a:r>
            <a:r>
              <a:rPr lang="en-US" sz="1600" dirty="0" smtClean="0"/>
              <a:t>(reference managers)</a:t>
            </a:r>
            <a:endParaRPr lang="ru-RU" sz="1600" dirty="0"/>
          </a:p>
          <a:p>
            <a:pPr marL="363538" indent="-363538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Продвижение результатов в Сети и </a:t>
            </a:r>
            <a:r>
              <a:rPr lang="en-US" sz="1600" i="1" dirty="0"/>
              <a:t>offline</a:t>
            </a:r>
            <a:endParaRPr lang="ru-RU" sz="1600" i="1" dirty="0"/>
          </a:p>
          <a:p>
            <a:pPr marL="363538" indent="-363538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Как выйти на более высокий уровень публикаций</a:t>
            </a:r>
            <a:endParaRPr lang="en-US" sz="1600" dirty="0"/>
          </a:p>
          <a:p>
            <a:endParaRPr lang="ru-RU" sz="1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6535216"/>
            <a:ext cx="7883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*Интересует полный курс? Обращайтесь: </a:t>
            </a:r>
            <a:r>
              <a:rPr lang="en-US" sz="1400" dirty="0" smtClean="0">
                <a:hlinkClick r:id="rId4"/>
              </a:rPr>
              <a:t>irodin@mail.ru</a:t>
            </a:r>
            <a:r>
              <a:rPr lang="en-US" sz="1400" dirty="0" smtClean="0"/>
              <a:t>, sergey.a.adonin@gmail.com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5883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Курохтин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3050"/>
            <a:ext cx="9144000" cy="4276471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16632"/>
            <a:ext cx="82296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Scopus – </a:t>
            </a:r>
            <a:r>
              <a:rPr lang="ru-RU" dirty="0" smtClean="0"/>
              <a:t>профиль автора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0" y="1714488"/>
            <a:ext cx="3367608" cy="576064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643042" y="1357298"/>
            <a:ext cx="0" cy="36004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284152" y="1087447"/>
            <a:ext cx="3807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Последняя </a:t>
            </a:r>
            <a:r>
              <a:rPr lang="ru-RU" sz="1400" dirty="0" err="1" smtClean="0"/>
              <a:t>аффилиация</a:t>
            </a:r>
            <a:r>
              <a:rPr lang="ru-RU" sz="1400" dirty="0" smtClean="0"/>
              <a:t> и</a:t>
            </a:r>
            <a:r>
              <a:rPr lang="en-US" sz="1400" dirty="0" smtClean="0"/>
              <a:t> ORCID</a:t>
            </a:r>
            <a:endParaRPr lang="ru-RU" sz="1400" dirty="0"/>
          </a:p>
        </p:txBody>
      </p:sp>
      <p:sp>
        <p:nvSpPr>
          <p:cNvPr id="10" name="Овал 9"/>
          <p:cNvSpPr/>
          <p:nvPr/>
        </p:nvSpPr>
        <p:spPr>
          <a:xfrm>
            <a:off x="2843808" y="2636912"/>
            <a:ext cx="3168352" cy="792088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3995936" y="1340768"/>
            <a:ext cx="576064" cy="129614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43808" y="825837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Число публикаций и цитирований по годам</a:t>
            </a:r>
            <a:endParaRPr lang="ru-RU" sz="1400" dirty="0"/>
          </a:p>
        </p:txBody>
      </p:sp>
      <p:sp>
        <p:nvSpPr>
          <p:cNvPr id="15" name="Овал 14"/>
          <p:cNvSpPr/>
          <p:nvPr/>
        </p:nvSpPr>
        <p:spPr>
          <a:xfrm>
            <a:off x="5715008" y="1500174"/>
            <a:ext cx="1080120" cy="360039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>
            <a:endCxn id="18" idx="2"/>
          </p:cNvCxnSpPr>
          <p:nvPr/>
        </p:nvCxnSpPr>
        <p:spPr>
          <a:xfrm flipV="1">
            <a:off x="6228184" y="1246776"/>
            <a:ext cx="0" cy="27401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08104" y="72355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Подписка на обновления</a:t>
            </a:r>
            <a:endParaRPr lang="ru-RU" sz="1400" dirty="0"/>
          </a:p>
        </p:txBody>
      </p:sp>
      <p:sp>
        <p:nvSpPr>
          <p:cNvPr id="20" name="Овал 19"/>
          <p:cNvSpPr/>
          <p:nvPr/>
        </p:nvSpPr>
        <p:spPr>
          <a:xfrm>
            <a:off x="35496" y="4005064"/>
            <a:ext cx="3600400" cy="432048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1758073" y="4437113"/>
            <a:ext cx="0" cy="194421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5536" y="6488668"/>
            <a:ext cx="2894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Список публикаций (</a:t>
            </a:r>
            <a:r>
              <a:rPr lang="ru-RU" sz="1400" dirty="0" err="1" smtClean="0"/>
              <a:t>кликабелен</a:t>
            </a:r>
            <a:r>
              <a:rPr lang="ru-RU" sz="1400" dirty="0"/>
              <a:t>)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80533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16632"/>
            <a:ext cx="82296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/>
              <a:t>Scopus – </a:t>
            </a:r>
            <a:r>
              <a:rPr lang="ru-RU" sz="3400" dirty="0"/>
              <a:t>профиль автора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51846" y="76470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Расчет индекса </a:t>
            </a:r>
            <a:r>
              <a:rPr lang="ru-RU" dirty="0" err="1" smtClean="0"/>
              <a:t>Хирша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500166" y="364331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r>
              <a:rPr lang="ru-RU" dirty="0" smtClean="0"/>
              <a:t>статистика по источникам, годам, типу публикации</a:t>
            </a:r>
            <a:r>
              <a:rPr lang="en-US" dirty="0" smtClean="0"/>
              <a:t>…</a:t>
            </a:r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  <p:pic>
        <p:nvPicPr>
          <p:cNvPr id="10" name="Рисунок 9" descr="Безымянный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1546"/>
            <a:ext cx="9144000" cy="268415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71942"/>
            <a:ext cx="8715377" cy="269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778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116632"/>
            <a:ext cx="82296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Обновление библиографии в рукописи: 4 шага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42977" y="1268760"/>
            <a:ext cx="60486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Шаг </a:t>
            </a:r>
            <a:r>
              <a:rPr lang="en-US" dirty="0" smtClean="0"/>
              <a:t>1: </a:t>
            </a:r>
            <a:r>
              <a:rPr lang="ru-RU" dirty="0" smtClean="0"/>
              <a:t>находим свежие обзоры и статьи в лучших журналах с максимальным цитированием</a:t>
            </a:r>
          </a:p>
          <a:p>
            <a:pPr algn="ctr"/>
            <a:endParaRPr lang="en-US" dirty="0" smtClean="0"/>
          </a:p>
          <a:p>
            <a:pPr algn="ctr"/>
            <a:r>
              <a:rPr lang="ru-RU" dirty="0" smtClean="0"/>
              <a:t>Шаг</a:t>
            </a:r>
            <a:r>
              <a:rPr lang="en-US" dirty="0" smtClean="0"/>
              <a:t> 2: </a:t>
            </a:r>
            <a:r>
              <a:rPr lang="ru-RU" dirty="0" smtClean="0"/>
              <a:t>изучаем список ссылок в обзорах, а также перечень работ, которые ссылаются на обзоры. Просматриваем </a:t>
            </a:r>
            <a:r>
              <a:rPr lang="en-US" dirty="0" smtClean="0"/>
              <a:t>Abstracts, </a:t>
            </a:r>
            <a:r>
              <a:rPr lang="ru-RU" dirty="0" smtClean="0"/>
              <a:t>выбираем наиболее релевантные работы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ru-RU" dirty="0" smtClean="0"/>
              <a:t>Шаг</a:t>
            </a:r>
            <a:r>
              <a:rPr lang="en-US" dirty="0" smtClean="0"/>
              <a:t> 3: </a:t>
            </a:r>
            <a:r>
              <a:rPr lang="ru-RU" dirty="0" smtClean="0"/>
              <a:t>Просматриваем полнотекстовые версии наиболее интересных статей</a:t>
            </a:r>
          </a:p>
          <a:p>
            <a:pPr algn="ctr"/>
            <a:endParaRPr lang="en-US" dirty="0" smtClean="0"/>
          </a:p>
          <a:p>
            <a:pPr algn="ctr"/>
            <a:r>
              <a:rPr lang="ru-RU" dirty="0" smtClean="0"/>
              <a:t>Шаг</a:t>
            </a:r>
            <a:r>
              <a:rPr lang="en-US" dirty="0" smtClean="0"/>
              <a:t> 4: </a:t>
            </a:r>
            <a:r>
              <a:rPr lang="ru-RU" dirty="0" smtClean="0"/>
              <a:t>цитируем</a:t>
            </a:r>
            <a:r>
              <a:rPr lang="en-US" dirty="0" smtClean="0"/>
              <a:t>!</a:t>
            </a:r>
          </a:p>
          <a:p>
            <a:pPr algn="ctr"/>
            <a:endParaRPr lang="en-US" b="1" dirty="0"/>
          </a:p>
          <a:p>
            <a:pPr algn="ctr"/>
            <a:r>
              <a:rPr lang="ru-RU" b="1" dirty="0" smtClean="0"/>
              <a:t>Обновления для разделов «Введение» и «Выводы» делаются за 20-30 минут</a:t>
            </a:r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74329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/>
              <a:t>Работа со ссылками: 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ru-RU" sz="5400" dirty="0"/>
              <a:t>полезные инструменты</a:t>
            </a:r>
            <a:endParaRPr lang="ru-RU" sz="5400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3630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dirty="0"/>
              <a:t>Этапы работы с литературой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483768" y="836712"/>
            <a:ext cx="633670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ru-RU" sz="2000" dirty="0"/>
              <a:t>Поиск</a:t>
            </a:r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ru-RU" sz="2000" dirty="0"/>
              <a:t>библиографические данные</a:t>
            </a:r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ru-RU" sz="2000" dirty="0"/>
              <a:t>полный текст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endParaRPr lang="ru-RU" sz="2000" dirty="0"/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ru-RU" sz="2000" dirty="0"/>
              <a:t>Каталогизация</a:t>
            </a:r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ru-RU" sz="2000" dirty="0"/>
              <a:t>сохранение результатов поиска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endParaRPr lang="ru-RU" sz="2000" dirty="0"/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endParaRPr lang="en-US" sz="2000" dirty="0" smtClean="0"/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ru-RU" sz="2000" dirty="0" smtClean="0"/>
              <a:t>Использование</a:t>
            </a:r>
            <a:endParaRPr lang="ru-RU" sz="2000" dirty="0"/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ru-RU" sz="2000" dirty="0"/>
              <a:t>быстрый поиск нужной информации</a:t>
            </a:r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ru-RU" sz="2000" dirty="0"/>
              <a:t>цитирование при написании своих документов</a:t>
            </a:r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ru-RU" sz="2000" dirty="0"/>
              <a:t>составление библиографий, списка публикаций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endParaRPr lang="ru-RU" sz="2000" dirty="0" smtClean="0"/>
          </a:p>
        </p:txBody>
      </p:sp>
      <p:pic>
        <p:nvPicPr>
          <p:cNvPr id="3" name="Picture 2" descr="http://seobravo.ru/wp-content/uploads/2014/12/Poisk-po-bloga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4" y="692696"/>
            <a:ext cx="1625288" cy="16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xn--80apfmrmcq.xn--p1ai/images/Katalo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65" y="2493441"/>
            <a:ext cx="1871663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habrastorage.org/storage/habraeffect/d4/f9/d4f92dffcb5dfcdae4bf94bd16597ff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65" y="4523555"/>
            <a:ext cx="2137415" cy="192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44696"/>
            <a:ext cx="8229600" cy="648000"/>
          </a:xfrm>
        </p:spPr>
        <p:txBody>
          <a:bodyPr>
            <a:normAutofit/>
          </a:bodyPr>
          <a:lstStyle/>
          <a:p>
            <a:r>
              <a:rPr lang="ru-RU" sz="3200" dirty="0"/>
              <a:t>Нашли. Что дальше?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512" y="620688"/>
            <a:ext cx="8496944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ru-RU" sz="2000" dirty="0"/>
              <a:t>При поиске используется браузер, потом </a:t>
            </a:r>
            <a:r>
              <a:rPr lang="ru-RU" sz="2000" dirty="0" smtClean="0"/>
              <a:t>нужны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специальные </a:t>
            </a:r>
            <a:r>
              <a:rPr lang="ru-RU" sz="2000" dirty="0"/>
              <a:t>инструменты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ru-RU" sz="2400" dirty="0"/>
              <a:t>Функции: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ru-RU" sz="2000" dirty="0"/>
              <a:t>сохранять результаты поиска (всё, что может потом понадобится)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ru-RU" sz="2000" dirty="0"/>
              <a:t>находить необходимый документ (поиск по библиографической информации и по полному тексту)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ru-RU" sz="2000" dirty="0"/>
              <a:t>создать список литературы или библиографию из выбранных документов в нужном формате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ru-RU" sz="2000" dirty="0"/>
              <a:t>удобно цитировать документы из программ по работе с текстом при написании статей и т.п.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ru-RU" sz="2400" dirty="0"/>
              <a:t>Общие требования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ru-RU" sz="2000" dirty="0"/>
              <a:t>поддержка многих типов документов (книги, главы книг, статьи, ссылки, диссертации, неопубликованное и т.д.)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ru-RU" sz="2000" dirty="0"/>
              <a:t>минимальное количество кликов/нажатий клавиш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ru-RU" sz="2000" dirty="0"/>
              <a:t>не повторять одинаковые действия</a:t>
            </a:r>
          </a:p>
        </p:txBody>
      </p:sp>
      <p:pic>
        <p:nvPicPr>
          <p:cNvPr id="7" name="Picture 10" descr="&amp;Kcy;&amp;acy;&amp;rcy;&amp;tcy;&amp;icy;&amp;ncy;&amp;kcy;&amp;icy; &amp;pcy;&amp;ocy; &amp;zcy;&amp;acy;&amp;pcy;&amp;rcy;&amp;ocy;&amp;scy;&amp;ucy; &amp;mcy;&amp;ocy;&amp;lcy;&amp;ocy;&amp;tcy;&amp;ocy;&amp;k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25" y="620688"/>
            <a:ext cx="1309507" cy="115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9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/>
              <a:t>Mendeley</a:t>
            </a:r>
            <a:r>
              <a:rPr lang="en-US" sz="3200" dirty="0"/>
              <a:t> </a:t>
            </a:r>
            <a:r>
              <a:rPr lang="en-US" sz="3200" dirty="0" smtClean="0"/>
              <a:t>– </a:t>
            </a:r>
            <a:r>
              <a:rPr lang="ru-RU" sz="3200" dirty="0" smtClean="0"/>
              <a:t>удобный библиографический менеджер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48" y="2852936"/>
            <a:ext cx="7344816" cy="38337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908720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Главные компоненты</a:t>
            </a:r>
            <a:r>
              <a:rPr lang="en-US" dirty="0" smtClean="0"/>
              <a:t>: “</a:t>
            </a:r>
            <a:r>
              <a:rPr lang="en-US" dirty="0" err="1" smtClean="0"/>
              <a:t>Mendeley</a:t>
            </a:r>
            <a:r>
              <a:rPr lang="en-US" dirty="0" smtClean="0"/>
              <a:t> Desktop” (</a:t>
            </a:r>
            <a:r>
              <a:rPr lang="ru-RU" dirty="0" smtClean="0"/>
              <a:t>ПО, устанавливается бесплатно</a:t>
            </a:r>
            <a:r>
              <a:rPr lang="en-US" dirty="0" smtClean="0"/>
              <a:t>),</a:t>
            </a:r>
            <a:r>
              <a:rPr lang="ru-RU" dirty="0" smtClean="0"/>
              <a:t> плагины для браузера и </a:t>
            </a:r>
            <a:r>
              <a:rPr lang="en-US" dirty="0" smtClean="0"/>
              <a:t>Word (</a:t>
            </a:r>
            <a:r>
              <a:rPr lang="ru-RU" dirty="0" smtClean="0"/>
              <a:t>или другого редактора) и облако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Основные функции доступны бесплатно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Библиография генерируется автоматически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234888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Шаг </a:t>
            </a:r>
            <a:r>
              <a:rPr lang="en-US" dirty="0" smtClean="0"/>
              <a:t>1:</a:t>
            </a:r>
            <a:r>
              <a:rPr lang="ru-RU" dirty="0" smtClean="0"/>
              <a:t> установить</a:t>
            </a:r>
            <a:r>
              <a:rPr lang="en-US" dirty="0" smtClean="0"/>
              <a:t> </a:t>
            </a:r>
            <a:r>
              <a:rPr lang="en-US" dirty="0" err="1" smtClean="0"/>
              <a:t>Mendeley</a:t>
            </a:r>
            <a:r>
              <a:rPr lang="en-US" dirty="0" smtClean="0"/>
              <a:t> Desktop</a:t>
            </a:r>
            <a:r>
              <a:rPr lang="ru-RU" dirty="0" smtClean="0"/>
              <a:t> и создать аккаунт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78383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58108" y="0"/>
            <a:ext cx="8606721" cy="648072"/>
          </a:xfrm>
        </p:spPr>
        <p:txBody>
          <a:bodyPr>
            <a:normAutofit fontScale="90000"/>
          </a:bodyPr>
          <a:lstStyle/>
          <a:p>
            <a:r>
              <a:rPr lang="en-US" sz="3200" dirty="0" err="1"/>
              <a:t>Mendeley</a:t>
            </a:r>
            <a:r>
              <a:rPr lang="en-US" sz="3200" dirty="0"/>
              <a:t> – </a:t>
            </a:r>
            <a:r>
              <a:rPr lang="ru-RU" sz="3200" dirty="0"/>
              <a:t>удобный библиографический менеджер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76470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Шаг</a:t>
            </a:r>
            <a:r>
              <a:rPr lang="en-US" dirty="0" smtClean="0"/>
              <a:t> 2: </a:t>
            </a:r>
            <a:r>
              <a:rPr lang="ru-RU" dirty="0" smtClean="0"/>
              <a:t>найти то, что хотелось бы процитировать </a:t>
            </a:r>
            <a:r>
              <a:rPr lang="en-US" dirty="0" smtClean="0"/>
              <a:t>(</a:t>
            </a:r>
            <a:r>
              <a:rPr lang="ru-RU" dirty="0" smtClean="0"/>
              <a:t>в</a:t>
            </a:r>
            <a:r>
              <a:rPr lang="en-US" dirty="0" smtClean="0"/>
              <a:t> Scopus </a:t>
            </a:r>
            <a:r>
              <a:rPr lang="ru-RU" dirty="0" smtClean="0"/>
              <a:t>или в сети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100"/>
            <a:ext cx="9144000" cy="49149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8676456" y="2046179"/>
            <a:ext cx="360040" cy="302702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 flipV="1">
            <a:off x="8388424" y="1628800"/>
            <a:ext cx="468052" cy="45016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8295480" y="2573288"/>
            <a:ext cx="669008" cy="360039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8388424" y="1628800"/>
            <a:ext cx="266528" cy="9154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04048" y="1326702"/>
            <a:ext cx="437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Данные загружаются в 2 клика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00911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76470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Шаг</a:t>
            </a:r>
            <a:r>
              <a:rPr lang="en-US" dirty="0" smtClean="0"/>
              <a:t> 3: </a:t>
            </a:r>
            <a:r>
              <a:rPr lang="ru-RU" dirty="0" smtClean="0"/>
              <a:t>синхронизация с облаком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56" y="1700808"/>
            <a:ext cx="7344816" cy="3833762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 flipV="1">
            <a:off x="2087724" y="1134036"/>
            <a:ext cx="1548172" cy="79185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27584" y="587727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Облачное хранение позволяет использовать собранные коллекции на любом компьютере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58108" y="0"/>
            <a:ext cx="8606721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Mendeley – </a:t>
            </a:r>
            <a:r>
              <a:rPr lang="ru-RU" sz="3200" smtClean="0"/>
              <a:t>удобный библиографический менеджер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3503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8789" y="1172347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Шаг</a:t>
            </a:r>
            <a:r>
              <a:rPr lang="en-US" dirty="0" smtClean="0"/>
              <a:t> 4: </a:t>
            </a:r>
            <a:r>
              <a:rPr lang="ru-RU" dirty="0" smtClean="0"/>
              <a:t>вставить ссылку и применить желаемый стиль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71" y="2132856"/>
            <a:ext cx="9144000" cy="21425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4653136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Это сильно экономит время, особенно при работе с текстами, где много ссылок (монографии, обзоры, диссертации…)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58108" y="0"/>
            <a:ext cx="8606721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Mendeley – </a:t>
            </a:r>
            <a:r>
              <a:rPr lang="ru-RU" sz="3200" smtClean="0"/>
              <a:t>удобный библиографический менеджер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0325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Основные принципы и понятия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00970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«Эко-Вектор»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b="1" dirty="0" smtClean="0"/>
              <a:t>Научное издательство</a:t>
            </a:r>
            <a:r>
              <a:rPr lang="ru-RU" sz="2800" dirty="0" smtClean="0"/>
              <a:t> с 1997 года</a:t>
            </a:r>
            <a:r>
              <a:rPr lang="en-US" sz="2800" dirty="0" smtClean="0"/>
              <a:t> (</a:t>
            </a:r>
            <a:r>
              <a:rPr lang="ru-RU" sz="2800" dirty="0" smtClean="0"/>
              <a:t>более </a:t>
            </a:r>
            <a:r>
              <a:rPr lang="en-US" sz="2800" dirty="0" smtClean="0"/>
              <a:t>270 </a:t>
            </a:r>
            <a:r>
              <a:rPr lang="ru-RU" sz="2800" dirty="0" smtClean="0"/>
              <a:t>книг, 1</a:t>
            </a:r>
            <a:r>
              <a:rPr lang="en-US" sz="2800" dirty="0" smtClean="0"/>
              <a:t>7</a:t>
            </a:r>
            <a:r>
              <a:rPr lang="ru-RU" sz="2800" dirty="0" smtClean="0"/>
              <a:t> журналов)</a:t>
            </a:r>
          </a:p>
          <a:p>
            <a:r>
              <a:rPr lang="ru-RU" sz="2800" b="1" dirty="0" smtClean="0"/>
              <a:t>Официальный агент</a:t>
            </a:r>
            <a:r>
              <a:rPr lang="ru-RU" sz="2800" dirty="0" smtClean="0"/>
              <a:t> </a:t>
            </a:r>
            <a:r>
              <a:rPr lang="en-US" sz="2800" dirty="0" smtClean="0"/>
              <a:t>Elsevier </a:t>
            </a:r>
            <a:r>
              <a:rPr lang="ru-RU" sz="2800" dirty="0" smtClean="0"/>
              <a:t>с 2010 года</a:t>
            </a:r>
          </a:p>
          <a:p>
            <a:r>
              <a:rPr lang="ru-RU" sz="2800" b="1" dirty="0" smtClean="0"/>
              <a:t>Обучающие семинары</a:t>
            </a:r>
            <a:r>
              <a:rPr lang="ru-RU" sz="2800" dirty="0" smtClean="0"/>
              <a:t> </a:t>
            </a:r>
            <a:r>
              <a:rPr lang="en-US" sz="2800" dirty="0" smtClean="0"/>
              <a:t>Elsevier</a:t>
            </a:r>
            <a:r>
              <a:rPr lang="ru-RU" sz="2800" dirty="0" smtClean="0"/>
              <a:t> (более 40 городов России и мира)</a:t>
            </a:r>
            <a:r>
              <a:rPr lang="en-US" sz="2800" dirty="0" smtClean="0"/>
              <a:t> </a:t>
            </a:r>
            <a:endParaRPr lang="ru-RU" sz="2800" dirty="0" smtClean="0"/>
          </a:p>
          <a:p>
            <a:r>
              <a:rPr lang="ru-RU" sz="2800" b="1" dirty="0" smtClean="0"/>
              <a:t>Оператор электронных баз</a:t>
            </a:r>
            <a:r>
              <a:rPr lang="ru-RU" sz="2800" dirty="0" smtClean="0"/>
              <a:t> </a:t>
            </a:r>
            <a:r>
              <a:rPr lang="ru-RU" sz="2800" b="1" dirty="0" smtClean="0"/>
              <a:t>данных</a:t>
            </a:r>
            <a:r>
              <a:rPr lang="ru-RU" sz="2800" dirty="0" smtClean="0"/>
              <a:t> </a:t>
            </a:r>
            <a:r>
              <a:rPr lang="ru-RU" sz="2800" dirty="0" err="1" smtClean="0"/>
              <a:t>Scopus</a:t>
            </a:r>
            <a:r>
              <a:rPr lang="ru-RU" sz="2800" dirty="0" smtClean="0"/>
              <a:t>, </a:t>
            </a:r>
            <a:r>
              <a:rPr lang="en-US" sz="2800" dirty="0" err="1" smtClean="0"/>
              <a:t>ScienceDirect</a:t>
            </a:r>
            <a:r>
              <a:rPr lang="ru-RU" sz="2800" dirty="0" smtClean="0"/>
              <a:t>, </a:t>
            </a:r>
            <a:r>
              <a:rPr lang="ru-RU" sz="2800" dirty="0" err="1" smtClean="0"/>
              <a:t>SciVal</a:t>
            </a:r>
            <a:r>
              <a:rPr lang="ru-RU" sz="2800" dirty="0" smtClean="0"/>
              <a:t>, REAXYS, </a:t>
            </a:r>
            <a:r>
              <a:rPr lang="en-US" sz="2800" dirty="0" err="1" smtClean="0">
                <a:sym typeface="Arial"/>
              </a:rPr>
              <a:t>ClinicalKey</a:t>
            </a:r>
            <a:r>
              <a:rPr lang="ru-RU" sz="2800" dirty="0" smtClean="0">
                <a:sym typeface="Arial"/>
              </a:rPr>
              <a:t>, </a:t>
            </a:r>
            <a:r>
              <a:rPr lang="en-US" sz="2800" dirty="0" err="1" smtClean="0">
                <a:sym typeface="Arial"/>
              </a:rPr>
              <a:t>Knovel</a:t>
            </a:r>
            <a:r>
              <a:rPr lang="ru-RU" sz="2800" dirty="0" smtClean="0">
                <a:sym typeface="Arial"/>
              </a:rPr>
              <a:t>,</a:t>
            </a:r>
            <a:r>
              <a:rPr lang="en-US" sz="2800" dirty="0" smtClean="0">
                <a:sym typeface="Arial"/>
              </a:rPr>
              <a:t> </a:t>
            </a:r>
            <a:r>
              <a:rPr lang="en-US" sz="2800" dirty="0" smtClean="0"/>
              <a:t>Cambridge </a:t>
            </a:r>
            <a:r>
              <a:rPr lang="en-US" sz="2800" dirty="0"/>
              <a:t>Crystallographic </a:t>
            </a:r>
            <a:r>
              <a:rPr lang="en-US" sz="2800" dirty="0" err="1" smtClean="0"/>
              <a:t>DataBase</a:t>
            </a:r>
            <a:endParaRPr lang="en-US" sz="2800" dirty="0" smtClean="0"/>
          </a:p>
          <a:p>
            <a:r>
              <a:rPr lang="ru-RU" sz="2800" b="1" dirty="0" smtClean="0"/>
              <a:t>Голосующий член агентства </a:t>
            </a:r>
            <a:r>
              <a:rPr lang="en-US" sz="2800" b="1" dirty="0" err="1" smtClean="0"/>
              <a:t>Crossref</a:t>
            </a:r>
            <a:endParaRPr lang="ru-RU" sz="2800" b="1" dirty="0" smtClean="0"/>
          </a:p>
          <a:p>
            <a:r>
              <a:rPr lang="ru-RU" sz="2800" b="1" dirty="0" smtClean="0"/>
              <a:t>Школа научного ремесла </a:t>
            </a:r>
            <a:r>
              <a:rPr lang="en-US" sz="2800" b="1" dirty="0" err="1" smtClean="0"/>
              <a:t>SciCraft</a:t>
            </a:r>
            <a:endParaRPr lang="en-US" sz="2800" b="1" dirty="0" smtClean="0"/>
          </a:p>
          <a:p>
            <a:pPr marL="0" indent="0" algn="ctr">
              <a:buNone/>
            </a:pPr>
            <a:r>
              <a:rPr lang="en-US" sz="2800" b="1" dirty="0" smtClean="0">
                <a:hlinkClick r:id="rId2"/>
              </a:rPr>
              <a:t>www.eco-vector.com</a:t>
            </a:r>
            <a:endParaRPr lang="en-US" sz="2800" b="1" dirty="0" smtClean="0"/>
          </a:p>
          <a:p>
            <a:pPr marL="0" indent="0" algn="ctr">
              <a:buNone/>
            </a:pPr>
            <a:endParaRPr lang="en-US" sz="2800" b="1" dirty="0" smtClean="0"/>
          </a:p>
          <a:p>
            <a:endParaRPr lang="en-US" sz="2800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767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Рецензирование в международных журналах</a:t>
            </a:r>
            <a:br>
              <a:rPr lang="ru-RU" sz="3200" dirty="0" smtClean="0"/>
            </a:br>
            <a:r>
              <a:rPr lang="ru-RU" sz="3200" dirty="0" smtClean="0"/>
              <a:t>(</a:t>
            </a:r>
            <a:r>
              <a:rPr lang="en-US" sz="3200" i="1" dirty="0" smtClean="0"/>
              <a:t>Peer review</a:t>
            </a:r>
            <a:r>
              <a:rPr lang="en-US" sz="3200" dirty="0" smtClean="0"/>
              <a:t>)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7504" y="1097507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Peer</a:t>
            </a:r>
            <a:r>
              <a:rPr lang="en-US" dirty="0" smtClean="0"/>
              <a:t> (</a:t>
            </a:r>
            <a:r>
              <a:rPr lang="ru-RU" dirty="0" smtClean="0"/>
              <a:t>англ.) – равный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(по положению, способностям)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25268" y="1066728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«Рецензирование равными между собой»</a:t>
            </a:r>
            <a:endParaRPr lang="ru-RU" sz="20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3419143" y="1422078"/>
            <a:ext cx="2293404" cy="17346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2896"/>
            <a:ext cx="1501223" cy="14434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046" y="4077072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Автор отправляет статью в редакцию журнала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454563"/>
            <a:ext cx="2166072" cy="14434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90201" y="4005064"/>
            <a:ext cx="31779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Редактор журнала</a:t>
            </a:r>
            <a:r>
              <a:rPr lang="en-US" dirty="0" smtClean="0"/>
              <a:t> (</a:t>
            </a:r>
            <a:r>
              <a:rPr lang="en-US" i="1" dirty="0" smtClean="0"/>
              <a:t>editor</a:t>
            </a:r>
            <a:r>
              <a:rPr lang="en-US" dirty="0" smtClean="0"/>
              <a:t>)</a:t>
            </a:r>
            <a:r>
              <a:rPr lang="ru-RU" dirty="0" smtClean="0"/>
              <a:t> проводит первичную оценку. </a:t>
            </a:r>
          </a:p>
          <a:p>
            <a:pPr marL="342900" indent="-342900">
              <a:buAutoNum type="arabicParenR"/>
            </a:pPr>
            <a:r>
              <a:rPr lang="ru-RU" dirty="0" smtClean="0"/>
              <a:t>Либо отвергает сразу (не соответствует журналу – уровню, области знаний).</a:t>
            </a:r>
          </a:p>
          <a:p>
            <a:pPr marL="342900" indent="-342900">
              <a:buAutoNum type="arabicParenR"/>
            </a:pPr>
            <a:endParaRPr lang="ru-RU" dirty="0" smtClean="0"/>
          </a:p>
          <a:p>
            <a:pPr marL="342900" indent="-342900">
              <a:buFont typeface="+mj-lt"/>
              <a:buAutoNum type="arabicParenR" startAt="3"/>
            </a:pPr>
            <a:r>
              <a:rPr lang="ru-RU" dirty="0" smtClean="0"/>
              <a:t>Выносит </a:t>
            </a:r>
            <a:r>
              <a:rPr lang="ru-RU" dirty="0"/>
              <a:t>решение на основании </a:t>
            </a:r>
            <a:r>
              <a:rPr lang="ru-RU" dirty="0" smtClean="0"/>
              <a:t>рекомендаций рецензентов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833" y="2209465"/>
            <a:ext cx="735007" cy="8093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56" y="2171132"/>
            <a:ext cx="804633" cy="8859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985" y="3147231"/>
            <a:ext cx="735007" cy="8093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85308" y="4005064"/>
            <a:ext cx="30586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ru-RU" dirty="0" smtClean="0"/>
              <a:t>2) Либо отправляет рецензентам (</a:t>
            </a:r>
            <a:r>
              <a:rPr lang="en-US" i="1" dirty="0" smtClean="0"/>
              <a:t>referees</a:t>
            </a:r>
            <a:r>
              <a:rPr lang="en-US" dirty="0" smtClean="0"/>
              <a:t>)</a:t>
            </a:r>
            <a:r>
              <a:rPr lang="ru-RU" dirty="0" smtClean="0"/>
              <a:t> – специалистам, работающим в той же области, что и автор. Рецензенты оценивают статью и выносят рекомендации</a:t>
            </a: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2250566" y="2993486"/>
            <a:ext cx="737258" cy="41304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5712547" y="2644057"/>
            <a:ext cx="737258" cy="41304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0800000">
            <a:off x="5652120" y="3119926"/>
            <a:ext cx="737258" cy="41304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0800000">
            <a:off x="2178697" y="3458587"/>
            <a:ext cx="737258" cy="41304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8943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40" y="1030865"/>
            <a:ext cx="1368152" cy="13681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1052736"/>
            <a:ext cx="69127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Анонимность</a:t>
            </a:r>
            <a:r>
              <a:rPr lang="ru-RU" sz="2000" dirty="0" smtClean="0"/>
              <a:t>:</a:t>
            </a:r>
            <a:r>
              <a:rPr lang="ru-RU" sz="2000" b="1" dirty="0" smtClean="0"/>
              <a:t> </a:t>
            </a:r>
            <a:r>
              <a:rPr lang="ru-RU" sz="2000" dirty="0" smtClean="0"/>
              <a:t>Автор статьи не знает, кто рецензирует его статью. Редактор не имеет права «раскрывать» рецензента, рецензент не имеет права вступать в прямой контакт с рецензируемым до окончания процесса</a:t>
            </a:r>
          </a:p>
          <a:p>
            <a:endParaRPr lang="ru-RU" sz="2000" b="1" dirty="0"/>
          </a:p>
          <a:p>
            <a:r>
              <a:rPr lang="ru-RU" sz="2000" b="1" dirty="0" smtClean="0"/>
              <a:t>Конфиденциальность</a:t>
            </a:r>
            <a:r>
              <a:rPr lang="ru-RU" sz="2000" dirty="0"/>
              <a:t>: Ни редактор, ни рецензент</a:t>
            </a:r>
            <a:r>
              <a:rPr lang="en-US" sz="2000" dirty="0"/>
              <a:t> </a:t>
            </a:r>
            <a:r>
              <a:rPr lang="ru-RU" sz="2000" dirty="0"/>
              <a:t>не имеют права использовать информацию, полученную из рукописи статьи, в своих целях, в том числе передавать ее третьим лицам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b="1" dirty="0" smtClean="0"/>
              <a:t>Добровольность</a:t>
            </a:r>
            <a:r>
              <a:rPr lang="ru-RU" sz="2000" dirty="0"/>
              <a:t>: Получив от редакции приглашение на рецензирование статьи, специалист имеет право </a:t>
            </a:r>
            <a:r>
              <a:rPr lang="ru-RU" sz="2000" dirty="0" smtClean="0"/>
              <a:t>отказаться</a:t>
            </a:r>
          </a:p>
          <a:p>
            <a:endParaRPr lang="ru-RU" sz="2000" dirty="0"/>
          </a:p>
          <a:p>
            <a:r>
              <a:rPr lang="ru-RU" sz="2000" b="1" dirty="0" smtClean="0"/>
              <a:t>Отсутствие конфликта интересов:</a:t>
            </a:r>
            <a:r>
              <a:rPr lang="ru-RU" sz="2000" dirty="0" smtClean="0"/>
              <a:t> соглашаясь выполнить рецензирование, специалист подтверждает отсутствие конфликта интересов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8" y="2534981"/>
            <a:ext cx="1435850" cy="13155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68" y="3912634"/>
            <a:ext cx="1492766" cy="9671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68" y="5157192"/>
            <a:ext cx="1730973" cy="842810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44624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smtClean="0"/>
              <a:t>Базовые принципы </a:t>
            </a:r>
            <a:r>
              <a:rPr lang="en-US" sz="3200" i="1" smtClean="0"/>
              <a:t>peer review</a:t>
            </a:r>
            <a:endParaRPr lang="ru-RU" sz="3200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84100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Базовые принципы </a:t>
            </a:r>
            <a:r>
              <a:rPr lang="en-US" sz="3200" i="1" dirty="0" smtClean="0"/>
              <a:t>peer review</a:t>
            </a:r>
            <a:endParaRPr lang="ru-RU" sz="3200" i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32" y="1162265"/>
            <a:ext cx="2448272" cy="15005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1076538"/>
            <a:ext cx="69127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Профессионализм и обоснованность</a:t>
            </a:r>
            <a:r>
              <a:rPr lang="ru-RU" sz="2000" dirty="0" smtClean="0"/>
              <a:t>:</a:t>
            </a:r>
            <a:r>
              <a:rPr lang="ru-RU" sz="2000" b="1" dirty="0" smtClean="0"/>
              <a:t> </a:t>
            </a:r>
            <a:r>
              <a:rPr lang="ru-RU" sz="2000" dirty="0" smtClean="0"/>
              <a:t>Выбирая потенциальных рецензентов, редактор руководствуется их профессиональным уровнем в определенной области. Вынося решение, рецензент должен фактически обосновать его перед редактором </a:t>
            </a:r>
            <a:r>
              <a:rPr lang="en-US" sz="2000" dirty="0" smtClean="0"/>
              <a:t> </a:t>
            </a:r>
            <a:r>
              <a:rPr lang="ru-RU" sz="2000" dirty="0" smtClean="0"/>
              <a:t>(и автором) </a:t>
            </a:r>
          </a:p>
          <a:p>
            <a:endParaRPr lang="ru-RU" sz="2000" dirty="0"/>
          </a:p>
          <a:p>
            <a:endParaRPr lang="ru-RU" sz="2000" b="1" dirty="0" smtClean="0"/>
          </a:p>
          <a:p>
            <a:r>
              <a:rPr lang="ru-RU" sz="2000" b="1" dirty="0" smtClean="0"/>
              <a:t>Бесплатность (опционально):</a:t>
            </a:r>
            <a:r>
              <a:rPr lang="ru-RU" sz="2000" dirty="0" smtClean="0"/>
              <a:t> Как правило, работа рецензента научной статьи не оплачивается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b="1" dirty="0" smtClean="0"/>
              <a:t>Ротация кадров:</a:t>
            </a:r>
            <a:r>
              <a:rPr lang="ru-RU" sz="2000" dirty="0" smtClean="0"/>
              <a:t> редакция стремится обращаться к разным специалистам даже в одной и той же области, чтобы исключить «систематическую погрешность» рецензирования и не нагружать излишне проверенных рецензентов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04" y="2924944"/>
            <a:ext cx="1219200" cy="12161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3" y="4509120"/>
            <a:ext cx="1328043" cy="13280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04222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973270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Варианты </a:t>
            </a:r>
            <a:r>
              <a:rPr lang="en-US" sz="3200" i="1" dirty="0" smtClean="0"/>
              <a:t>peer review</a:t>
            </a:r>
            <a:r>
              <a:rPr lang="en-US" sz="3200" dirty="0" smtClean="0"/>
              <a:t>: </a:t>
            </a:r>
            <a:br>
              <a:rPr lang="en-US" sz="3200" dirty="0" smtClean="0"/>
            </a:br>
            <a:r>
              <a:rPr lang="ru-RU" sz="3200" dirty="0" smtClean="0"/>
              <a:t>анонимности много не бывает</a:t>
            </a:r>
            <a:endParaRPr lang="ru-RU" sz="3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7504" y="1111730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Single-blind peer review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96" y="1966551"/>
            <a:ext cx="1008112" cy="14310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594" y="1169947"/>
            <a:ext cx="855935" cy="12150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586" y="2774569"/>
            <a:ext cx="811610" cy="1152128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761968" y="2331535"/>
            <a:ext cx="1728192" cy="6480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0" name="TextBox 9"/>
          <p:cNvSpPr txBox="1"/>
          <p:nvPr/>
        </p:nvSpPr>
        <p:spPr>
          <a:xfrm>
            <a:off x="2941988" y="2440127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Редакция</a:t>
            </a:r>
            <a:endParaRPr lang="ru-RU" sz="2200" b="1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1550432" y="2502095"/>
            <a:ext cx="1008112" cy="21544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20212603">
            <a:off x="4922530" y="1833811"/>
            <a:ext cx="1269800" cy="13374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9339801">
            <a:off x="5043344" y="2076329"/>
            <a:ext cx="1269800" cy="12332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2480479">
            <a:off x="4789828" y="2824637"/>
            <a:ext cx="1269800" cy="19171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788188">
            <a:off x="4779080" y="3078451"/>
            <a:ext cx="1269800" cy="17657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0800000">
            <a:off x="1550432" y="2752024"/>
            <a:ext cx="1008112" cy="21544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780928"/>
            <a:ext cx="1256473" cy="12564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586" y="1089902"/>
            <a:ext cx="1428750" cy="14287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06416" y="3078678"/>
            <a:ext cx="3755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Автор НЕ знает рецензентов</a:t>
            </a:r>
          </a:p>
          <a:p>
            <a:pPr algn="ctr"/>
            <a:r>
              <a:rPr lang="ru-RU" sz="2000" dirty="0" smtClean="0"/>
              <a:t>Рецензенты знают автора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33871" y="3935763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Double-blind peer review</a:t>
            </a:r>
            <a:endParaRPr lang="ru-RU" sz="2000" b="1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04" y="4949411"/>
            <a:ext cx="1008112" cy="143107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860" y="5573533"/>
            <a:ext cx="811610" cy="1152128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2775776" y="5314395"/>
            <a:ext cx="1728192" cy="6480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955796" y="5422987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Редакция</a:t>
            </a:r>
            <a:endParaRPr lang="ru-RU" sz="2200" b="1" dirty="0"/>
          </a:p>
        </p:txBody>
      </p:sp>
      <p:sp>
        <p:nvSpPr>
          <p:cNvPr id="25" name="Стрелка вправо 24"/>
          <p:cNvSpPr/>
          <p:nvPr/>
        </p:nvSpPr>
        <p:spPr>
          <a:xfrm>
            <a:off x="1564240" y="5484955"/>
            <a:ext cx="1008112" cy="21544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20212603">
            <a:off x="4936338" y="4816671"/>
            <a:ext cx="1269800" cy="13374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9339801">
            <a:off x="4996895" y="5086744"/>
            <a:ext cx="1269800" cy="12332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12480479">
            <a:off x="4803636" y="5807497"/>
            <a:ext cx="1269800" cy="19171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1788188">
            <a:off x="4792888" y="6061311"/>
            <a:ext cx="1269800" cy="17657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10800000">
            <a:off x="1564240" y="5734884"/>
            <a:ext cx="1008112" cy="21544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840" y="5550377"/>
            <a:ext cx="1189505" cy="118950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420224" y="6061538"/>
            <a:ext cx="3755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Автор НЕ знает рецензентов</a:t>
            </a:r>
          </a:p>
          <a:p>
            <a:pPr algn="ctr"/>
            <a:r>
              <a:rPr lang="ru-RU" sz="2000" dirty="0" smtClean="0"/>
              <a:t>Рецензенты</a:t>
            </a:r>
            <a:r>
              <a:rPr lang="en-US" sz="2000" dirty="0" smtClean="0"/>
              <a:t> </a:t>
            </a:r>
            <a:r>
              <a:rPr lang="ru-RU" sz="2000" dirty="0" smtClean="0"/>
              <a:t>НЕ знают автора</a:t>
            </a:r>
            <a:endParaRPr lang="ru-RU" sz="2000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226" y="4165379"/>
            <a:ext cx="910877" cy="129304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15" y="4080294"/>
            <a:ext cx="1428750" cy="142875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949411"/>
            <a:ext cx="1549119" cy="154911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22440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9" grpId="0"/>
      <p:bldP spid="26" grpId="0" animBg="1"/>
      <p:bldP spid="27" grpId="0" animBg="1"/>
      <p:bldP spid="28" grpId="0" animBg="1"/>
      <p:bldP spid="29" grpId="0" animBg="1"/>
      <p:bldP spid="30" grpId="0" animBg="1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44624"/>
            <a:ext cx="8229600" cy="1080120"/>
          </a:xfrm>
        </p:spPr>
        <p:txBody>
          <a:bodyPr>
            <a:normAutofit/>
          </a:bodyPr>
          <a:lstStyle/>
          <a:p>
            <a:r>
              <a:rPr lang="ru-RU" sz="3200" dirty="0"/>
              <a:t>Варианты </a:t>
            </a:r>
            <a:r>
              <a:rPr lang="en-US" sz="3200" i="1" dirty="0"/>
              <a:t>peer review</a:t>
            </a:r>
            <a:r>
              <a:rPr lang="en-US" sz="3200" dirty="0"/>
              <a:t>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анонимность </a:t>
            </a:r>
            <a:r>
              <a:rPr lang="en-US" sz="3200" i="1" dirty="0" smtClean="0"/>
              <a:t>vs</a:t>
            </a:r>
            <a:r>
              <a:rPr lang="ru-RU" sz="3200" i="1" dirty="0"/>
              <a:t>.</a:t>
            </a:r>
            <a:r>
              <a:rPr lang="en-US" sz="3200" dirty="0" smtClean="0"/>
              <a:t> </a:t>
            </a:r>
            <a:r>
              <a:rPr lang="ru-RU" sz="3200" dirty="0" smtClean="0"/>
              <a:t>публичность</a:t>
            </a:r>
            <a:endParaRPr lang="ru-RU" sz="32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17" y="1268760"/>
            <a:ext cx="2246650" cy="9361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3768" y="1196752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«</a:t>
            </a:r>
            <a:r>
              <a:rPr lang="en-US" sz="2000" b="1" dirty="0" smtClean="0"/>
              <a:t>Journals </a:t>
            </a:r>
            <a:r>
              <a:rPr lang="en-US" sz="2000" b="1" dirty="0"/>
              <a:t>weigh up double-blind peer </a:t>
            </a:r>
            <a:r>
              <a:rPr lang="en-US" sz="2000" b="1" dirty="0" smtClean="0"/>
              <a:t>review</a:t>
            </a:r>
            <a:endParaRPr lang="ru-RU" sz="2000" b="1" dirty="0" smtClean="0"/>
          </a:p>
          <a:p>
            <a:r>
              <a:rPr lang="en-US" i="1" dirty="0" smtClean="0"/>
              <a:t>Anonymity </a:t>
            </a:r>
            <a:r>
              <a:rPr lang="en-US" i="1" dirty="0"/>
              <a:t>of authors as well as reviewers could level field for women and minorities in </a:t>
            </a:r>
            <a:r>
              <a:rPr lang="en-US" i="1" dirty="0" smtClean="0"/>
              <a:t>science</a:t>
            </a:r>
            <a:r>
              <a:rPr lang="ru-RU" i="1" dirty="0" smtClean="0"/>
              <a:t>» (15.07.2014)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2208346"/>
            <a:ext cx="85689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/>
              <a:t>«</a:t>
            </a:r>
            <a:r>
              <a:rPr lang="en-US" dirty="0"/>
              <a:t>A trial of double-blind peer reviewing is going on at Nature Publishing Group (NPG), which owns </a:t>
            </a:r>
            <a:r>
              <a:rPr lang="en-US" i="1" dirty="0"/>
              <a:t>Nature</a:t>
            </a:r>
            <a:r>
              <a:rPr lang="en-US" dirty="0"/>
              <a:t>. Since June 2013, </a:t>
            </a:r>
            <a:r>
              <a:rPr lang="en-US" i="1" dirty="0"/>
              <a:t>Nature Geoscience</a:t>
            </a:r>
            <a:r>
              <a:rPr lang="en-US" dirty="0"/>
              <a:t> and </a:t>
            </a:r>
            <a:r>
              <a:rPr lang="en-US" i="1" dirty="0"/>
              <a:t>Nature Climate Change</a:t>
            </a:r>
            <a:r>
              <a:rPr lang="en-US" dirty="0"/>
              <a:t> have offered double-blind peer review as an option for those submitting </a:t>
            </a:r>
            <a:r>
              <a:rPr lang="en-US" dirty="0" smtClean="0"/>
              <a:t>manuscripts</a:t>
            </a:r>
            <a:r>
              <a:rPr lang="ru-RU" dirty="0" smtClean="0"/>
              <a:t>»</a:t>
            </a:r>
            <a:endParaRPr lang="ru-RU" dirty="0"/>
          </a:p>
          <a:p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9691" y="3284984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Open peer review: </a:t>
            </a:r>
            <a:endParaRPr lang="ru-RU" sz="20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56" y="4009580"/>
            <a:ext cx="1008112" cy="14310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654" y="3212976"/>
            <a:ext cx="855935" cy="12150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646" y="4817598"/>
            <a:ext cx="811610" cy="1152128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3556028" y="4374564"/>
            <a:ext cx="1728192" cy="6480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736048" y="4483156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Редакция</a:t>
            </a:r>
            <a:endParaRPr lang="ru-RU" sz="2200" b="1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2344492" y="4545124"/>
            <a:ext cx="1008112" cy="21544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20212603">
            <a:off x="5716590" y="3876840"/>
            <a:ext cx="1269800" cy="13374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9339801">
            <a:off x="5837404" y="4119358"/>
            <a:ext cx="1269800" cy="12332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2480479">
            <a:off x="5583888" y="4867666"/>
            <a:ext cx="1269800" cy="19171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788188">
            <a:off x="5573140" y="5121480"/>
            <a:ext cx="1269800" cy="17657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0800000">
            <a:off x="2344492" y="4795053"/>
            <a:ext cx="1008112" cy="21544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331359" y="5209766"/>
            <a:ext cx="3755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Рецензенты ставят свою подпись под рецензией, и рецензия публикуется вместе со статьей</a:t>
            </a:r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088" y="5889493"/>
            <a:ext cx="1047696" cy="69497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07626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46856" y="125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58062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Цитирование</a:t>
            </a:r>
            <a:endParaRPr lang="ru-RU" sz="3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1520" y="920914"/>
            <a:ext cx="7244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Изначально</a:t>
            </a:r>
            <a:r>
              <a:rPr lang="ru-RU" sz="2000" dirty="0" smtClean="0"/>
              <a:t> – источник информации (методов и т.п.), подтверждение собственных аргументов. </a:t>
            </a:r>
            <a:br>
              <a:rPr lang="ru-RU" sz="2000" dirty="0" smtClean="0"/>
            </a:br>
            <a:r>
              <a:rPr lang="ru-RU" sz="2000" dirty="0" smtClean="0"/>
              <a:t>«Стоять на плечах гигантов»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2145050"/>
            <a:ext cx="6934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Сейчас</a:t>
            </a:r>
            <a:r>
              <a:rPr lang="en-US" sz="2000" dirty="0" smtClean="0"/>
              <a:t> – </a:t>
            </a:r>
            <a:r>
              <a:rPr lang="ru-RU" sz="2000" dirty="0" smtClean="0"/>
              <a:t>дополнительно репутационный механизм. </a:t>
            </a:r>
          </a:p>
          <a:p>
            <a:r>
              <a:rPr lang="ru-RU" sz="2000" dirty="0" smtClean="0"/>
              <a:t>Качественная наука </a:t>
            </a:r>
            <a:r>
              <a:rPr lang="ru-RU" sz="2000" dirty="0" smtClean="0">
                <a:sym typeface="Symbol"/>
              </a:rPr>
              <a:t></a:t>
            </a:r>
            <a:r>
              <a:rPr lang="en-US" sz="2000" dirty="0" smtClean="0">
                <a:sym typeface="Symbol"/>
              </a:rPr>
              <a:t> </a:t>
            </a:r>
            <a:r>
              <a:rPr lang="ru-RU" sz="2000" dirty="0" smtClean="0">
                <a:sym typeface="Symbol"/>
              </a:rPr>
              <a:t>статью используют  цитируют</a:t>
            </a:r>
            <a:endParaRPr lang="ru-RU" sz="2000" dirty="0"/>
          </a:p>
        </p:txBody>
      </p:sp>
      <p:pic>
        <p:nvPicPr>
          <p:cNvPr id="3074" name="Picture 2" descr="http://www.familyhistory.net.au/wp-content/uploads/2013/08/shutterstock_166256786-620x9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65" y="332656"/>
            <a:ext cx="1129491" cy="172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584" y="2276872"/>
            <a:ext cx="1546880" cy="7734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9512" y="3429000"/>
            <a:ext cx="576064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ru-RU" sz="2000" dirty="0" smtClean="0"/>
              <a:t>Влияние ученого (его публикаций) на развитие мировой науки можно оценить  по тому, как их цитируют: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Простейший показатель – общее количество цитирований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Самый общий – распределение статей по количеству цитирований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Есть много производных показателей</a:t>
            </a:r>
            <a:endParaRPr lang="ru-RU" sz="2000" dirty="0"/>
          </a:p>
        </p:txBody>
      </p:sp>
      <p:pic>
        <p:nvPicPr>
          <p:cNvPr id="1026" name="Picture 2" descr="P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3111887"/>
            <a:ext cx="3240360" cy="305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24296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1610</Words>
  <Application>Microsoft Office PowerPoint</Application>
  <PresentationFormat>Экран (4:3)</PresentationFormat>
  <Paragraphs>287</Paragraphs>
  <Slides>30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Основные принципы и понятия</vt:lpstr>
      <vt:lpstr>Рецензирование в международных журналах (Peer review)</vt:lpstr>
      <vt:lpstr>Презентация PowerPoint</vt:lpstr>
      <vt:lpstr>Базовые принципы peer review</vt:lpstr>
      <vt:lpstr>Варианты peer review:  анонимности много не бывает</vt:lpstr>
      <vt:lpstr>Варианты peer review:  анонимность vs. публичность</vt:lpstr>
      <vt:lpstr>Цитирование</vt:lpstr>
      <vt:lpstr>Импакт-фактор и CiteScore</vt:lpstr>
      <vt:lpstr>Индекс Хирша (h-index)</vt:lpstr>
      <vt:lpstr>Индекс Хирша (h-index)</vt:lpstr>
      <vt:lpstr>Библиографическая база данных</vt:lpstr>
      <vt:lpstr>Open access</vt:lpstr>
      <vt:lpstr>Алгоритмы поиска статей</vt:lpstr>
      <vt:lpstr>Обычный поиск</vt:lpstr>
      <vt:lpstr>Почему Scopus?</vt:lpstr>
      <vt:lpstr>Scopus – поиск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со ссылками:  полезные инструменты</vt:lpstr>
      <vt:lpstr>Этапы работы с литературой</vt:lpstr>
      <vt:lpstr>Нашли. Что дальше?</vt:lpstr>
      <vt:lpstr>Mendeley – удобный библиографический менеджер</vt:lpstr>
      <vt:lpstr>Mendeley – удобный библиографический менеджер</vt:lpstr>
      <vt:lpstr>Презентация PowerPoint</vt:lpstr>
      <vt:lpstr>Презентация PowerPoint</vt:lpstr>
      <vt:lpstr>«Эко-Вектор»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</dc:creator>
  <cp:lastModifiedBy>Шульга Валентина Валерьевна</cp:lastModifiedBy>
  <cp:revision>144</cp:revision>
  <dcterms:created xsi:type="dcterms:W3CDTF">2018-07-20T09:32:01Z</dcterms:created>
  <dcterms:modified xsi:type="dcterms:W3CDTF">2018-10-23T07:59:48Z</dcterms:modified>
</cp:coreProperties>
</file>